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72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8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0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bluediamondgallery.com/handwriting/a/advocacy.html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hristscicluna.deviantart.com/art/Wander-Over-Yonder-Uncle-Grandpa-mashup-393156605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asycomputertools.blogspot.com/" TargetMode="Externa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basicblogtips.com/create-community.html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restuff.blogspot.com/2013/02/agree-disagree-sex-and-relationship.html" TargetMode="Externa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uantumday.com/2012/03/bilingual-persons-less-likely-to.html" TargetMode="External"/><Relationship Id="rId7" Type="http://schemas.openxmlformats.org/officeDocument/2006/relationships/hyperlink" Target="http://ssmgrp.com/blog/topic/caregiving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hyperlink" Target="http://www.geripal.org/2010/01/mammograms-in-women-with-dementia-whats_28.html" TargetMode="Externa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flickr.com/photos/marktristan/453109541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Capsule,_g%C3%A9lule.sv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ambinoides.com/julio-30-en-la-historia/" TargetMode="Externa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Garden_Gate.JPG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MR._ROBERT_B._JONES,_78_YEARS_OLD,_IS_TOTALLY_DEPENDENT_ON_HIS_HOME_OXYGEN_MACHINE_FOR_SURVIVAL._THE_POLLUTED_AIR_IS..._-_NARA_-_545409.jpg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Young_carer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alleideen.com/selber-machen/06/grill-reinigen.html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etterhealthwhileaging.net/helping-older-parents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unflowerstorytime.com/2014/06/13/ten-bulletin-board-alternatives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F66A-AF4F-460D-9B6C-BF07A89859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Central Alabama Aging Consortium Area Agency on Aging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2C5142-E7AA-41AC-8751-5051BBDC89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Connecting the Community to Services</a:t>
            </a:r>
          </a:p>
        </p:txBody>
      </p:sp>
      <p:pic>
        <p:nvPicPr>
          <p:cNvPr id="4" name="Picture 3" descr="O:\GENERAL OFFICE\LOGOS\CAAC Logos\blue round5.jpg">
            <a:extLst>
              <a:ext uri="{FF2B5EF4-FFF2-40B4-BE49-F238E27FC236}">
                <a16:creationId xmlns:a16="http://schemas.microsoft.com/office/drawing/2014/main" id="{A0358558-4B00-485D-A7B2-3F480969B5D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706" y="4341578"/>
            <a:ext cx="1392906" cy="12667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7158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311B1-7822-4DB0-B497-43E1F66DA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CAAC’s service area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D25AA-4257-4F2F-9B8E-041C63AD9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State Unit on Aging</a:t>
            </a:r>
          </a:p>
          <a:p>
            <a:pPr lvl="1"/>
            <a:r>
              <a:rPr lang="en-US" b="1" dirty="0"/>
              <a:t>Alabama Department of Senior Services</a:t>
            </a:r>
          </a:p>
          <a:p>
            <a:pPr lvl="1"/>
            <a:r>
              <a:rPr lang="en-US" b="1" dirty="0"/>
              <a:t>Commissioner Appointed by the Governor</a:t>
            </a:r>
          </a:p>
          <a:p>
            <a:pPr lvl="1"/>
            <a:r>
              <a:rPr lang="en-US" b="1" dirty="0"/>
              <a:t>Commissioner Jean Brown </a:t>
            </a:r>
          </a:p>
          <a:p>
            <a:pPr lvl="1"/>
            <a:r>
              <a:rPr lang="en-US" b="1" dirty="0"/>
              <a:t>Provides over-sight and distributes federal and state funds</a:t>
            </a:r>
          </a:p>
          <a:p>
            <a:pPr lvl="1"/>
            <a:r>
              <a:rPr lang="en-US" b="1" dirty="0"/>
              <a:t>13 Area Agencies on Aging which cover all of Alabama’s 67 counties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FC2D4B-865E-471E-965E-8F4242F6B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675" y="413311"/>
            <a:ext cx="2081376" cy="32298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E8051F-389C-4B43-9F37-95C3C75E2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644" y="4254574"/>
            <a:ext cx="2204595" cy="197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81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77A58-F797-4009-A43B-55880F001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5200650"/>
            <a:ext cx="9382353" cy="1224643"/>
          </a:xfrm>
        </p:spPr>
        <p:txBody>
          <a:bodyPr/>
          <a:lstStyle/>
          <a:p>
            <a:r>
              <a:rPr lang="en-US" dirty="0"/>
              <a:t>CAAC – connecting you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6CC43-82CD-4210-867B-64D386283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432708"/>
            <a:ext cx="8534400" cy="4563836"/>
          </a:xfrm>
        </p:spPr>
        <p:txBody>
          <a:bodyPr>
            <a:normAutofit fontScale="92500" lnSpcReduction="10000"/>
          </a:bodyPr>
          <a:lstStyle/>
          <a:p>
            <a:r>
              <a:rPr lang="en-US" sz="2600" b="1" dirty="0"/>
              <a:t>ADVOCACY</a:t>
            </a:r>
          </a:p>
          <a:p>
            <a:pPr lvl="1"/>
            <a:r>
              <a:rPr lang="en-US" sz="2200" b="1" dirty="0"/>
              <a:t>Elder Justice</a:t>
            </a:r>
          </a:p>
          <a:p>
            <a:pPr lvl="2"/>
            <a:r>
              <a:rPr lang="en-US" sz="2000" b="1" dirty="0"/>
              <a:t>Empower, Protect, and Advocate</a:t>
            </a:r>
          </a:p>
          <a:p>
            <a:pPr lvl="2"/>
            <a:r>
              <a:rPr lang="en-US" sz="2000" b="1" dirty="0"/>
              <a:t>Education and Awareness</a:t>
            </a:r>
          </a:p>
          <a:p>
            <a:pPr lvl="2"/>
            <a:r>
              <a:rPr lang="en-US" sz="2000" b="1" dirty="0"/>
              <a:t>Elder Justice Protection Tool Kit</a:t>
            </a:r>
          </a:p>
          <a:p>
            <a:pPr marL="914400" lvl="2" indent="0">
              <a:buNone/>
            </a:pPr>
            <a:endParaRPr lang="en-US" sz="2000" b="1" dirty="0"/>
          </a:p>
          <a:p>
            <a:pPr lvl="1"/>
            <a:r>
              <a:rPr lang="en-US" sz="2200" b="1" dirty="0"/>
              <a:t>Legal</a:t>
            </a:r>
          </a:p>
          <a:p>
            <a:pPr lvl="2"/>
            <a:r>
              <a:rPr lang="en-US" sz="2000" b="1" dirty="0"/>
              <a:t>No cost legal assistance</a:t>
            </a:r>
          </a:p>
          <a:p>
            <a:pPr lvl="2"/>
            <a:r>
              <a:rPr lang="en-US" sz="2000" b="1" dirty="0"/>
              <a:t>Advance Directives</a:t>
            </a:r>
          </a:p>
          <a:p>
            <a:pPr lvl="2"/>
            <a:r>
              <a:rPr lang="en-US" sz="2000" b="1" dirty="0"/>
              <a:t>Housing, Benefit programs, Debt collection, Consumer issues</a:t>
            </a:r>
          </a:p>
          <a:p>
            <a:pPr lvl="2"/>
            <a:r>
              <a:rPr lang="en-US" sz="2000" b="1" dirty="0"/>
              <a:t>Defense of Guardianship</a:t>
            </a:r>
          </a:p>
          <a:p>
            <a:pPr lvl="2"/>
            <a:endParaRPr lang="en-US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97DE0A-59FC-4266-8F50-B865B676C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03043" y="946451"/>
            <a:ext cx="4014136" cy="228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93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BCDFC-3BFB-4C0E-AE5B-463125F45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225142"/>
            <a:ext cx="9259888" cy="947057"/>
          </a:xfrm>
        </p:spPr>
        <p:txBody>
          <a:bodyPr/>
          <a:lstStyle/>
          <a:p>
            <a:r>
              <a:rPr lang="en-US" dirty="0"/>
              <a:t>CAAC – connecting you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6A688-3927-41EB-AD75-70A378690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4596493"/>
          </a:xfrm>
        </p:spPr>
        <p:txBody>
          <a:bodyPr/>
          <a:lstStyle/>
          <a:p>
            <a:pPr lvl="1"/>
            <a:r>
              <a:rPr lang="en-US" sz="2200" b="1" dirty="0"/>
              <a:t>Ombudsman</a:t>
            </a:r>
          </a:p>
          <a:p>
            <a:pPr lvl="2"/>
            <a:r>
              <a:rPr lang="en-US" sz="2000" b="1" dirty="0"/>
              <a:t>Skilled Nursing Facilities and Assisted Living Facilities</a:t>
            </a:r>
          </a:p>
          <a:p>
            <a:pPr lvl="2"/>
            <a:r>
              <a:rPr lang="en-US" sz="2000" b="1" dirty="0"/>
              <a:t>Work to improve quality of life</a:t>
            </a:r>
          </a:p>
          <a:p>
            <a:pPr lvl="2"/>
            <a:r>
              <a:rPr lang="en-US" sz="2000" b="1" dirty="0"/>
              <a:t>Complaint Resolution, Staff In-Services, Education, Family and Resident Councils</a:t>
            </a:r>
          </a:p>
          <a:p>
            <a:pPr lvl="2"/>
            <a:r>
              <a:rPr lang="en-US" sz="2000" b="1" dirty="0"/>
              <a:t>Annual Conference and Annual Inter-Agency Meeting</a:t>
            </a:r>
          </a:p>
          <a:p>
            <a:pPr marL="914400" lvl="2" indent="0">
              <a:buNone/>
            </a:pPr>
            <a:endParaRPr lang="en-US" sz="2000" b="1" dirty="0"/>
          </a:p>
          <a:p>
            <a:pPr lvl="1"/>
            <a:r>
              <a:rPr lang="en-US" sz="2200" b="1" dirty="0"/>
              <a:t>SMP</a:t>
            </a:r>
          </a:p>
          <a:p>
            <a:pPr lvl="2"/>
            <a:r>
              <a:rPr lang="en-US" sz="1800" b="1" dirty="0"/>
              <a:t>Prevent, Detect, Report Medicare and Medicaid Fraud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F1FB7A-20EC-4CA7-B2E3-E1205CA66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285893" y="424514"/>
            <a:ext cx="2543175" cy="1905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385792-37A6-472E-994D-096D8BC805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322923" y="3856266"/>
            <a:ext cx="1258433" cy="134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68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54C5A-47B3-4932-996A-6B97382BB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461907"/>
            <a:ext cx="9945688" cy="1126672"/>
          </a:xfrm>
        </p:spPr>
        <p:txBody>
          <a:bodyPr/>
          <a:lstStyle/>
          <a:p>
            <a:r>
              <a:rPr lang="en-US" dirty="0"/>
              <a:t>CAAC – connecting you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43DF8-59A7-4537-B9A6-99FA10E73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4955721"/>
          </a:xfrm>
        </p:spPr>
        <p:txBody>
          <a:bodyPr>
            <a:normAutofit/>
          </a:bodyPr>
          <a:lstStyle/>
          <a:p>
            <a:r>
              <a:rPr lang="en-US" sz="2400" b="1" dirty="0"/>
              <a:t>Community Based Services</a:t>
            </a:r>
          </a:p>
          <a:p>
            <a:pPr marL="0" indent="0">
              <a:buNone/>
            </a:pPr>
            <a:endParaRPr lang="en-US" sz="2400" b="1" dirty="0"/>
          </a:p>
          <a:p>
            <a:pPr lvl="1"/>
            <a:r>
              <a:rPr lang="en-US" sz="2200" b="1" dirty="0"/>
              <a:t>Aging and Disability Resource Center</a:t>
            </a:r>
          </a:p>
          <a:p>
            <a:pPr lvl="2"/>
            <a:r>
              <a:rPr lang="en-US" sz="2000" b="1" dirty="0"/>
              <a:t>Intake – Place to start</a:t>
            </a:r>
          </a:p>
          <a:p>
            <a:pPr lvl="2"/>
            <a:r>
              <a:rPr lang="en-US" sz="2000" b="1" dirty="0"/>
              <a:t>Eligibility Screening and Application Assistance</a:t>
            </a:r>
          </a:p>
          <a:p>
            <a:pPr lvl="2"/>
            <a:r>
              <a:rPr lang="en-US" sz="2000" b="1" dirty="0"/>
              <a:t>Information and Referrals</a:t>
            </a:r>
          </a:p>
          <a:p>
            <a:pPr marL="914400" lvl="2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07DA50-D219-4ADF-9530-800D357AB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47856" y="359229"/>
            <a:ext cx="2677773" cy="26700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DDEAAD-3A91-422E-B5C9-4814D6560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84212" y="4166260"/>
            <a:ext cx="2214780" cy="129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77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95EAC-5F49-48FA-A338-4B115BBAD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9145588" cy="1507067"/>
          </a:xfrm>
        </p:spPr>
        <p:txBody>
          <a:bodyPr/>
          <a:lstStyle/>
          <a:p>
            <a:r>
              <a:rPr lang="en-US" dirty="0"/>
              <a:t>CAAC – connecting you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7D9C4-2E37-4326-B417-FDCD67BFD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200" b="1" dirty="0"/>
              <a:t>Dementia Friendly Communities</a:t>
            </a:r>
          </a:p>
          <a:p>
            <a:pPr lvl="2"/>
            <a:r>
              <a:rPr lang="en-US" sz="2000" b="1" dirty="0"/>
              <a:t>Dementia Friendly Alabama</a:t>
            </a:r>
          </a:p>
          <a:p>
            <a:pPr lvl="2"/>
            <a:r>
              <a:rPr lang="en-US" sz="2000" b="1" dirty="0"/>
              <a:t>Partnerships</a:t>
            </a:r>
          </a:p>
          <a:p>
            <a:pPr lvl="2"/>
            <a:r>
              <a:rPr lang="en-US" sz="2000" b="1" dirty="0"/>
              <a:t>Education – Community, Schools, Business </a:t>
            </a:r>
          </a:p>
          <a:p>
            <a:pPr lvl="2"/>
            <a:r>
              <a:rPr lang="en-US" sz="2000" b="1" dirty="0"/>
              <a:t>Resources – website and face book page</a:t>
            </a:r>
          </a:p>
          <a:p>
            <a:pPr lvl="2"/>
            <a:r>
              <a:rPr lang="en-US" sz="2000" b="1" dirty="0"/>
              <a:t>Training</a:t>
            </a:r>
            <a:endParaRPr lang="en-US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274EC12-F5C0-4C3B-A747-9AD20B8C4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01953" y="105606"/>
            <a:ext cx="1210468" cy="24171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D22B53F-B83B-4FC6-99EA-B9EDAA7EAA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422571" y="432707"/>
            <a:ext cx="1937658" cy="14777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3989FF9-EEF2-4A14-8CAC-FC4F7C5615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637814" y="1747618"/>
            <a:ext cx="2530929" cy="234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94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9A4BF-8D28-4E67-AE1A-43F250E1D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5029200"/>
            <a:ext cx="9161917" cy="1298121"/>
          </a:xfrm>
        </p:spPr>
        <p:txBody>
          <a:bodyPr/>
          <a:lstStyle/>
          <a:p>
            <a:r>
              <a:rPr lang="en-US" dirty="0"/>
              <a:t>CAAC – connecting you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F8C72-6898-497B-B564-0CB95FD1A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685800"/>
            <a:ext cx="8786359" cy="4343400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1"/>
            <a:r>
              <a:rPr lang="en-US" sz="2200" b="1" dirty="0"/>
              <a:t>Elderly Nutrition Program	</a:t>
            </a:r>
          </a:p>
          <a:p>
            <a:pPr lvl="2"/>
            <a:r>
              <a:rPr lang="en-US" sz="2000" b="1" dirty="0"/>
              <a:t>19 Senior Centers/Meal Sites; 1 Pick-up Center</a:t>
            </a:r>
          </a:p>
          <a:p>
            <a:pPr lvl="2"/>
            <a:r>
              <a:rPr lang="en-US" sz="2000" b="1" dirty="0"/>
              <a:t>Total hot meals per day-1050</a:t>
            </a:r>
          </a:p>
          <a:p>
            <a:pPr lvl="3"/>
            <a:r>
              <a:rPr lang="en-US" sz="1800" b="1" dirty="0"/>
              <a:t>410 Senior Centers; 640 Homebound (Meals on Wheels)</a:t>
            </a:r>
          </a:p>
          <a:p>
            <a:pPr lvl="2"/>
            <a:r>
              <a:rPr lang="en-US" sz="2000" b="1" dirty="0"/>
              <a:t>Frozen Door to Door Meals – 120 5 pack meals =600 per week</a:t>
            </a:r>
          </a:p>
          <a:p>
            <a:pPr lvl="2"/>
            <a:r>
              <a:rPr lang="en-US" sz="2000" b="1" dirty="0"/>
              <a:t>Must be 60 and older or spouse of 60 &amp; older</a:t>
            </a:r>
          </a:p>
          <a:p>
            <a:pPr lvl="2"/>
            <a:r>
              <a:rPr lang="en-US" sz="2000" b="1" dirty="0"/>
              <a:t>Nutrition Counseling provided by licensed dietician</a:t>
            </a:r>
          </a:p>
          <a:p>
            <a:pPr lvl="2"/>
            <a:endParaRPr lang="en-US" sz="2000" b="1" dirty="0"/>
          </a:p>
          <a:p>
            <a:pPr lvl="2"/>
            <a:endParaRPr lang="en-US" sz="20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ECCC6E-116A-4F1E-A304-E44E558C1B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931890" y="1572651"/>
            <a:ext cx="2488398" cy="192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0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B74C7-A6FF-4C8A-9C8F-DA001E8F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445579"/>
            <a:ext cx="9439502" cy="1053192"/>
          </a:xfrm>
        </p:spPr>
        <p:txBody>
          <a:bodyPr>
            <a:normAutofit/>
          </a:bodyPr>
          <a:lstStyle/>
          <a:p>
            <a:r>
              <a:rPr lang="en-US" dirty="0"/>
              <a:t>CAAC – connecting you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3A442-BFAF-4D68-AF2E-B32EFFD3D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685799"/>
            <a:ext cx="10778446" cy="475977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/>
              <a:t>SenioRx</a:t>
            </a:r>
            <a:endParaRPr lang="en-US" b="1" dirty="0"/>
          </a:p>
          <a:p>
            <a:pPr lvl="1"/>
            <a:r>
              <a:rPr lang="en-US" b="1" dirty="0"/>
              <a:t>Assists uninsured and underinsured individuals with obtaining low or no cost medications</a:t>
            </a:r>
          </a:p>
          <a:p>
            <a:pPr lvl="1"/>
            <a:r>
              <a:rPr lang="en-US" b="1" dirty="0"/>
              <a:t>Pharmaceutical Company Patient Assistance Programs</a:t>
            </a:r>
          </a:p>
          <a:p>
            <a:pPr lvl="1"/>
            <a:r>
              <a:rPr lang="en-US" b="1" dirty="0"/>
              <a:t>55 and older with one or more chronic medical conditions that require daily medication, no insurance.  Must meet income limits; OR</a:t>
            </a:r>
          </a:p>
          <a:p>
            <a:pPr lvl="1"/>
            <a:r>
              <a:rPr lang="en-US" b="1" dirty="0"/>
              <a:t>Deemed disabled by the SSA or have applied and are awaiting a decision or have a doctor’s declaration of disability; OR</a:t>
            </a:r>
          </a:p>
          <a:p>
            <a:pPr lvl="1"/>
            <a:r>
              <a:rPr lang="en-US" b="1" dirty="0"/>
              <a:t>In 24 month Medicare Waiting Period or are in the Medicare Coverage Gap</a:t>
            </a:r>
          </a:p>
          <a:p>
            <a:pPr marL="457200" lvl="1" indent="0">
              <a:buNone/>
            </a:pPr>
            <a:endParaRPr lang="en-US" b="1" dirty="0"/>
          </a:p>
          <a:p>
            <a:r>
              <a:rPr lang="en-US" b="1" dirty="0"/>
              <a:t>SHIP</a:t>
            </a:r>
          </a:p>
          <a:p>
            <a:pPr lvl="1"/>
            <a:r>
              <a:rPr lang="en-US" b="1" dirty="0"/>
              <a:t>Insurance Counseling – Medicare and related programs or coverages</a:t>
            </a:r>
          </a:p>
          <a:p>
            <a:pPr lvl="1"/>
            <a:r>
              <a:rPr lang="en-US" b="1" dirty="0"/>
              <a:t>Medicare, Medicaid, Long-Term Care Insurance</a:t>
            </a:r>
          </a:p>
          <a:p>
            <a:pPr lvl="1"/>
            <a:r>
              <a:rPr lang="en-US" b="1" dirty="0"/>
              <a:t>Part D Assistance and Comparisons</a:t>
            </a:r>
          </a:p>
          <a:p>
            <a:pPr lvl="1"/>
            <a:r>
              <a:rPr lang="en-US" b="1" dirty="0"/>
              <a:t>Just turning 65 or going on Medicare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705768-5E67-4D47-BB2C-0C827FA55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918780" y="284748"/>
            <a:ext cx="1087754" cy="10877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7C8F3A-9A58-4F88-8165-980A2DD92A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371519" y="4392386"/>
            <a:ext cx="1680375" cy="105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344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6A4AE-97B6-4E7A-8F2C-6263EC7EA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559879"/>
            <a:ext cx="8534400" cy="987878"/>
          </a:xfrm>
        </p:spPr>
        <p:txBody>
          <a:bodyPr>
            <a:normAutofit fontScale="90000"/>
          </a:bodyPr>
          <a:lstStyle/>
          <a:p>
            <a:r>
              <a:rPr lang="en-US" dirty="0"/>
              <a:t>CAAC – connecting you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B5282-5D04-4C05-AEEA-8DB0B1BCA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685800"/>
            <a:ext cx="8949645" cy="4874079"/>
          </a:xfrm>
        </p:spPr>
        <p:txBody>
          <a:bodyPr>
            <a:normAutofit/>
          </a:bodyPr>
          <a:lstStyle/>
          <a:p>
            <a:r>
              <a:rPr lang="en-US" sz="2400" b="1" dirty="0"/>
              <a:t>In-Home Services</a:t>
            </a:r>
          </a:p>
          <a:p>
            <a:pPr lvl="1"/>
            <a:r>
              <a:rPr lang="en-US" sz="2200" b="1" dirty="0"/>
              <a:t>Gateway to the Community Transition Assistance</a:t>
            </a:r>
          </a:p>
          <a:p>
            <a:pPr lvl="2"/>
            <a:r>
              <a:rPr lang="en-US" sz="2000" b="1" dirty="0"/>
              <a:t>Assistance in transitioning from a Skilled Nursing Facility to the Community</a:t>
            </a:r>
          </a:p>
          <a:p>
            <a:pPr lvl="1"/>
            <a:r>
              <a:rPr lang="en-US" sz="2200" b="1" dirty="0"/>
              <a:t>ACT Waiver</a:t>
            </a:r>
          </a:p>
          <a:p>
            <a:pPr lvl="2"/>
            <a:r>
              <a:rPr lang="en-US" sz="2000" b="1" dirty="0"/>
              <a:t>Individuals who meet Medicaid’s criteria for institutional Medicaid who have transitioned from a Skilled Nursing Facility into the community</a:t>
            </a:r>
          </a:p>
          <a:p>
            <a:pPr lvl="2"/>
            <a:r>
              <a:rPr lang="en-US" sz="2000" b="1" dirty="0"/>
              <a:t>Medical, Income, and Asset criteria</a:t>
            </a:r>
          </a:p>
          <a:p>
            <a:pPr lvl="2"/>
            <a:r>
              <a:rPr lang="en-US" sz="2000" b="1" dirty="0"/>
              <a:t>Services include Case Management, Homemaker, Personal Care, Meals, Companion, Skilled and Unskilled Respite</a:t>
            </a:r>
          </a:p>
          <a:p>
            <a:pPr lvl="2"/>
            <a:r>
              <a:rPr lang="en-US" sz="2000" b="1" dirty="0"/>
              <a:t>Person-Centered Care Planning; Life Planning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F95F3E-C987-4313-879B-8A24B9891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33856" y="395317"/>
            <a:ext cx="2045641" cy="272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14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125F5-2ECE-4012-8B3B-C6982128E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5363936"/>
            <a:ext cx="9529309" cy="1175657"/>
          </a:xfrm>
        </p:spPr>
        <p:txBody>
          <a:bodyPr/>
          <a:lstStyle/>
          <a:p>
            <a:r>
              <a:rPr lang="en-US" dirty="0"/>
              <a:t>CAAC – connecting you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FC1E5-6E74-4E9B-9A48-19FB29712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4678136"/>
          </a:xfrm>
        </p:spPr>
        <p:txBody>
          <a:bodyPr>
            <a:normAutofit/>
          </a:bodyPr>
          <a:lstStyle/>
          <a:p>
            <a:r>
              <a:rPr lang="en-US" sz="2200" b="1" dirty="0"/>
              <a:t>Elderly and Disabled Waiver</a:t>
            </a:r>
          </a:p>
          <a:p>
            <a:pPr lvl="1"/>
            <a:r>
              <a:rPr lang="en-US" sz="2000" b="1" dirty="0"/>
              <a:t>Individuals who meet Medicaid’s Institutional Medicaid guidelines who want to remain in the community rather than going to a Skilled Nursing Facility</a:t>
            </a:r>
          </a:p>
          <a:p>
            <a:pPr lvl="1"/>
            <a:r>
              <a:rPr lang="en-US" sz="2000" b="1" dirty="0"/>
              <a:t>Medical, Income, Asset Criteria</a:t>
            </a:r>
          </a:p>
          <a:p>
            <a:pPr lvl="1"/>
            <a:r>
              <a:rPr lang="en-US" sz="2000" b="1" dirty="0"/>
              <a:t>Case Management, Homemaker, Personal Care, Adult Day Care, Meals, Skilled and Unskilled Respite</a:t>
            </a:r>
          </a:p>
          <a:p>
            <a:pPr lvl="1"/>
            <a:r>
              <a:rPr lang="en-US" sz="2000" b="1" dirty="0"/>
              <a:t>Person-Centered Care Planning; Life Planning</a:t>
            </a:r>
          </a:p>
          <a:p>
            <a:pPr lvl="1"/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B7F850-D370-4790-9645-C70BAEC5D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020244" y="402008"/>
            <a:ext cx="2932269" cy="25697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CF5EB0-A005-4A23-99A0-89398F46D0F6}"/>
              </a:ext>
            </a:extLst>
          </p:cNvPr>
          <p:cNvSpPr txBox="1"/>
          <p:nvPr/>
        </p:nvSpPr>
        <p:spPr>
          <a:xfrm>
            <a:off x="8888868" y="3198168"/>
            <a:ext cx="2372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290480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124EA-03C6-4D3A-839E-2FB5D6BD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5437414"/>
            <a:ext cx="9700759" cy="1020536"/>
          </a:xfrm>
        </p:spPr>
        <p:txBody>
          <a:bodyPr/>
          <a:lstStyle/>
          <a:p>
            <a:r>
              <a:rPr lang="en-US" dirty="0"/>
              <a:t>CAAC – connecting you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3D3E3-1500-4E7B-9178-CEF90B567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b="1" dirty="0"/>
              <a:t>Personal Choices</a:t>
            </a:r>
          </a:p>
          <a:p>
            <a:pPr lvl="1"/>
            <a:r>
              <a:rPr lang="en-US" sz="2000" b="1" dirty="0"/>
              <a:t>Self-Directed Home and Community-Based Services</a:t>
            </a:r>
          </a:p>
          <a:p>
            <a:pPr lvl="1"/>
            <a:r>
              <a:rPr lang="en-US" sz="2000" b="1" dirty="0"/>
              <a:t>Must be on one of the Medicaid Waiver Programs</a:t>
            </a:r>
          </a:p>
          <a:p>
            <a:pPr lvl="1"/>
            <a:r>
              <a:rPr lang="en-US" sz="2000" b="1" dirty="0"/>
              <a:t>Choice and Flexibility</a:t>
            </a:r>
          </a:p>
          <a:p>
            <a:pPr lvl="1"/>
            <a:r>
              <a:rPr lang="en-US" sz="2000" b="1" dirty="0"/>
              <a:t>PC Counselor in addition to Case Manager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0FCA66-423C-4F2C-9FED-8827C3AA1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03616" y="847247"/>
            <a:ext cx="2444056" cy="325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13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8B3F9-1326-4863-A833-0929C656C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5388429"/>
            <a:ext cx="9170081" cy="1110342"/>
          </a:xfrm>
        </p:spPr>
        <p:txBody>
          <a:bodyPr/>
          <a:lstStyle/>
          <a:p>
            <a:r>
              <a:rPr lang="en-US" dirty="0"/>
              <a:t>CAAC – connecting you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BD758-F92A-4E5C-8A27-167E44CDC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685800"/>
            <a:ext cx="9921196" cy="4792436"/>
          </a:xfrm>
        </p:spPr>
        <p:txBody>
          <a:bodyPr>
            <a:normAutofit/>
          </a:bodyPr>
          <a:lstStyle/>
          <a:p>
            <a:r>
              <a:rPr lang="en-US" sz="2200" b="1" dirty="0"/>
              <a:t>Alabama Cares – Family Caregiver Program</a:t>
            </a:r>
          </a:p>
          <a:p>
            <a:pPr lvl="1"/>
            <a:r>
              <a:rPr lang="en-US" sz="2000" b="1" dirty="0"/>
              <a:t>Primary Caregiver for someone 60+ or any age if the person has Alzheimer’s Disease or other Dementia Diagnosis</a:t>
            </a:r>
          </a:p>
          <a:p>
            <a:pPr lvl="1"/>
            <a:r>
              <a:rPr lang="en-US" sz="2000" b="1" dirty="0"/>
              <a:t>A grandparent or relative caregiver 55+ (who is not the parent) for a child age 18 or younger or an adult age 19-59 with a severe disability</a:t>
            </a:r>
          </a:p>
          <a:p>
            <a:pPr lvl="1"/>
            <a:r>
              <a:rPr lang="en-US" sz="2000" b="1" dirty="0"/>
              <a:t>Services include:</a:t>
            </a:r>
          </a:p>
          <a:p>
            <a:pPr lvl="2"/>
            <a:r>
              <a:rPr lang="en-US" sz="1800" b="1" dirty="0"/>
              <a:t>Information</a:t>
            </a:r>
          </a:p>
          <a:p>
            <a:pPr lvl="2"/>
            <a:r>
              <a:rPr lang="en-US" sz="1800" b="1" dirty="0"/>
              <a:t>Assistance to access to services</a:t>
            </a:r>
          </a:p>
          <a:p>
            <a:pPr lvl="2"/>
            <a:r>
              <a:rPr lang="en-US" sz="1800" b="1" dirty="0"/>
              <a:t>Education, individual counseling, support groups, and caregiver training</a:t>
            </a:r>
          </a:p>
          <a:p>
            <a:pPr lvl="2"/>
            <a:r>
              <a:rPr lang="en-US" sz="1800" b="1" dirty="0"/>
              <a:t>Respite for temporary relief from caregiving responsibilities</a:t>
            </a:r>
          </a:p>
          <a:p>
            <a:pPr lvl="2"/>
            <a:r>
              <a:rPr lang="en-US" sz="1800" b="1" dirty="0"/>
              <a:t>Supplemental Services – incontinent supplies, emergency response systems</a:t>
            </a:r>
          </a:p>
        </p:txBody>
      </p:sp>
    </p:spTree>
    <p:extLst>
      <p:ext uri="{BB962C8B-B14F-4D97-AF65-F5344CB8AC3E}">
        <p14:creationId xmlns:p14="http://schemas.microsoft.com/office/powerpoint/2010/main" val="3789473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FE3C-4926-4019-9963-856ED34FA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5470071"/>
            <a:ext cx="9382353" cy="1191986"/>
          </a:xfrm>
        </p:spPr>
        <p:txBody>
          <a:bodyPr/>
          <a:lstStyle/>
          <a:p>
            <a:r>
              <a:rPr lang="en-US" dirty="0"/>
              <a:t>CAAC – connecting you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9484B-5490-47E9-B0CE-23DF6E567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b="1" dirty="0"/>
              <a:t>Homemaker</a:t>
            </a:r>
          </a:p>
          <a:p>
            <a:pPr lvl="1"/>
            <a:r>
              <a:rPr lang="en-US" sz="2000" b="1" dirty="0"/>
              <a:t>60+ (Limited enrollment)</a:t>
            </a:r>
          </a:p>
          <a:p>
            <a:pPr lvl="1"/>
            <a:r>
              <a:rPr lang="en-US" sz="2000" b="1" dirty="0"/>
              <a:t>Assistance with 2 ADL’s or IADL’s</a:t>
            </a:r>
          </a:p>
          <a:p>
            <a:pPr lvl="1"/>
            <a:r>
              <a:rPr lang="en-US" sz="2000" b="1" dirty="0"/>
              <a:t>Limited assistance with general household activities such as changing bed linens, cleaning, laundry</a:t>
            </a:r>
          </a:p>
          <a:p>
            <a:pPr lvl="1"/>
            <a:endParaRPr lang="en-US" sz="2000" dirty="0"/>
          </a:p>
          <a:p>
            <a:pPr marL="914400" lvl="2" indent="0">
              <a:buNone/>
            </a:pP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28D7E1-BFD1-43A6-960B-0C45C3B41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02429" y="3102429"/>
            <a:ext cx="4465863" cy="263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09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5CB70-EA2B-4EC7-8C25-C67F1E60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5298621"/>
            <a:ext cx="9643609" cy="1134836"/>
          </a:xfrm>
        </p:spPr>
        <p:txBody>
          <a:bodyPr/>
          <a:lstStyle/>
          <a:p>
            <a:r>
              <a:rPr lang="en-US" dirty="0"/>
              <a:t>CAAC – connecting you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D0CC2-CDC1-4AF1-9A1B-BBB3D60CD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4816929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Preventative Services</a:t>
            </a:r>
          </a:p>
          <a:p>
            <a:pPr lvl="1"/>
            <a:r>
              <a:rPr lang="en-US" sz="2200" b="1" dirty="0"/>
              <a:t>CDSMP- Chronic Disease Self-Management</a:t>
            </a:r>
          </a:p>
          <a:p>
            <a:pPr lvl="2"/>
            <a:r>
              <a:rPr lang="en-US" sz="2000" b="1" dirty="0"/>
              <a:t>Contracted</a:t>
            </a:r>
          </a:p>
          <a:p>
            <a:pPr lvl="2"/>
            <a:r>
              <a:rPr lang="en-US" sz="2000" b="1" dirty="0"/>
              <a:t>Classes to assist with managing chronic diseases</a:t>
            </a:r>
          </a:p>
          <a:p>
            <a:pPr lvl="1"/>
            <a:r>
              <a:rPr lang="en-US" sz="2200" b="1" dirty="0"/>
              <a:t>DSMP – Diabetes Self-Management Program</a:t>
            </a:r>
          </a:p>
          <a:p>
            <a:pPr lvl="2"/>
            <a:r>
              <a:rPr lang="en-US" sz="2000" b="1" dirty="0"/>
              <a:t>Contracted</a:t>
            </a:r>
          </a:p>
          <a:p>
            <a:pPr lvl="2"/>
            <a:r>
              <a:rPr lang="en-US" sz="2000" b="1" dirty="0"/>
              <a:t>Classes to assist with managing Diabetes</a:t>
            </a:r>
          </a:p>
          <a:p>
            <a:pPr lvl="1"/>
            <a:r>
              <a:rPr lang="en-US" sz="2200" b="1" dirty="0"/>
              <a:t>MOB – Matter of Balance</a:t>
            </a:r>
          </a:p>
          <a:p>
            <a:pPr lvl="2"/>
            <a:r>
              <a:rPr lang="en-US" sz="2000" b="1" dirty="0"/>
              <a:t>Program designed to reduce the fear of falling and improve activity levels</a:t>
            </a:r>
          </a:p>
          <a:p>
            <a:pPr lvl="2"/>
            <a:r>
              <a:rPr lang="en-US" sz="2000" b="1" dirty="0"/>
              <a:t>Reduce the number of falls and injuries from falls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B100C5-4BF5-40D4-9537-2BFE6603A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02855" y="424543"/>
            <a:ext cx="3493663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65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3363-3C22-4182-A247-5E618F7B2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5257800"/>
            <a:ext cx="9733417" cy="1224643"/>
          </a:xfrm>
        </p:spPr>
        <p:txBody>
          <a:bodyPr/>
          <a:lstStyle/>
          <a:p>
            <a:r>
              <a:rPr lang="en-US" dirty="0"/>
              <a:t>CAAC – connecting you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0225F-2071-42D5-B3C6-8119294A9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Public Education Events</a:t>
            </a:r>
          </a:p>
          <a:p>
            <a:r>
              <a:rPr lang="en-US" b="1" dirty="0"/>
              <a:t>Health/Senior Fairs</a:t>
            </a:r>
          </a:p>
          <a:p>
            <a:r>
              <a:rPr lang="en-US" b="1" dirty="0"/>
              <a:t>Partnership Development</a:t>
            </a:r>
          </a:p>
          <a:p>
            <a:r>
              <a:rPr lang="en-US" b="1" dirty="0"/>
              <a:t>Older Americans Month Event – May</a:t>
            </a:r>
          </a:p>
          <a:p>
            <a:r>
              <a:rPr lang="en-US" b="1" dirty="0"/>
              <a:t>Master’s Games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2FA80-BB14-4482-AA84-5D714482B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4211" y="3717784"/>
            <a:ext cx="10318282" cy="154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313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B1FA5-AAD9-4CAA-969D-7F102B5A5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5216978"/>
            <a:ext cx="10035495" cy="1118507"/>
          </a:xfrm>
        </p:spPr>
        <p:txBody>
          <a:bodyPr/>
          <a:lstStyle/>
          <a:p>
            <a:r>
              <a:rPr lang="en-US" dirty="0"/>
              <a:t>CAAC – connecting you to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C4CDC-4054-42E9-9358-8DCEDE9A5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0280424" cy="4220936"/>
          </a:xfrm>
        </p:spPr>
        <p:txBody>
          <a:bodyPr/>
          <a:lstStyle/>
          <a:p>
            <a:r>
              <a:rPr lang="en-US" b="1" dirty="0"/>
              <a:t>Central Alabama Aging Consortium Area Agency on Aging</a:t>
            </a:r>
          </a:p>
          <a:p>
            <a:pPr lvl="1"/>
            <a:r>
              <a:rPr lang="en-US" b="1" dirty="0"/>
              <a:t>2500 Fairlane Drive  Montgomery, AL  36116</a:t>
            </a:r>
          </a:p>
          <a:p>
            <a:pPr lvl="1"/>
            <a:endParaRPr lang="en-US" b="1" dirty="0"/>
          </a:p>
          <a:p>
            <a:pPr lvl="1"/>
            <a:r>
              <a:rPr lang="en-US" b="1" dirty="0"/>
              <a:t>ADRC – 334-240-4670		Main Line – 334-2404680  	     Toll Free – 800-264-4680</a:t>
            </a:r>
          </a:p>
          <a:p>
            <a:pPr lvl="1"/>
            <a:r>
              <a:rPr lang="en-US" b="1" dirty="0"/>
              <a:t>1-800-AGE-LINE (243-5463) State-Wide Number</a:t>
            </a:r>
          </a:p>
          <a:p>
            <a:pPr lvl="1"/>
            <a:endParaRPr lang="en-US" b="1" dirty="0"/>
          </a:p>
          <a:p>
            <a:pPr marL="457200" lvl="1" indent="0">
              <a:buNone/>
            </a:pPr>
            <a:r>
              <a:rPr lang="en-US" b="1" dirty="0"/>
              <a:t>						Susan Segrest, Executive Director</a:t>
            </a:r>
          </a:p>
          <a:p>
            <a:pPr marL="457200" lvl="1" indent="0">
              <a:buNone/>
            </a:pPr>
            <a:endParaRPr lang="en-US" b="1" dirty="0"/>
          </a:p>
          <a:p>
            <a:pPr marL="457200" lvl="1" indent="0">
              <a:buNone/>
            </a:pPr>
            <a:r>
              <a:rPr lang="en-US" b="1" dirty="0"/>
              <a:t>                   CAAC - Serving the elderly and disabled in our service area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 descr="O:\GENERAL OFFICE\LOGOS\CAAC Logos\blue round5.jpg">
            <a:extLst>
              <a:ext uri="{FF2B5EF4-FFF2-40B4-BE49-F238E27FC236}">
                <a16:creationId xmlns:a16="http://schemas.microsoft.com/office/drawing/2014/main" id="{EEA0183A-2AEA-46A4-8363-E65CE5182B9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8183" y="184840"/>
            <a:ext cx="1392906" cy="12667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7337906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1420</TotalTime>
  <Words>727</Words>
  <Application>Microsoft Office PowerPoint</Application>
  <PresentationFormat>Widescreen</PresentationFormat>
  <Paragraphs>130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Century Gothic</vt:lpstr>
      <vt:lpstr>Wingdings 3</vt:lpstr>
      <vt:lpstr>Slice</vt:lpstr>
      <vt:lpstr>Central Alabama Aging Consortium Area Agency on Aging</vt:lpstr>
      <vt:lpstr>CAAC’s service area</vt:lpstr>
      <vt:lpstr>CAAC – connecting you to services</vt:lpstr>
      <vt:lpstr>CAAC – connecting you to services</vt:lpstr>
      <vt:lpstr>CAAC – connecting you to services</vt:lpstr>
      <vt:lpstr>CAAC – connecting you to services</vt:lpstr>
      <vt:lpstr>CAAC – connecting you to services</vt:lpstr>
      <vt:lpstr>CAAC – connecting you to services</vt:lpstr>
      <vt:lpstr>CAAC – connecting you to services</vt:lpstr>
      <vt:lpstr>CAAC – connecting you to services</vt:lpstr>
      <vt:lpstr>CAAC – connecting you to services</vt:lpstr>
      <vt:lpstr>CAAC – connecting you to services</vt:lpstr>
      <vt:lpstr>CAAC – connecting you to services</vt:lpstr>
      <vt:lpstr>CAAC – connecting you to services</vt:lpstr>
      <vt:lpstr>CAAC – connecting you to services</vt:lpstr>
      <vt:lpstr>CAAC – connecting you to services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 Alabama Aging Consortium Area Agency on Aging</dc:title>
  <dc:creator>Susan Segrest</dc:creator>
  <cp:lastModifiedBy>Susan Segrest</cp:lastModifiedBy>
  <cp:revision>27</cp:revision>
  <cp:lastPrinted>2018-09-12T18:36:26Z</cp:lastPrinted>
  <dcterms:created xsi:type="dcterms:W3CDTF">2018-08-27T19:24:41Z</dcterms:created>
  <dcterms:modified xsi:type="dcterms:W3CDTF">2019-04-24T16:49:26Z</dcterms:modified>
</cp:coreProperties>
</file>