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340" r:id="rId6"/>
    <p:sldId id="342" r:id="rId7"/>
    <p:sldId id="346" r:id="rId8"/>
    <p:sldId id="328" r:id="rId9"/>
    <p:sldId id="329" r:id="rId10"/>
    <p:sldId id="330" r:id="rId11"/>
    <p:sldId id="331" r:id="rId12"/>
    <p:sldId id="338" r:id="rId13"/>
    <p:sldId id="351" r:id="rId14"/>
    <p:sldId id="301" r:id="rId15"/>
    <p:sldId id="293" r:id="rId16"/>
    <p:sldId id="327" r:id="rId17"/>
    <p:sldId id="289" r:id="rId18"/>
    <p:sldId id="269" r:id="rId19"/>
    <p:sldId id="292" r:id="rId20"/>
    <p:sldId id="320" r:id="rId21"/>
    <p:sldId id="347" r:id="rId22"/>
    <p:sldId id="354" r:id="rId23"/>
    <p:sldId id="321" r:id="rId24"/>
    <p:sldId id="341" r:id="rId25"/>
    <p:sldId id="348" r:id="rId26"/>
    <p:sldId id="343" r:id="rId27"/>
    <p:sldId id="362" r:id="rId28"/>
    <p:sldId id="353" r:id="rId29"/>
    <p:sldId id="358" r:id="rId30"/>
    <p:sldId id="363" r:id="rId31"/>
    <p:sldId id="322" r:id="rId32"/>
    <p:sldId id="324" r:id="rId33"/>
    <p:sldId id="361"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52"/>
    <a:srgbClr val="A4D6CF"/>
    <a:srgbClr val="00AE9C"/>
    <a:srgbClr val="20656F"/>
    <a:srgbClr val="3B8B67"/>
    <a:srgbClr val="00FDEE"/>
    <a:srgbClr val="6FAC43"/>
    <a:srgbClr val="429344"/>
    <a:srgbClr val="4FAB84"/>
    <a:srgbClr val="F1AA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80"/>
    <p:restoredTop sz="66058" autoAdjust="0"/>
  </p:normalViewPr>
  <p:slideViewPr>
    <p:cSldViewPr snapToGrid="0" snapToObjects="1">
      <p:cViewPr varScale="1">
        <p:scale>
          <a:sx n="72" d="100"/>
          <a:sy n="72" d="100"/>
        </p:scale>
        <p:origin x="1368" y="208"/>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58AE04-05FC-1F47-935A-48631497AFB3}" type="datetimeFigureOut">
              <a:rPr lang="en-US" smtClean="0"/>
              <a:pPr/>
              <a:t>4/16/19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13874B-D97E-A045-AB24-BE25AFC88E32}" type="slidenum">
              <a:rPr lang="en-US" smtClean="0"/>
              <a:pPr/>
              <a:t>‹#›</a:t>
            </a:fld>
            <a:endParaRPr lang="en-US"/>
          </a:p>
        </p:txBody>
      </p:sp>
    </p:spTree>
    <p:extLst>
      <p:ext uri="{BB962C8B-B14F-4D97-AF65-F5344CB8AC3E}">
        <p14:creationId xmlns:p14="http://schemas.microsoft.com/office/powerpoint/2010/main" val="613762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eca.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for the introduction (when applicable) and welcome everyone to the session.</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a:t>
            </a:fld>
            <a:endParaRPr lang="en-US"/>
          </a:p>
        </p:txBody>
      </p:sp>
    </p:spTree>
    <p:extLst>
      <p:ext uri="{BB962C8B-B14F-4D97-AF65-F5344CB8AC3E}">
        <p14:creationId xmlns:p14="http://schemas.microsoft.com/office/powerpoint/2010/main" val="1139002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topics include </a:t>
            </a:r>
          </a:p>
          <a:p>
            <a:r>
              <a:rPr lang="en-US" dirty="0"/>
              <a:t>(click)</a:t>
            </a:r>
          </a:p>
          <a:p>
            <a:r>
              <a:rPr lang="en-US" dirty="0"/>
              <a:t>The Telehealth Framework and how this plays into the everyday function of </a:t>
            </a:r>
            <a:r>
              <a:rPr lang="en-US" dirty="0" err="1"/>
              <a:t>healthcar</a:t>
            </a:r>
            <a:endParaRPr lang="en-US" dirty="0"/>
          </a:p>
          <a:p>
            <a:r>
              <a:rPr lang="en-US" dirty="0"/>
              <a:t>(click)</a:t>
            </a:r>
          </a:p>
          <a:p>
            <a:r>
              <a:rPr lang="en-US" dirty="0"/>
              <a:t>We will also review The Universal Service fund and will specifically dive into the Rural Health Care Program</a:t>
            </a:r>
          </a:p>
          <a:p>
            <a:r>
              <a:rPr lang="en-US" dirty="0"/>
              <a:t>(click)</a:t>
            </a:r>
          </a:p>
          <a:p>
            <a:r>
              <a:rPr lang="en-US" dirty="0"/>
              <a:t>We will discuss how the funding is actually financed and how it is distributed </a:t>
            </a:r>
          </a:p>
          <a:p>
            <a:r>
              <a:rPr lang="en-US" dirty="0"/>
              <a:t>(click)</a:t>
            </a:r>
          </a:p>
          <a:p>
            <a:r>
              <a:rPr lang="en-US" dirty="0"/>
              <a:t>We will review the eligibility requirements in order to participate in the program, as well as what service can be funded</a:t>
            </a:r>
          </a:p>
          <a:p>
            <a:r>
              <a:rPr lang="en-US" dirty="0"/>
              <a:t>(click)</a:t>
            </a:r>
          </a:p>
          <a:p>
            <a:r>
              <a:rPr lang="en-US" dirty="0"/>
              <a:t>We will go into how the funding can impact your organization and will talk about how this can help pay for existing services you have, or maybe you have been delaying the expansion of telecommunication services to be the products you actually need because of cost.  So we will discuss how you can now do that while still maintaining an affordable solution for your organization. </a:t>
            </a:r>
          </a:p>
          <a:p>
            <a:r>
              <a:rPr lang="en-US" dirty="0"/>
              <a:t>(click)</a:t>
            </a:r>
          </a:p>
          <a:p>
            <a:r>
              <a:rPr lang="en-US" dirty="0"/>
              <a:t>Last but not least, we will discuss the changes the program has experienced in recent years and what you need to know, when you do decide to take advantage of this funding program.</a:t>
            </a:r>
          </a:p>
        </p:txBody>
      </p:sp>
      <p:sp>
        <p:nvSpPr>
          <p:cNvPr id="4" name="Slide Number Placeholder 3"/>
          <p:cNvSpPr>
            <a:spLocks noGrp="1"/>
          </p:cNvSpPr>
          <p:nvPr>
            <p:ph type="sldNum" sz="quarter" idx="10"/>
          </p:nvPr>
        </p:nvSpPr>
        <p:spPr/>
        <p:txBody>
          <a:bodyPr/>
          <a:lstStyle/>
          <a:p>
            <a:fld id="{4013874B-D97E-A045-AB24-BE25AFC88E32}" type="slidenum">
              <a:rPr lang="en-US" smtClean="0"/>
              <a:pPr/>
              <a:t>2</a:t>
            </a:fld>
            <a:endParaRPr lang="en-US"/>
          </a:p>
        </p:txBody>
      </p:sp>
    </p:spTree>
    <p:extLst>
      <p:ext uri="{BB962C8B-B14F-4D97-AF65-F5344CB8AC3E}">
        <p14:creationId xmlns:p14="http://schemas.microsoft.com/office/powerpoint/2010/main" val="531612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are some big topics we will be covering, so you are probably wondering how or why I am able to review this information with you today.</a:t>
            </a:r>
          </a:p>
          <a:p>
            <a:r>
              <a:rPr lang="en-US" dirty="0"/>
              <a:t>(click)</a:t>
            </a:r>
          </a:p>
          <a:p>
            <a:r>
              <a:rPr lang="en-US" dirty="0"/>
              <a:t>TQ has focused on becoming the expert in the healthcare telecommunications world.  We started servicing healthcare facilities in 1999 and have continued to educate our customers on various funding programs they may be eligible for that can help them off-set the costs of implementing a data network that is needed in today’s healthcare world.  Because of that focus I am able to communicate to you about the things we have seen that have assisted our customers over the last 19 years. </a:t>
            </a:r>
          </a:p>
          <a:p>
            <a:r>
              <a:rPr lang="en-US" dirty="0"/>
              <a:t>(click)</a:t>
            </a:r>
          </a:p>
          <a:p>
            <a:r>
              <a:rPr lang="en-US" dirty="0"/>
              <a:t>In addition to TQ’s years of experience in the healthcare industry we have even more good news.  In January 2018 TQ joined forces with an organization called ENA.  ENA, similar to TQ has been involved with the federal funding program.  The difference between the two organizations is TQ focuses on healthcare and ENA focuses in the schools and libraries division.  With the joint expertise in these industries we are confident this joining of forces will help benefit anchor institutions through the US.</a:t>
            </a:r>
          </a:p>
          <a:p>
            <a:endParaRPr lang="en-US" dirty="0"/>
          </a:p>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3</a:t>
            </a:fld>
            <a:endParaRPr lang="en-US"/>
          </a:p>
        </p:txBody>
      </p:sp>
    </p:spTree>
    <p:extLst>
      <p:ext uri="{BB962C8B-B14F-4D97-AF65-F5344CB8AC3E}">
        <p14:creationId xmlns:p14="http://schemas.microsoft.com/office/powerpoint/2010/main" val="999890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jump into the </a:t>
            </a:r>
            <a:r>
              <a:rPr lang="en-US" dirty="0" err="1"/>
              <a:t>TeleHealth</a:t>
            </a:r>
            <a:r>
              <a:rPr lang="en-US" dirty="0"/>
              <a:t> Framework…..</a:t>
            </a:r>
          </a:p>
        </p:txBody>
      </p:sp>
      <p:sp>
        <p:nvSpPr>
          <p:cNvPr id="4" name="Slide Number Placeholder 3"/>
          <p:cNvSpPr>
            <a:spLocks noGrp="1"/>
          </p:cNvSpPr>
          <p:nvPr>
            <p:ph type="sldNum" sz="quarter" idx="10"/>
          </p:nvPr>
        </p:nvSpPr>
        <p:spPr/>
        <p:txBody>
          <a:bodyPr/>
          <a:lstStyle/>
          <a:p>
            <a:fld id="{4013874B-D97E-A045-AB24-BE25AFC88E32}" type="slidenum">
              <a:rPr lang="en-US" smtClean="0"/>
              <a:pPr/>
              <a:t>4</a:t>
            </a:fld>
            <a:endParaRPr lang="en-US"/>
          </a:p>
        </p:txBody>
      </p:sp>
    </p:spTree>
    <p:extLst>
      <p:ext uri="{BB962C8B-B14F-4D97-AF65-F5344CB8AC3E}">
        <p14:creationId xmlns:p14="http://schemas.microsoft.com/office/powerpoint/2010/main" val="411508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exactly is the Telehealth framework??  Well, it’s actually a term TQ coined after years of working with healthcare provides.  We at TQ feel strongly that a good telehealth program cannot be successful without 3 vital pieces.  Those 3 pieces are what we will be discussing in the telehealth framework.</a:t>
            </a:r>
          </a:p>
          <a:p>
            <a:r>
              <a:rPr lang="en-US" dirty="0"/>
              <a:t>(click)</a:t>
            </a:r>
          </a:p>
          <a:p>
            <a:r>
              <a:rPr lang="en-US" dirty="0"/>
              <a:t>One vital component of the framework is the Telecom Services Infrastructure.  These are the hard wires, or even wireless components your facility uses to talk to the outside world.  These are also the services that are fundable through the Universal Service Fund, which is probably the reason you joined this call today.</a:t>
            </a:r>
          </a:p>
          <a:p>
            <a:r>
              <a:rPr lang="en-US" dirty="0"/>
              <a:t>(click)</a:t>
            </a:r>
          </a:p>
          <a:p>
            <a:r>
              <a:rPr lang="en-US" dirty="0"/>
              <a:t>The next vital piece contains the IT &amp; Medical Tools.  These are the items that manage, monitor, support and secure the services used in the green bubble….the telecom infrastructure….and make it easier for the group in the blue bubble…..the clinical services.</a:t>
            </a:r>
          </a:p>
          <a:p>
            <a:r>
              <a:rPr lang="en-US" dirty="0"/>
              <a:t>(click)</a:t>
            </a:r>
          </a:p>
          <a:p>
            <a:r>
              <a:rPr lang="en-US" dirty="0"/>
              <a:t>The last vital piece of the framework is the clinical services.  This is what we, at TQ, refer to as the “health” in telehealth.  These are the people, the partners, and the patients that use the telehealth products each day.</a:t>
            </a:r>
          </a:p>
        </p:txBody>
      </p:sp>
      <p:sp>
        <p:nvSpPr>
          <p:cNvPr id="4" name="Slide Number Placeholder 3"/>
          <p:cNvSpPr>
            <a:spLocks noGrp="1"/>
          </p:cNvSpPr>
          <p:nvPr>
            <p:ph type="sldNum" sz="quarter" idx="10"/>
          </p:nvPr>
        </p:nvSpPr>
        <p:spPr/>
        <p:txBody>
          <a:bodyPr/>
          <a:lstStyle/>
          <a:p>
            <a:fld id="{4013874B-D97E-A045-AB24-BE25AFC88E32}" type="slidenum">
              <a:rPr lang="en-US" smtClean="0"/>
              <a:pPr/>
              <a:t>5</a:t>
            </a:fld>
            <a:endParaRPr lang="en-US"/>
          </a:p>
        </p:txBody>
      </p:sp>
    </p:spTree>
    <p:extLst>
      <p:ext uri="{BB962C8B-B14F-4D97-AF65-F5344CB8AC3E}">
        <p14:creationId xmlns:p14="http://schemas.microsoft.com/office/powerpoint/2010/main" val="918830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First things first.  In order to have a telehealth program run, you must have a way for your facility, and the people in it, to talk to the outside world.  How do you do that in today’s world?</a:t>
            </a:r>
          </a:p>
          <a:p>
            <a:r>
              <a:rPr lang="en-US" dirty="0"/>
              <a:t>(click)</a:t>
            </a:r>
          </a:p>
          <a:p>
            <a:r>
              <a:rPr lang="en-US" dirty="0"/>
              <a:t>One of the things we learned, in working with healthcare partners is most facilities need a minimum of 10 megabits per second to run a successful network.  Please keep in mind, these are minimum numbers recommended by some EMR/EHR companies to successfully use their products/services.  Depending on the EMR/EHR platform your organization uses, the minimum speed needed could exceed this.  Also, depending on the telemedicine projects you have implemented these speed requirements could also change.  Service speed is not the only thing to consider though…..</a:t>
            </a:r>
          </a:p>
          <a:p>
            <a:r>
              <a:rPr lang="en-US" dirty="0"/>
              <a:t>(click)</a:t>
            </a:r>
          </a:p>
          <a:p>
            <a:r>
              <a:rPr lang="en-US" dirty="0"/>
              <a:t>The way your network is designed can also play a large role in the functionality of the service.  Right now you may be using a dedicated internet line at every facility with VPN tunnels, where as a private cloud connection may be a more efficient and cost effective solution.  Each organizations needs can be very unique, and choosing a design that works best for you is an important piece in helping your telehealth products run the way you expect.</a:t>
            </a:r>
          </a:p>
          <a:p>
            <a:endParaRPr lang="en-US" dirty="0"/>
          </a:p>
          <a:p>
            <a:r>
              <a:rPr lang="en-US" dirty="0"/>
              <a:t>So we’ve talked about why you need this, but the good news is, this is the part of the telehealth framework that can be funded under the universal service fund.  Although this bandwidth discussion and possible change can be scary the good news is there is funding available to relieve some of the burden.</a:t>
            </a:r>
            <a:endParaRPr dirty="0"/>
          </a:p>
        </p:txBody>
      </p:sp>
      <p:sp>
        <p:nvSpPr>
          <p:cNvPr id="223" name="Shape 22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65888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Because of the funding available and because of the individualized designs available, one of our goals is to ensure you have the right design for your specific needs. </a:t>
            </a:r>
          </a:p>
          <a:p>
            <a:endParaRPr lang="en-US" dirty="0"/>
          </a:p>
          <a:p>
            <a:r>
              <a:rPr lang="en-US" dirty="0"/>
              <a:t>This page gives you an example of a network we have seen some customers utilize.  As you can see, the smaller facilities, depicted at the bottom, are remote clinics with either a limited or even non-existent IT support staff.  In this case, the IT staff resides at the 2 main locations shown towards the top of the diagram.  This customer had previously been using internet services at all locations.  This was a heavy burden on their staff.  Because there was internet at each site there was equipment located at these remote locations.  When something would go wrong on that equipment the IT staff at main site would need to spend their time driving from one site to the other to correct the equipment.  With this new design less equipment is needed, minimizing the amount of time the IT staff is on the road.  Less equipment is now needed because the firewalls are housed and maintained at the host locations.  Each remote site still has access to the internet, their traffic just flows through the host to get to it.  This type of network also provides additional security on the network as a whole.  Overall this design has saved the customer both time and money.</a:t>
            </a:r>
          </a:p>
          <a:p>
            <a:endParaRPr lang="en-US" dirty="0"/>
          </a:p>
          <a:p>
            <a:r>
              <a:rPr lang="en-US" dirty="0"/>
              <a:t>Once the network is set up to maximize utilization and minimize issues the next thing you want to jump into, to maximize your telehealth projects, are the IT and Medical Tools.</a:t>
            </a:r>
            <a:endParaRPr dirty="0"/>
          </a:p>
        </p:txBody>
      </p:sp>
      <p:sp>
        <p:nvSpPr>
          <p:cNvPr id="223" name="Shape 22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86775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 The IT and medical tools are the pieces of equipment that reside on your organizations Local Area Network, also known as the LAN.  </a:t>
            </a:r>
          </a:p>
          <a:p>
            <a:r>
              <a:rPr lang="en-US" dirty="0"/>
              <a:t>(click)</a:t>
            </a:r>
          </a:p>
          <a:p>
            <a:r>
              <a:rPr lang="en-US" dirty="0"/>
              <a:t>These tools can include equipment that will manage, monitor support and secure your services, such as routers, switches and firewalls, but also </a:t>
            </a:r>
          </a:p>
          <a:p>
            <a:r>
              <a:rPr lang="en-US" dirty="0"/>
              <a:t>(click)</a:t>
            </a:r>
          </a:p>
          <a:p>
            <a:r>
              <a:rPr lang="en-US" dirty="0"/>
              <a:t>The medical tools necessary to perform the functions of your telehealth programs.  Including, but not limited to your EMR/EHR system that might be housed in your facility, or even located in the cloud, glucose monitors, X ray machines, hi-resolution monitors used for video telehealth and so many more tools.  There are many factors at play with these tools to ensure facilities meet the guidelines for being able to provide telehealth services, and these can be complex.  But our goal today is to focus on the network needed to run these tools. </a:t>
            </a:r>
          </a:p>
          <a:p>
            <a:endParaRPr dirty="0"/>
          </a:p>
        </p:txBody>
      </p:sp>
      <p:sp>
        <p:nvSpPr>
          <p:cNvPr id="223" name="Shape 22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24576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The last piece of the telehealth framework is the clinical services piece</a:t>
            </a:r>
          </a:p>
          <a:p>
            <a:r>
              <a:rPr lang="en-US" dirty="0"/>
              <a:t>(click)</a:t>
            </a:r>
          </a:p>
          <a:p>
            <a:r>
              <a:rPr lang="en-US" dirty="0"/>
              <a:t>This section refers to the people that will actually be using the tools within your LAN to ensure your team is able to provide the best care possible to the communities you serve.  </a:t>
            </a:r>
          </a:p>
          <a:p>
            <a:r>
              <a:rPr lang="en-US" dirty="0"/>
              <a:t>(click)</a:t>
            </a:r>
          </a:p>
          <a:p>
            <a:r>
              <a:rPr lang="en-US" dirty="0"/>
              <a:t>Training the team and incorporating this technology into your practice can be an ever changing processes and so it is an important piece to be included in the telehealth framework.</a:t>
            </a:r>
            <a:endParaRPr dirty="0"/>
          </a:p>
        </p:txBody>
      </p:sp>
      <p:sp>
        <p:nvSpPr>
          <p:cNvPr id="223" name="Shape 22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458848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spent the whole presentation thus far talking about why you need these services and what they can help you accomplish for your telehealth products…..now let’s talk about the fun stuff….how do you get help from the Universal Service Fund to actually off-set the cost of implementing the network you need to run your telehealth? That green bubble we reviewed earlier.</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10</a:t>
            </a:fld>
            <a:endParaRPr lang="en-US"/>
          </a:p>
        </p:txBody>
      </p:sp>
    </p:spTree>
    <p:extLst>
      <p:ext uri="{BB962C8B-B14F-4D97-AF65-F5344CB8AC3E}">
        <p14:creationId xmlns:p14="http://schemas.microsoft.com/office/powerpoint/2010/main" val="2136895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quick notes though before I jump into specifics…..</a:t>
            </a:r>
          </a:p>
          <a:p>
            <a:r>
              <a:rPr lang="en-US" dirty="0"/>
              <a:t>(click)</a:t>
            </a:r>
          </a:p>
          <a:p>
            <a:r>
              <a:rPr lang="en-US" dirty="0"/>
              <a:t>This funding programing can be confusing, and might even have a bad rap out there from previous users of the program, but don’t worry.  My goal today is to educate you on the program and to provide you with resources that can help you truly maximize the funding available to your organization.</a:t>
            </a:r>
          </a:p>
          <a:p>
            <a:r>
              <a:rPr lang="en-US" dirty="0"/>
              <a:t>(click)</a:t>
            </a:r>
          </a:p>
          <a:p>
            <a:r>
              <a:rPr lang="en-US" dirty="0"/>
              <a:t>Another important note!!  TQ and its parent company ENA are NOT affiliated with the funding program or USAC.  We are NOT involved in the review or approval process of the forms and are NOT involved in the actual filing process the Healthcare provider will need to go through.</a:t>
            </a:r>
          </a:p>
          <a:p>
            <a:endParaRPr lang="en-US" dirty="0"/>
          </a:p>
          <a:p>
            <a:r>
              <a:rPr lang="en-US" dirty="0"/>
              <a:t>Okay…now that I’ve made my PSA let’s jump into the details</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11</a:t>
            </a:fld>
            <a:endParaRPr lang="en-US"/>
          </a:p>
        </p:txBody>
      </p:sp>
    </p:spTree>
    <p:extLst>
      <p:ext uri="{BB962C8B-B14F-4D97-AF65-F5344CB8AC3E}">
        <p14:creationId xmlns:p14="http://schemas.microsoft.com/office/powerpoint/2010/main" val="531632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774">
              <a:buFont typeface="Arial" panose="020B0604020202020204" pitchFamily="34" charset="0"/>
              <a:buNone/>
              <a:defRPr/>
            </a:pPr>
            <a:r>
              <a:rPr lang="en-US" b="0" i="0" dirty="0">
                <a:solidFill>
                  <a:schemeClr val="dk1"/>
                </a:solidFill>
                <a:latin typeface="Source Sans Pro"/>
                <a:ea typeface="Source Sans Pro"/>
                <a:cs typeface="Source Sans Pro"/>
                <a:sym typeface="Source Sans Pro"/>
              </a:rPr>
              <a:t>What is the Universal Service Fund??</a:t>
            </a:r>
          </a:p>
          <a:p>
            <a:pPr marL="0" indent="0" defTabSz="931774">
              <a:buFont typeface="Arial" panose="020B0604020202020204" pitchFamily="34" charset="0"/>
              <a:buNone/>
              <a:defRPr/>
            </a:pPr>
            <a:r>
              <a:rPr lang="en-US" b="0" i="1" dirty="0">
                <a:solidFill>
                  <a:schemeClr val="dk1"/>
                </a:solidFill>
                <a:latin typeface="Source Sans Pro"/>
                <a:ea typeface="Source Sans Pro"/>
                <a:cs typeface="Source Sans Pro"/>
                <a:sym typeface="Source Sans Pro"/>
              </a:rPr>
              <a:t>Click</a:t>
            </a:r>
          </a:p>
          <a:p>
            <a:pPr marL="174708" indent="-174708" defTabSz="931774">
              <a:buFont typeface="Arial" panose="020B0604020202020204" pitchFamily="34" charset="0"/>
              <a:buChar char="•"/>
              <a:defRPr/>
            </a:pPr>
            <a:r>
              <a:rPr lang="en-US" b="1" dirty="0">
                <a:solidFill>
                  <a:schemeClr val="dk1"/>
                </a:solidFill>
                <a:latin typeface="Source Sans Pro"/>
                <a:ea typeface="Source Sans Pro"/>
                <a:cs typeface="Source Sans Pro"/>
                <a:sym typeface="Source Sans Pro"/>
              </a:rPr>
              <a:t>Universal service is </a:t>
            </a:r>
            <a:r>
              <a:rPr lang="en-US" dirty="0">
                <a:solidFill>
                  <a:schemeClr val="dk1"/>
                </a:solidFill>
                <a:latin typeface="Source Sans Pro"/>
                <a:ea typeface="Source Sans Pro"/>
                <a:cs typeface="Source Sans Pro"/>
                <a:sym typeface="Source Sans Pro"/>
              </a:rPr>
              <a:t>the principle that all Americans should have access to telecommunications services.</a:t>
            </a:r>
          </a:p>
          <a:p>
            <a:pPr marL="0" indent="0" defTabSz="931774">
              <a:buFont typeface="Arial" panose="020B0604020202020204" pitchFamily="34" charset="0"/>
              <a:buNone/>
              <a:defRPr/>
            </a:pPr>
            <a:r>
              <a:rPr lang="en-US" i="1" dirty="0">
                <a:solidFill>
                  <a:schemeClr val="dk1"/>
                </a:solidFill>
                <a:latin typeface="Source Sans Pro"/>
                <a:ea typeface="Source Sans Pro"/>
                <a:cs typeface="Source Sans Pro"/>
                <a:sym typeface="Source Sans Pro"/>
              </a:rPr>
              <a:t>Click</a:t>
            </a:r>
            <a:endParaRPr lang="en-US" dirty="0">
              <a:solidFill>
                <a:schemeClr val="dk1"/>
              </a:solidFill>
              <a:latin typeface="Source Sans Pro"/>
              <a:ea typeface="Source Sans Pro"/>
              <a:cs typeface="Source Sans Pro"/>
              <a:sym typeface="Source Sans Pro"/>
            </a:endParaRPr>
          </a:p>
          <a:p>
            <a:pPr marL="174708" indent="-174708">
              <a:lnSpc>
                <a:spcPct val="80000"/>
              </a:lnSpc>
              <a:spcBef>
                <a:spcPts val="1223"/>
              </a:spcBef>
              <a:buClr>
                <a:schemeClr val="dk1"/>
              </a:buClr>
              <a:buSzPct val="100000"/>
              <a:buFont typeface="Arial" panose="020B0604020202020204" pitchFamily="34" charset="0"/>
              <a:buChar char="•"/>
            </a:pPr>
            <a:r>
              <a:rPr lang="en-US" dirty="0">
                <a:solidFill>
                  <a:schemeClr val="dk1"/>
                </a:solidFill>
                <a:latin typeface="Source Sans Pro"/>
                <a:ea typeface="Source Sans Pro"/>
                <a:cs typeface="Source Sans Pro"/>
                <a:sym typeface="Source Sans Pro"/>
              </a:rPr>
              <a:t>This principle is the cornerstone of the Communications Act of 1934, </a:t>
            </a:r>
            <a:endParaRPr lang="en-US" i="1" dirty="0">
              <a:solidFill>
                <a:schemeClr val="dk1"/>
              </a:solidFill>
              <a:latin typeface="Source Sans Pro"/>
              <a:ea typeface="Source Sans Pro"/>
              <a:cs typeface="Source Sans Pro"/>
              <a:sym typeface="Source Sans Pro"/>
            </a:endParaRPr>
          </a:p>
          <a:p>
            <a:pPr marL="174708" indent="-174708">
              <a:lnSpc>
                <a:spcPct val="80000"/>
              </a:lnSpc>
              <a:spcBef>
                <a:spcPts val="1223"/>
              </a:spcBef>
              <a:buClr>
                <a:schemeClr val="dk1"/>
              </a:buClr>
              <a:buSzPct val="100000"/>
              <a:buFont typeface="Arial" panose="020B0604020202020204" pitchFamily="34" charset="0"/>
              <a:buChar char="•"/>
            </a:pPr>
            <a:r>
              <a:rPr lang="en-US" dirty="0">
                <a:solidFill>
                  <a:schemeClr val="dk1"/>
                </a:solidFill>
                <a:latin typeface="Source Sans Pro"/>
                <a:ea typeface="Source Sans Pro"/>
                <a:cs typeface="Source Sans Pro"/>
                <a:sym typeface="Source Sans Pro"/>
              </a:rPr>
              <a:t>which established universal service in legislation </a:t>
            </a:r>
            <a:endParaRPr lang="en-US" i="1" dirty="0">
              <a:solidFill>
                <a:schemeClr val="dk1"/>
              </a:solidFill>
              <a:latin typeface="Source Sans Pro"/>
              <a:ea typeface="Source Sans Pro"/>
              <a:cs typeface="Source Sans Pro"/>
              <a:sym typeface="Source Sans Pro"/>
            </a:endParaRPr>
          </a:p>
          <a:p>
            <a:pPr marL="174708" indent="-174708">
              <a:lnSpc>
                <a:spcPct val="80000"/>
              </a:lnSpc>
              <a:spcBef>
                <a:spcPts val="1223"/>
              </a:spcBef>
              <a:buClr>
                <a:schemeClr val="dk1"/>
              </a:buClr>
              <a:buSzPct val="100000"/>
              <a:buFont typeface="Arial" panose="020B0604020202020204" pitchFamily="34" charset="0"/>
              <a:buChar char="•"/>
            </a:pPr>
            <a:r>
              <a:rPr lang="en-US" dirty="0">
                <a:solidFill>
                  <a:schemeClr val="dk1"/>
                </a:solidFill>
                <a:latin typeface="Source Sans Pro"/>
                <a:ea typeface="Source Sans Pro"/>
                <a:cs typeface="Source Sans Pro"/>
                <a:sym typeface="Source Sans Pro"/>
              </a:rPr>
              <a:t>and created the </a:t>
            </a:r>
            <a:r>
              <a:rPr lang="en-US" b="1" dirty="0">
                <a:solidFill>
                  <a:schemeClr val="dk1"/>
                </a:solidFill>
                <a:latin typeface="Source Sans Pro"/>
                <a:ea typeface="Source Sans Pro"/>
                <a:cs typeface="Source Sans Pro"/>
                <a:sym typeface="Source Sans Pro"/>
              </a:rPr>
              <a:t>Federal Communications Commission </a:t>
            </a:r>
            <a:r>
              <a:rPr lang="en-US" dirty="0">
                <a:solidFill>
                  <a:schemeClr val="dk1"/>
                </a:solidFill>
                <a:latin typeface="Source Sans Pro"/>
                <a:ea typeface="Source Sans Pro"/>
                <a:cs typeface="Source Sans Pro"/>
                <a:sym typeface="Source Sans Pro"/>
              </a:rPr>
              <a:t>(FCC) as the governing body to regulate the communications industry </a:t>
            </a:r>
            <a:endParaRPr lang="en-US" i="1" dirty="0">
              <a:solidFill>
                <a:schemeClr val="dk1"/>
              </a:solidFill>
              <a:latin typeface="Source Sans Pro"/>
              <a:ea typeface="Source Sans Pro"/>
              <a:cs typeface="Source Sans Pro"/>
              <a:sym typeface="Source Sans Pro"/>
            </a:endParaRPr>
          </a:p>
          <a:p>
            <a:pPr marL="171450" indent="-171450">
              <a:lnSpc>
                <a:spcPct val="80000"/>
              </a:lnSpc>
              <a:spcBef>
                <a:spcPts val="1223"/>
              </a:spcBef>
              <a:buClr>
                <a:schemeClr val="dk1"/>
              </a:buClr>
              <a:buSzPct val="100000"/>
              <a:buFont typeface="Arial" panose="020B0604020202020204" pitchFamily="34" charset="0"/>
              <a:buChar char="•"/>
            </a:pPr>
            <a:r>
              <a:rPr lang="en-US" i="0" dirty="0">
                <a:solidFill>
                  <a:schemeClr val="dk1"/>
                </a:solidFill>
                <a:latin typeface="Source Sans Pro"/>
                <a:ea typeface="Source Sans Pro"/>
                <a:cs typeface="Source Sans Pro"/>
                <a:sym typeface="Source Sans Pro"/>
              </a:rPr>
              <a:t>These policies helped make</a:t>
            </a:r>
            <a:r>
              <a:rPr lang="en-US" i="0" baseline="0" dirty="0">
                <a:solidFill>
                  <a:schemeClr val="dk1"/>
                </a:solidFill>
                <a:latin typeface="Source Sans Pro"/>
                <a:ea typeface="Source Sans Pro"/>
                <a:cs typeface="Source Sans Pro"/>
                <a:sym typeface="Source Sans Pro"/>
              </a:rPr>
              <a:t> telephone lines ubiquitous across America throughout the 1930s to today</a:t>
            </a:r>
          </a:p>
          <a:p>
            <a:pPr marL="0" indent="0">
              <a:lnSpc>
                <a:spcPct val="80000"/>
              </a:lnSpc>
              <a:spcBef>
                <a:spcPts val="1223"/>
              </a:spcBef>
              <a:buClr>
                <a:schemeClr val="dk1"/>
              </a:buClr>
              <a:buSzPct val="100000"/>
              <a:buFont typeface="Arial" panose="020B0604020202020204" pitchFamily="34" charset="0"/>
              <a:buNone/>
            </a:pPr>
            <a:r>
              <a:rPr lang="en-US" i="1" baseline="0" dirty="0">
                <a:solidFill>
                  <a:schemeClr val="dk1"/>
                </a:solidFill>
                <a:latin typeface="Source Sans Pro"/>
                <a:ea typeface="Source Sans Pro"/>
                <a:cs typeface="Source Sans Pro"/>
                <a:sym typeface="Source Sans Pro"/>
              </a:rPr>
              <a:t>Click</a:t>
            </a:r>
            <a:endParaRPr lang="en-US" i="1" dirty="0">
              <a:solidFill>
                <a:schemeClr val="dk1"/>
              </a:solidFill>
              <a:latin typeface="Source Sans Pro"/>
              <a:ea typeface="Source Sans Pro"/>
              <a:cs typeface="Source Sans Pro"/>
              <a:sym typeface="Source Sans Pro"/>
            </a:endParaRPr>
          </a:p>
          <a:p>
            <a:pPr marL="174708" indent="-174708">
              <a:lnSpc>
                <a:spcPct val="80000"/>
              </a:lnSpc>
              <a:spcBef>
                <a:spcPts val="1019"/>
              </a:spcBef>
              <a:buClr>
                <a:schemeClr val="dk1"/>
              </a:buClr>
              <a:buSzPct val="100000"/>
              <a:buFont typeface="Arial" panose="020B0604020202020204" pitchFamily="34" charset="0"/>
              <a:buChar char="•"/>
            </a:pPr>
            <a:r>
              <a:rPr lang="en-US" dirty="0">
                <a:solidFill>
                  <a:schemeClr val="dk1"/>
                </a:solidFill>
                <a:latin typeface="Source Sans Pro"/>
                <a:ea typeface="Source Sans Pro"/>
                <a:cs typeface="Source Sans Pro"/>
                <a:sym typeface="Source Sans Pro"/>
              </a:rPr>
              <a:t>With the passing of the </a:t>
            </a:r>
            <a:r>
              <a:rPr lang="en-US" b="1" dirty="0">
                <a:solidFill>
                  <a:schemeClr val="dk1"/>
                </a:solidFill>
                <a:latin typeface="Source Sans Pro"/>
                <a:ea typeface="Source Sans Pro"/>
                <a:cs typeface="Source Sans Pro"/>
                <a:sym typeface="Source Sans Pro"/>
              </a:rPr>
              <a:t>Telecommunications Act of 1996, </a:t>
            </a:r>
            <a:r>
              <a:rPr lang="en-US" dirty="0">
                <a:solidFill>
                  <a:schemeClr val="dk1"/>
                </a:solidFill>
                <a:latin typeface="Source Sans Pro"/>
                <a:ea typeface="Source Sans Pro"/>
                <a:cs typeface="Source Sans Pro"/>
                <a:sym typeface="Source Sans Pro"/>
              </a:rPr>
              <a:t>Congress expanded the </a:t>
            </a:r>
            <a:r>
              <a:rPr lang="en-US" b="1" dirty="0">
                <a:solidFill>
                  <a:schemeClr val="dk1"/>
                </a:solidFill>
                <a:latin typeface="Source Sans Pro"/>
                <a:ea typeface="Source Sans Pro"/>
                <a:cs typeface="Source Sans Pro"/>
                <a:sym typeface="Source Sans Pro"/>
              </a:rPr>
              <a:t>USF</a:t>
            </a:r>
            <a:r>
              <a:rPr lang="en-US" dirty="0">
                <a:solidFill>
                  <a:schemeClr val="dk1"/>
                </a:solidFill>
                <a:latin typeface="Source Sans Pro"/>
                <a:ea typeface="Source Sans Pro"/>
                <a:cs typeface="Source Sans Pro"/>
                <a:sym typeface="Source Sans Pro"/>
              </a:rPr>
              <a:t> to include advanced services such as high-speed Internet broadband. </a:t>
            </a:r>
          </a:p>
          <a:p>
            <a:pPr marL="174708" indent="-174708">
              <a:lnSpc>
                <a:spcPct val="80000"/>
              </a:lnSpc>
              <a:spcBef>
                <a:spcPts val="1019"/>
              </a:spcBef>
              <a:buClr>
                <a:schemeClr val="dk1"/>
              </a:buClr>
              <a:buSzPct val="100000"/>
              <a:buFont typeface="Arial" panose="020B0604020202020204" pitchFamily="34" charset="0"/>
              <a:buChar char="•"/>
            </a:pPr>
            <a:r>
              <a:rPr lang="en-US" dirty="0">
                <a:solidFill>
                  <a:schemeClr val="dk1"/>
                </a:solidFill>
                <a:latin typeface="Source Sans Pro"/>
                <a:ea typeface="Source Sans Pro"/>
                <a:cs typeface="Source Sans Pro"/>
                <a:sym typeface="Source Sans Pro"/>
              </a:rPr>
              <a:t>These universal service policies have helped make telephone and data services widely available throughout the U.S., including rural areas.</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12</a:t>
            </a:fld>
            <a:endParaRPr lang="en-US"/>
          </a:p>
        </p:txBody>
      </p:sp>
    </p:spTree>
    <p:extLst>
      <p:ext uri="{BB962C8B-B14F-4D97-AF65-F5344CB8AC3E}">
        <p14:creationId xmlns:p14="http://schemas.microsoft.com/office/powerpoint/2010/main" val="3717101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important question I get, when customers are new to the funding program is….How is this fund actually paid for and how long will it last?</a:t>
            </a:r>
          </a:p>
          <a:p>
            <a:r>
              <a:rPr lang="en-US" dirty="0"/>
              <a:t>(click)</a:t>
            </a:r>
          </a:p>
          <a:p>
            <a:r>
              <a:rPr lang="en-US" dirty="0"/>
              <a:t>Well the good news is, this fund is housed with the FCC.  The FCC requires all carriers to contribute to the fund, so it is it’s own fund and does not seem to be going anywhere anytime soon.  This fund helps pay for telecommunication services for many different types of customers, and we will touch on that a little later in the presentation.  </a:t>
            </a:r>
          </a:p>
          <a:p>
            <a:r>
              <a:rPr lang="en-US" dirty="0"/>
              <a:t>(click)</a:t>
            </a:r>
          </a:p>
          <a:p>
            <a:r>
              <a:rPr lang="en-US" dirty="0"/>
              <a:t>The contributions required are actually based on a percent of the revenue with the service provider and </a:t>
            </a:r>
          </a:p>
          <a:p>
            <a:r>
              <a:rPr lang="en-US" dirty="0"/>
              <a:t>(click)</a:t>
            </a:r>
          </a:p>
          <a:p>
            <a:r>
              <a:rPr lang="en-US" dirty="0"/>
              <a:t>That contribution factor is updated quarterly, by the FCC, based on the demand of the program</a:t>
            </a:r>
          </a:p>
          <a:p>
            <a:r>
              <a:rPr lang="en-US" dirty="0"/>
              <a:t>(click)</a:t>
            </a:r>
          </a:p>
          <a:p>
            <a:r>
              <a:rPr lang="en-US" dirty="0"/>
              <a:t>In most cases these contributions are passed to consumers via your phone or telecommunications bill.  When you review your invoice you will probably notice a FUSF or USF fee.  Those fees are then submitted to the FCC and pay for this funding program.</a:t>
            </a:r>
          </a:p>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13</a:t>
            </a:fld>
            <a:endParaRPr lang="en-US"/>
          </a:p>
        </p:txBody>
      </p:sp>
    </p:spTree>
    <p:extLst>
      <p:ext uri="{BB962C8B-B14F-4D97-AF65-F5344CB8AC3E}">
        <p14:creationId xmlns:p14="http://schemas.microsoft.com/office/powerpoint/2010/main" val="454804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774">
              <a:buFont typeface="Arial" panose="020B0604020202020204" pitchFamily="34" charset="0"/>
              <a:buNone/>
              <a:defRPr/>
            </a:pPr>
            <a:r>
              <a:rPr lang="en-US" b="0" dirty="0">
                <a:solidFill>
                  <a:schemeClr val="dk1"/>
                </a:solidFill>
                <a:latin typeface="Source Sans Pro"/>
                <a:ea typeface="Source Sans Pro"/>
                <a:cs typeface="Source Sans Pro"/>
                <a:sym typeface="Source Sans Pro"/>
              </a:rPr>
              <a:t>Now you know where the money comes from, but another important piece is understanding who is responsible for managing and distributing the funds.</a:t>
            </a:r>
          </a:p>
          <a:p>
            <a:pPr marL="0" indent="0" defTabSz="931774">
              <a:buFont typeface="Arial" panose="020B0604020202020204" pitchFamily="34" charset="0"/>
              <a:buNone/>
              <a:defRPr/>
            </a:pPr>
            <a:r>
              <a:rPr lang="en-US" b="0" dirty="0">
                <a:solidFill>
                  <a:schemeClr val="dk1"/>
                </a:solidFill>
                <a:latin typeface="Source Sans Pro"/>
                <a:ea typeface="Source Sans Pro"/>
                <a:cs typeface="Source Sans Pro"/>
                <a:sym typeface="Source Sans Pro"/>
              </a:rPr>
              <a:t>That is where USAC comes into play</a:t>
            </a:r>
          </a:p>
          <a:p>
            <a:pPr marL="0" indent="0" defTabSz="931774">
              <a:buFont typeface="Arial" panose="020B0604020202020204" pitchFamily="34" charset="0"/>
              <a:buNone/>
              <a:defRPr/>
            </a:pPr>
            <a:r>
              <a:rPr lang="en-US" b="0" dirty="0">
                <a:solidFill>
                  <a:schemeClr val="dk1"/>
                </a:solidFill>
                <a:latin typeface="Source Sans Pro"/>
                <a:ea typeface="Source Sans Pro"/>
                <a:cs typeface="Source Sans Pro"/>
                <a:sym typeface="Source Sans Pro"/>
              </a:rPr>
              <a:t>(click)</a:t>
            </a:r>
          </a:p>
          <a:p>
            <a:pPr marL="174708" indent="-174708" defTabSz="931774">
              <a:buFont typeface="Arial" panose="020B0604020202020204" pitchFamily="34" charset="0"/>
              <a:buChar char="•"/>
              <a:defRPr/>
            </a:pPr>
            <a:r>
              <a:rPr lang="en-US" b="1" dirty="0">
                <a:solidFill>
                  <a:schemeClr val="dk1"/>
                </a:solidFill>
                <a:latin typeface="Source Sans Pro"/>
                <a:ea typeface="Source Sans Pro"/>
                <a:cs typeface="Source Sans Pro"/>
                <a:sym typeface="Source Sans Pro"/>
              </a:rPr>
              <a:t>The Universal Service Administrative Company (USAC)* </a:t>
            </a:r>
            <a:r>
              <a:rPr lang="en-US" dirty="0">
                <a:solidFill>
                  <a:schemeClr val="dk1"/>
                </a:solidFill>
                <a:latin typeface="Source Sans Pro"/>
                <a:ea typeface="Source Sans Pro"/>
                <a:cs typeface="Source Sans Pro"/>
                <a:sym typeface="Source Sans Pro"/>
              </a:rPr>
              <a:t>is an independent, not-for-profit corporation designated by the Federal Communications Commission (FCC) as the administrator of all four universal service support programs. </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(click)</a:t>
            </a:r>
          </a:p>
          <a:p>
            <a:pPr marL="174708" indent="-174708" defTabSz="931774">
              <a:buFont typeface="Arial" panose="020B0604020202020204" pitchFamily="34" charset="0"/>
              <a:buChar char="•"/>
              <a:defRPr/>
            </a:pPr>
            <a:r>
              <a:rPr lang="en-US" dirty="0">
                <a:solidFill>
                  <a:schemeClr val="dk1"/>
                </a:solidFill>
                <a:latin typeface="Source Sans Pro"/>
                <a:ea typeface="Source Sans Pro"/>
                <a:cs typeface="Source Sans Pro"/>
                <a:sym typeface="Source Sans Pro"/>
              </a:rPr>
              <a:t>USAC* was created in 1997 as a subsidiary of the </a:t>
            </a:r>
            <a:r>
              <a:rPr lang="en-US" u="sng" dirty="0">
                <a:solidFill>
                  <a:schemeClr val="hlink"/>
                </a:solidFill>
                <a:latin typeface="Source Sans Pro"/>
                <a:ea typeface="Source Sans Pro"/>
                <a:cs typeface="Source Sans Pro"/>
                <a:sym typeface="Source Sans Pro"/>
                <a:hlinkClick r:id="rId3"/>
              </a:rPr>
              <a:t>National Exchange Carrier Association (NECA)</a:t>
            </a:r>
            <a:r>
              <a:rPr lang="en-US" dirty="0">
                <a:solidFill>
                  <a:schemeClr val="dk1"/>
                </a:solidFill>
                <a:latin typeface="Source Sans Pro"/>
                <a:ea typeface="Source Sans Pro"/>
                <a:cs typeface="Source Sans Pro"/>
                <a:sym typeface="Source Sans Pro"/>
              </a:rPr>
              <a:t>.</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(click)</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USAC is also an independent, not-for-profit corporation that is managed by the FCC as the administrator for all 4 programs.</a:t>
            </a:r>
          </a:p>
          <a:p>
            <a:pPr marL="0" indent="0" defTabSz="931774">
              <a:buFont typeface="Arial" panose="020B0604020202020204" pitchFamily="34" charset="0"/>
              <a:buNone/>
              <a:defRPr/>
            </a:pPr>
            <a:endParaRPr lang="en-US" dirty="0">
              <a:solidFill>
                <a:schemeClr val="dk1"/>
              </a:solidFill>
              <a:latin typeface="Source Sans Pro"/>
              <a:ea typeface="Source Sans Pro"/>
              <a:cs typeface="Source Sans Pro"/>
              <a:sym typeface="Source Sans Pro"/>
            </a:endParaRP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As I mentioned earlier, the RHC program is not the only program receiving universal service funds.  There are 3 other programs receiving funding as well.  Those programs include:</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The High Cost Fund</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	This fund is also referred to as the connect America fund.  The funds in this program help ensure voice and broadband services, both fixed and mobile are available to Americans throughout the nation at comparable rates.</a:t>
            </a:r>
          </a:p>
          <a:p>
            <a:pPr marL="0" indent="0" defTabSz="931774">
              <a:buFont typeface="Arial" panose="020B0604020202020204" pitchFamily="34" charset="0"/>
              <a:buNone/>
              <a:defRPr/>
            </a:pPr>
            <a:endParaRPr lang="en-US" dirty="0">
              <a:solidFill>
                <a:schemeClr val="dk1"/>
              </a:solidFill>
              <a:latin typeface="Source Sans Pro"/>
              <a:ea typeface="Source Sans Pro"/>
              <a:cs typeface="Source Sans Pro"/>
              <a:sym typeface="Source Sans Pro"/>
            </a:endParaRP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Another program is Lifeline</a:t>
            </a: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	This fund helps families in need obtain voice and broadband connectivity services.</a:t>
            </a:r>
          </a:p>
          <a:p>
            <a:pPr marL="0" indent="0" defTabSz="931774">
              <a:buFont typeface="Arial" panose="020B0604020202020204" pitchFamily="34" charset="0"/>
              <a:buNone/>
              <a:defRPr/>
            </a:pPr>
            <a:endParaRPr lang="en-US" dirty="0">
              <a:solidFill>
                <a:schemeClr val="dk1"/>
              </a:solidFill>
              <a:latin typeface="Source Sans Pro"/>
              <a:ea typeface="Source Sans Pro"/>
              <a:cs typeface="Source Sans Pro"/>
              <a:sym typeface="Source Sans Pro"/>
            </a:endParaRP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Then there is the Schools and Libraries program, also known as </a:t>
            </a:r>
            <a:r>
              <a:rPr lang="en-US" dirty="0" err="1">
                <a:solidFill>
                  <a:schemeClr val="dk1"/>
                </a:solidFill>
                <a:latin typeface="Source Sans Pro"/>
                <a:ea typeface="Source Sans Pro"/>
                <a:cs typeface="Source Sans Pro"/>
                <a:sym typeface="Source Sans Pro"/>
              </a:rPr>
              <a:t>Erate</a:t>
            </a:r>
            <a:r>
              <a:rPr lang="en-US" dirty="0">
                <a:solidFill>
                  <a:schemeClr val="dk1"/>
                </a:solidFill>
                <a:latin typeface="Source Sans Pro"/>
                <a:ea typeface="Source Sans Pro"/>
                <a:cs typeface="Source Sans Pro"/>
                <a:sym typeface="Source Sans Pro"/>
              </a:rPr>
              <a:t>.  This program helps ensure schools and libraries can obtain high-speed internet access and telecommunication services at affordable rates.  This is the program our partners at ENA have the most experience with.</a:t>
            </a:r>
          </a:p>
          <a:p>
            <a:pPr marL="0" indent="0" defTabSz="931774">
              <a:buFont typeface="Arial" panose="020B0604020202020204" pitchFamily="34" charset="0"/>
              <a:buNone/>
              <a:defRPr/>
            </a:pPr>
            <a:endParaRPr lang="en-US" dirty="0">
              <a:solidFill>
                <a:schemeClr val="dk1"/>
              </a:solidFill>
              <a:latin typeface="Source Sans Pro"/>
              <a:ea typeface="Source Sans Pro"/>
              <a:cs typeface="Source Sans Pro"/>
              <a:sym typeface="Source Sans Pro"/>
            </a:endParaRPr>
          </a:p>
          <a:p>
            <a:pPr marL="0" indent="0" defTabSz="931774">
              <a:buFont typeface="Arial" panose="020B0604020202020204" pitchFamily="34" charset="0"/>
              <a:buNone/>
              <a:defRPr/>
            </a:pPr>
            <a:r>
              <a:rPr lang="en-US" dirty="0">
                <a:solidFill>
                  <a:schemeClr val="dk1"/>
                </a:solidFill>
                <a:latin typeface="Source Sans Pro"/>
                <a:ea typeface="Source Sans Pro"/>
                <a:cs typeface="Source Sans Pro"/>
                <a:sym typeface="Source Sans Pro"/>
              </a:rPr>
              <a:t>But the program we are going to focus on today is the Rural Health Care Program.  </a:t>
            </a:r>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14</a:t>
            </a:fld>
            <a:endParaRPr lang="en-US"/>
          </a:p>
        </p:txBody>
      </p:sp>
    </p:spTree>
    <p:extLst>
      <p:ext uri="{BB962C8B-B14F-4D97-AF65-F5344CB8AC3E}">
        <p14:creationId xmlns:p14="http://schemas.microsoft.com/office/powerpoint/2010/main" val="1330456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The rural health care program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supports health care facilities in bringing world class medical care to rural areas through increased connectivity.  In these rural communities the program was designed to ensure the costs of these services would be comparable to the urban providers within the same state.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By funding facilities in this fashion the goal was to help health care providers better connect to physicians, staff and patients in a way that would allow for the organization to provide the best care possible to the communities they serve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Source Sans Pro"/>
                <a:ea typeface="Source Sans Pro"/>
                <a:cs typeface="Source Sans Pro"/>
                <a:sym typeface="Source Sans Pro"/>
              </a:rPr>
              <a:t>There are now actually 2 ways to receive funding in this program, by either using the Telecom Program, or the Healthcare Connect Fund Program, but both sub-programs support reduced rates for broadband and telecom services.  We will discuss a little later the differences between these programs so you can determine what would work best for your organization.</a:t>
            </a:r>
          </a:p>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15</a:t>
            </a:fld>
            <a:endParaRPr lang="en-US"/>
          </a:p>
        </p:txBody>
      </p:sp>
    </p:spTree>
    <p:extLst>
      <p:ext uri="{BB962C8B-B14F-4D97-AF65-F5344CB8AC3E}">
        <p14:creationId xmlns:p14="http://schemas.microsoft.com/office/powerpoint/2010/main" val="1634228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But before we jump into the different programs, it’s important to first know if your organization would qualify for the funding</a:t>
            </a:r>
          </a:p>
          <a:p>
            <a:r>
              <a:rPr lang="en-US" baseline="0" dirty="0"/>
              <a:t>(click)</a:t>
            </a:r>
          </a:p>
          <a:p>
            <a:r>
              <a:rPr lang="en-US" baseline="0" dirty="0"/>
              <a:t>1</a:t>
            </a:r>
            <a:r>
              <a:rPr lang="en-US" baseline="30000" dirty="0"/>
              <a:t>st</a:t>
            </a:r>
            <a:r>
              <a:rPr lang="en-US" baseline="0" dirty="0"/>
              <a:t> it’s important your facility be one of the following entities.  As you can see at the bottom of this list, most recently, skilled nursing facilities were also added.  So if your organization partners with these types of facilities the services you use to communicate from one location to the next could be funded.</a:t>
            </a:r>
          </a:p>
          <a:p>
            <a:r>
              <a:rPr lang="en-US" baseline="0" dirty="0"/>
              <a:t>(click)</a:t>
            </a:r>
          </a:p>
          <a:p>
            <a:r>
              <a:rPr lang="en-US" baseline="0" dirty="0"/>
              <a:t>Next up, your organization must be a non-for-profit or public entity.  If you are able to check both of these boxes the final box is</a:t>
            </a:r>
          </a:p>
          <a:p>
            <a:r>
              <a:rPr lang="en-US" baseline="0" dirty="0"/>
              <a:t>(click)</a:t>
            </a:r>
          </a:p>
          <a:p>
            <a:r>
              <a:rPr lang="en-US" baseline="0" dirty="0"/>
              <a:t>Based on your location.  It is important, that in order to participate in either of the sub-programs, at least some of your facilities must be located in designated rural areas.  We have heard, from many providers that they are not deemed rural, in other funding programs, but they are in this one.  So, it is important that you review this programs rural designations to ensure you are a fit.  So please don’t rule this out until you verify on USAC’s website.  And don’t worry, at the end of the presentation we will provide you a link to the website that will help you determine if your site is, in fact, eligible based on location.</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16</a:t>
            </a:fld>
            <a:endParaRPr lang="en-US"/>
          </a:p>
        </p:txBody>
      </p:sp>
    </p:spTree>
    <p:extLst>
      <p:ext uri="{BB962C8B-B14F-4D97-AF65-F5344CB8AC3E}">
        <p14:creationId xmlns:p14="http://schemas.microsoft.com/office/powerpoint/2010/main" val="2138250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lgn="l"/>
            <a:r>
              <a:rPr lang="en-US" dirty="0"/>
              <a:t>Now you have determined your organization would qualify for funding, let’s next look at the services that are fundable.</a:t>
            </a:r>
          </a:p>
          <a:p>
            <a:pPr algn="l"/>
            <a:r>
              <a:rPr lang="en-US" dirty="0"/>
              <a:t>(click)</a:t>
            </a:r>
          </a:p>
          <a:p>
            <a:pPr algn="l"/>
            <a:r>
              <a:rPr lang="en-US" dirty="0"/>
              <a:t>This program is set to fund any telecommunications services used for the provision of healthcare</a:t>
            </a:r>
          </a:p>
          <a:p>
            <a:pPr algn="l"/>
            <a:r>
              <a:rPr lang="en-US" dirty="0"/>
              <a:t>(click)(click)</a:t>
            </a:r>
          </a:p>
          <a:p>
            <a:pPr algn="l"/>
            <a:r>
              <a:rPr lang="en-US" dirty="0"/>
              <a:t>This includes, but is not limited to the list included here.</a:t>
            </a:r>
          </a:p>
          <a:p>
            <a:pPr algn="l"/>
            <a:r>
              <a:rPr lang="en-US" dirty="0"/>
              <a:t>Keep in mind, technology is always evolving, so if you have services not listed here, it’s okay, they could still be fundable as this list is not all inclusive.</a:t>
            </a:r>
          </a:p>
        </p:txBody>
      </p:sp>
    </p:spTree>
    <p:extLst>
      <p:ext uri="{BB962C8B-B14F-4D97-AF65-F5344CB8AC3E}">
        <p14:creationId xmlns:p14="http://schemas.microsoft.com/office/powerpoint/2010/main" val="20668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we’ve gone over what facilities are eligible and what services specifically can get funding, the next step in the process is to determine what sub-program is right for your organization</a:t>
            </a:r>
          </a:p>
          <a:p>
            <a:endParaRPr lang="en-US" dirty="0"/>
          </a:p>
          <a:p>
            <a:r>
              <a:rPr lang="en-US" dirty="0"/>
              <a:t>Let’s 1</a:t>
            </a:r>
            <a:r>
              <a:rPr lang="en-US" baseline="30000" dirty="0"/>
              <a:t>st</a:t>
            </a:r>
            <a:r>
              <a:rPr lang="en-US" dirty="0"/>
              <a:t> talk about the Telecom program.</a:t>
            </a:r>
          </a:p>
          <a:p>
            <a:r>
              <a:rPr lang="en-US" dirty="0"/>
              <a:t>(click)</a:t>
            </a:r>
          </a:p>
          <a:p>
            <a:r>
              <a:rPr lang="en-US" dirty="0"/>
              <a:t>This sub-program helps by funding the difference between the rural and urban locations.  You may be thinking….what the heck does that mean?  A good example here would be……(</a:t>
            </a:r>
            <a:r>
              <a:rPr lang="en-US" b="1" dirty="0"/>
              <a:t>find a location in the state you are presenting to)</a:t>
            </a:r>
          </a:p>
          <a:p>
            <a:r>
              <a:rPr lang="en-US" b="0" dirty="0"/>
              <a:t>A site in Heflin AL, this is a town of less than 5K people, they may have a clinic in this town that needs those minimum speeds we discussed before, so let’s say a 10 mega bit per second service.  That cost, in this rural town, may be $4,000 a month, but a clinic in Birmingham, AL may only be paying $500 a month for that same 10 megabit per second service.  The telecommunications fund would fund $3500 a month towards the telecommunications bill so that particular healthcare provider would be responsible for only $500 a month.</a:t>
            </a:r>
          </a:p>
          <a:p>
            <a:endParaRPr lang="en-US" b="0" dirty="0"/>
          </a:p>
          <a:p>
            <a:r>
              <a:rPr lang="en-US" b="0" dirty="0"/>
              <a:t>If you are sitting there wondering, how do I obtain the urban rate in AL, then you have a few options.  The USAC website has information on urban rates, referred to as “safe harbor” and that can help, or you can work with your service provider on obtaining this comparison.</a:t>
            </a:r>
          </a:p>
          <a:p>
            <a:endParaRPr lang="en-US" b="0" dirty="0"/>
          </a:p>
          <a:p>
            <a:r>
              <a:rPr lang="en-US" b="0" dirty="0"/>
              <a:t>The telecom program has been around since the beginning of the rural health care program, and can be complicated to understand, but very beneficial for organizations that have the right resources available to work through the complex piece.  But, because of the complexity, a few years ago the FCC added another program, referred to as the Healthcare Connect Fund, or HCF.</a:t>
            </a:r>
          </a:p>
          <a:p>
            <a:endParaRPr lang="en-US" b="0" dirty="0"/>
          </a:p>
          <a:p>
            <a:r>
              <a:rPr lang="en-US" b="0" dirty="0"/>
              <a:t>(click)</a:t>
            </a:r>
          </a:p>
          <a:p>
            <a:r>
              <a:rPr lang="en-US" b="0" dirty="0"/>
              <a:t>This fund can be an easier process, in determining savings, as the fund provides a flat 65% savings on your invoice.   So if I was to use the same example as above, the customer in Heflin would be funded 65% of the $4,000/month invoice, a $2,600 savings.  As you can see, in this case the customer would then be responsible for $1,400/month, as opposed to using the telecom program and paying $500/month.  It is definitely a balancing act and something to consider when reviewing which program works best for your organization.  </a:t>
            </a:r>
          </a:p>
          <a:p>
            <a:r>
              <a:rPr lang="en-US" b="0" dirty="0"/>
              <a:t>The other benefit to the HCF, is urban locations CAN participate as well, where as the telecom program would only fund services needed to communicate to the rural sites.  The HCF, depending on how you file, can also pay for some of the network equipment used, where as the telecom program does not.  </a:t>
            </a:r>
          </a:p>
          <a:p>
            <a:endParaRPr lang="en-US" b="0" dirty="0"/>
          </a:p>
          <a:p>
            <a:r>
              <a:rPr lang="en-US" b="0" dirty="0"/>
              <a:t>Let’s jump into another example of how these two programs compare…..</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18</a:t>
            </a:fld>
            <a:endParaRPr lang="en-US"/>
          </a:p>
        </p:txBody>
      </p:sp>
    </p:spTree>
    <p:extLst>
      <p:ext uri="{BB962C8B-B14F-4D97-AF65-F5344CB8AC3E}">
        <p14:creationId xmlns:p14="http://schemas.microsoft.com/office/powerpoint/2010/main" val="1882137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Here is another example of a customers funding based on the 2 programs</a:t>
            </a:r>
          </a:p>
          <a:p>
            <a:r>
              <a:rPr lang="en-US" dirty="0"/>
              <a:t>(click)</a:t>
            </a:r>
          </a:p>
          <a:p>
            <a:r>
              <a:rPr lang="en-US" dirty="0"/>
              <a:t>Please note, because an urban rate must be obtained for the telecom program, the rate listed for the savings could fluctuate for this organization.</a:t>
            </a:r>
          </a:p>
          <a:p>
            <a:endParaRPr lang="en-US" dirty="0"/>
          </a:p>
          <a:p>
            <a:r>
              <a:rPr lang="en-US" dirty="0"/>
              <a:t>But again, this breaks out why it is important for each organization to analyze their options and determine which program would be best for you.</a:t>
            </a:r>
          </a:p>
        </p:txBody>
      </p:sp>
      <p:sp>
        <p:nvSpPr>
          <p:cNvPr id="4" name="Slide Number Placeholder 3"/>
          <p:cNvSpPr>
            <a:spLocks noGrp="1"/>
          </p:cNvSpPr>
          <p:nvPr>
            <p:ph type="sldNum" sz="quarter" idx="10"/>
          </p:nvPr>
        </p:nvSpPr>
        <p:spPr/>
        <p:txBody>
          <a:bodyPr/>
          <a:lstStyle/>
          <a:p>
            <a:fld id="{4013874B-D97E-A045-AB24-BE25AFC88E32}" type="slidenum">
              <a:rPr lang="en-US" smtClean="0"/>
              <a:pPr/>
              <a:t>19</a:t>
            </a:fld>
            <a:endParaRPr lang="en-US"/>
          </a:p>
        </p:txBody>
      </p:sp>
    </p:spTree>
    <p:extLst>
      <p:ext uri="{BB962C8B-B14F-4D97-AF65-F5344CB8AC3E}">
        <p14:creationId xmlns:p14="http://schemas.microsoft.com/office/powerpoint/2010/main" val="2837432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Once you determine which program fits best the next step is understanding how to actually get the funding</a:t>
            </a:r>
          </a:p>
          <a:p>
            <a:r>
              <a:rPr lang="en-US" dirty="0"/>
              <a:t>(click)</a:t>
            </a:r>
          </a:p>
          <a:p>
            <a:r>
              <a:rPr lang="en-US" dirty="0"/>
              <a:t>1</a:t>
            </a:r>
            <a:r>
              <a:rPr lang="en-US" baseline="30000" dirty="0"/>
              <a:t>st</a:t>
            </a:r>
            <a:r>
              <a:rPr lang="en-US" dirty="0"/>
              <a:t> you would start with the initial paperwork.  This first piece of paperwork initiates the competitive bidding and let’s USAC know you are INTERESTED in looking for fundable services.  This form in no way commits you to purchasing any services, it only informs USAC and vendors you are interested in pursuing options.  Once this form is submitted, you, as a healthcare provider, would need to go out to bid for a minimum of 28 days.  This 28 day bidding period is a requirement to receive funding.  The form is public, so vendors will know you are interested and will reach out to you to provide a bid for service.  At the end of 28 days you are allowed to then select the most cost-effective service.  This selection could mean you stay with your existing service, or that you upgrade or change your service to a new provider.</a:t>
            </a:r>
          </a:p>
          <a:p>
            <a:r>
              <a:rPr lang="en-US" dirty="0"/>
              <a:t>(click)</a:t>
            </a:r>
          </a:p>
          <a:p>
            <a:r>
              <a:rPr lang="en-US" dirty="0"/>
              <a:t>Once you select the service you want for your organization you, as the healthcare provider then</a:t>
            </a:r>
          </a:p>
          <a:p>
            <a:r>
              <a:rPr lang="en-US" dirty="0"/>
              <a:t>(click)</a:t>
            </a:r>
          </a:p>
          <a:p>
            <a:r>
              <a:rPr lang="en-US" dirty="0"/>
              <a:t>File the next piece of paperwork.  This form notifies USAC you have selected a service.  It also notifies them of the cost and term associated with that service, and if participating in the Telecom program you will also let USAC know what the urban rate comparison would be.</a:t>
            </a:r>
          </a:p>
          <a:p>
            <a:r>
              <a:rPr lang="en-US" dirty="0"/>
              <a:t>(click)</a:t>
            </a:r>
          </a:p>
          <a:p>
            <a:r>
              <a:rPr lang="en-US" dirty="0"/>
              <a:t>Once that form is submitted USAC will review the information.  Once they finish their review, if approved, you would then receive a funding commitment letter.  This funding commitment letter would go to both you, the HCP and the service provider you selected.  If you agree with the commitment provided you, the HCP would then go in and file your final piece of paperwork letting USAC know you agree, and that you want your funding.</a:t>
            </a:r>
          </a:p>
          <a:p>
            <a:r>
              <a:rPr lang="en-US" dirty="0"/>
              <a:t>(click)</a:t>
            </a:r>
          </a:p>
          <a:p>
            <a:r>
              <a:rPr lang="en-US" dirty="0"/>
              <a:t>Once you submit that form your service provider will then go in and collect the funds on your behalf.  Keep in mind, the funds go directly to your service provider, not to your bank.  This is an important piece when selecting your service provider.  Make sure you ask them their policy on reimbursement of USF and how that will work.</a:t>
            </a:r>
          </a:p>
          <a:p>
            <a:r>
              <a:rPr lang="en-US" dirty="0"/>
              <a:t>(click)</a:t>
            </a:r>
          </a:p>
          <a:p>
            <a:r>
              <a:rPr lang="en-US" dirty="0"/>
              <a:t>Once the service provider collects the funds, they will then be required to reimburse you as the HCP.</a:t>
            </a:r>
          </a:p>
          <a:p>
            <a:endParaRPr lang="en-US" dirty="0"/>
          </a:p>
          <a:p>
            <a:r>
              <a:rPr lang="en-US" dirty="0"/>
              <a:t>You may be asking…..why does the funding go to the service provider and not me?  Well, the reason is USAC wants to ensure the funding is going to pay for the services they are funding.  So if you are behind on your invoice the service provider is able to apply the funds towards those past due balances.  However, if you are up to date on your payments, the service provider is required to provide the funds back to your organization.</a:t>
            </a:r>
          </a:p>
          <a:p>
            <a:endParaRPr lang="en-US" dirty="0"/>
          </a:p>
        </p:txBody>
      </p:sp>
      <p:sp>
        <p:nvSpPr>
          <p:cNvPr id="182" name="Shape 182"/>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87240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reviewed your role and what forms you need to file, on this slide we wanted to show you the timeline for these funds.  We have color coded the funding years and the 2 sub-programs differently so you can see when the forms are due.</a:t>
            </a:r>
          </a:p>
          <a:p>
            <a:endParaRPr lang="en-US" dirty="0"/>
          </a:p>
          <a:p>
            <a:r>
              <a:rPr lang="en-US" dirty="0"/>
              <a:t>The funding year starts on 7/1 each year and then ends on 6/30.  So currently we are into FY 2018.   The calendar can change every year, but this will give you a good idea of when the forms for 2018FY are actually due.</a:t>
            </a:r>
          </a:p>
          <a:p>
            <a:endParaRPr lang="en-US" dirty="0"/>
          </a:p>
          <a:p>
            <a:r>
              <a:rPr lang="en-US" dirty="0"/>
              <a:t>As you can see, the window for bidding opened on Jan 1 this year.  Then, on Feb 1 the 2</a:t>
            </a:r>
            <a:r>
              <a:rPr lang="en-US" baseline="30000" dirty="0"/>
              <a:t>nd</a:t>
            </a:r>
            <a:r>
              <a:rPr lang="en-US" dirty="0"/>
              <a:t> form we discussed was available for completion.  Unfortunately the window to request funds does close on June 29</a:t>
            </a:r>
            <a:r>
              <a:rPr lang="en-US" baseline="30000" dirty="0"/>
              <a:t>th</a:t>
            </a:r>
            <a:r>
              <a:rPr lang="en-US" dirty="0"/>
              <a:t>.  At this time USAC has not indicated if another window will open, but if one does we will be sure to notify our contacts.</a:t>
            </a:r>
          </a:p>
        </p:txBody>
      </p:sp>
      <p:sp>
        <p:nvSpPr>
          <p:cNvPr id="4" name="Slide Number Placeholder 3"/>
          <p:cNvSpPr>
            <a:spLocks noGrp="1"/>
          </p:cNvSpPr>
          <p:nvPr>
            <p:ph type="sldNum" sz="quarter" idx="10"/>
          </p:nvPr>
        </p:nvSpPr>
        <p:spPr/>
        <p:txBody>
          <a:bodyPr/>
          <a:lstStyle/>
          <a:p>
            <a:fld id="{4013874B-D97E-A045-AB24-BE25AFC88E32}" type="slidenum">
              <a:rPr lang="en-US" smtClean="0"/>
              <a:pPr/>
              <a:t>21</a:t>
            </a:fld>
            <a:endParaRPr lang="en-US"/>
          </a:p>
        </p:txBody>
      </p:sp>
    </p:spTree>
    <p:extLst>
      <p:ext uri="{BB962C8B-B14F-4D97-AF65-F5344CB8AC3E}">
        <p14:creationId xmlns:p14="http://schemas.microsoft.com/office/powerpoint/2010/main" val="3870132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you’ve probably decided you definitely need to take part in this available funding, but will there be enough funds to go around?  Let’s look at the numbers.</a:t>
            </a:r>
          </a:p>
        </p:txBody>
      </p:sp>
      <p:sp>
        <p:nvSpPr>
          <p:cNvPr id="4" name="Slide Number Placeholder 3"/>
          <p:cNvSpPr>
            <a:spLocks noGrp="1"/>
          </p:cNvSpPr>
          <p:nvPr>
            <p:ph type="sldNum" sz="quarter" idx="10"/>
          </p:nvPr>
        </p:nvSpPr>
        <p:spPr/>
        <p:txBody>
          <a:bodyPr/>
          <a:lstStyle/>
          <a:p>
            <a:fld id="{4013874B-D97E-A045-AB24-BE25AFC88E32}" type="slidenum">
              <a:rPr lang="en-US" smtClean="0"/>
              <a:pPr/>
              <a:t>22</a:t>
            </a:fld>
            <a:endParaRPr lang="en-US"/>
          </a:p>
        </p:txBody>
      </p:sp>
    </p:spTree>
    <p:extLst>
      <p:ext uri="{BB962C8B-B14F-4D97-AF65-F5344CB8AC3E}">
        <p14:creationId xmlns:p14="http://schemas.microsoft.com/office/powerpoint/2010/main" val="163852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by this chart, in calendar year 2017 there was over 8 billion in funding committed to customers participating in the universal service fund.  Yes, I said 8 billion with a B!</a:t>
            </a:r>
          </a:p>
          <a:p>
            <a:endParaRPr lang="en-US" dirty="0"/>
          </a:p>
          <a:p>
            <a:r>
              <a:rPr lang="en-US" dirty="0"/>
              <a:t>This funding has been helping anchor institutions and families in need for many years, and there is certainly plenty of funding available to help your organization as well.</a:t>
            </a:r>
          </a:p>
        </p:txBody>
      </p:sp>
      <p:sp>
        <p:nvSpPr>
          <p:cNvPr id="4" name="Slide Number Placeholder 3"/>
          <p:cNvSpPr>
            <a:spLocks noGrp="1"/>
          </p:cNvSpPr>
          <p:nvPr>
            <p:ph type="sldNum" sz="quarter" idx="10"/>
          </p:nvPr>
        </p:nvSpPr>
        <p:spPr/>
        <p:txBody>
          <a:bodyPr/>
          <a:lstStyle/>
          <a:p>
            <a:fld id="{4013874B-D97E-A045-AB24-BE25AFC88E32}" type="slidenum">
              <a:rPr lang="en-US" smtClean="0"/>
              <a:pPr/>
              <a:t>23</a:t>
            </a:fld>
            <a:endParaRPr lang="en-US"/>
          </a:p>
        </p:txBody>
      </p:sp>
    </p:spTree>
    <p:extLst>
      <p:ext uri="{BB962C8B-B14F-4D97-AF65-F5344CB8AC3E}">
        <p14:creationId xmlns:p14="http://schemas.microsoft.com/office/powerpoint/2010/main" val="3852478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For example, the Rural Healthcare Program has always, until this last year, had a cap of $400 million.  That cap was never even met until 2016 FY, and at that time customers still received plenty of funding to off-set their telecom costs</a:t>
            </a:r>
          </a:p>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24</a:t>
            </a:fld>
            <a:endParaRPr lang="en-US"/>
          </a:p>
        </p:txBody>
      </p:sp>
    </p:spTree>
    <p:extLst>
      <p:ext uri="{BB962C8B-B14F-4D97-AF65-F5344CB8AC3E}">
        <p14:creationId xmlns:p14="http://schemas.microsoft.com/office/powerpoint/2010/main" val="1668239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in 2017 the applicants definitely blew through the cap so the FCC had to decide what to do.  Thankfully they passed new rules and allowed for the cap to expand.  So in 2017 FY the cap was raised to 571 Million and every approved application was funded at 100%.  And to think ahead the FCC also ruled that future funding years would also have to accommodate for inflation.  For that reason, the new cap in 2018 FY will be 581 million.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25</a:t>
            </a:fld>
            <a:endParaRPr lang="en-US"/>
          </a:p>
        </p:txBody>
      </p:sp>
    </p:spTree>
    <p:extLst>
      <p:ext uri="{BB962C8B-B14F-4D97-AF65-F5344CB8AC3E}">
        <p14:creationId xmlns:p14="http://schemas.microsoft.com/office/powerpoint/2010/main" val="4224663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important notes about Funding Year 2019</a:t>
            </a:r>
          </a:p>
          <a:p>
            <a:r>
              <a:rPr lang="en-US" dirty="0"/>
              <a:t>(click)</a:t>
            </a:r>
          </a:p>
          <a:p>
            <a:r>
              <a:rPr lang="en-US" sz="1200" dirty="0">
                <a:solidFill>
                  <a:schemeClr val="bg2">
                    <a:lumMod val="50000"/>
                  </a:schemeClr>
                </a:solidFill>
                <a:latin typeface="Franklin Gothic Medium Cond" panose="020B0606030402020204" pitchFamily="34" charset="0"/>
              </a:rPr>
              <a:t>Funding Year runs July 1, 2019- June 30, 2020 </a:t>
            </a:r>
          </a:p>
          <a:p>
            <a:r>
              <a:rPr lang="en-US" dirty="0"/>
              <a:t>(click)</a:t>
            </a:r>
          </a:p>
          <a:p>
            <a:r>
              <a:rPr lang="en-US" sz="1200" dirty="0">
                <a:solidFill>
                  <a:schemeClr val="bg2">
                    <a:lumMod val="50000"/>
                  </a:schemeClr>
                </a:solidFill>
                <a:latin typeface="Franklin Gothic Medium Cond" panose="020B0606030402020204" pitchFamily="34" charset="0"/>
              </a:rPr>
              <a:t>The Filing Window for FY2019 runs February 1, 2019-May 31, 2019 </a:t>
            </a:r>
          </a:p>
          <a:p>
            <a:r>
              <a:rPr lang="en-US" dirty="0"/>
              <a:t>(click)</a:t>
            </a:r>
          </a:p>
          <a:p>
            <a:r>
              <a:rPr lang="en-US" sz="1200" dirty="0">
                <a:solidFill>
                  <a:schemeClr val="bg2">
                    <a:lumMod val="50000"/>
                  </a:schemeClr>
                </a:solidFill>
                <a:latin typeface="Franklin Gothic Medium Cond" panose="020B0606030402020204" pitchFamily="34" charset="0"/>
              </a:rPr>
              <a:t>Applicants will need to request funding during February 1 – May 31, 2019 for services running from July 1, 2019 through June 30, 2020</a:t>
            </a:r>
          </a:p>
          <a:p>
            <a:r>
              <a:rPr lang="en-US" dirty="0"/>
              <a:t>(click)</a:t>
            </a:r>
          </a:p>
          <a:p>
            <a:r>
              <a:rPr lang="en-US" sz="1200" kern="1200" dirty="0">
                <a:solidFill>
                  <a:schemeClr val="tx1"/>
                </a:solidFill>
                <a:effectLst/>
                <a:latin typeface="+mn-lt"/>
                <a:ea typeface="+mn-ea"/>
                <a:cs typeface="+mn-cs"/>
              </a:rPr>
              <a:t>FY2019 funding cap is </a:t>
            </a:r>
            <a:r>
              <a:rPr lang="en-US" sz="1200" b="1" kern="1200" dirty="0">
                <a:solidFill>
                  <a:schemeClr val="tx1"/>
                </a:solidFill>
                <a:effectLst/>
                <a:latin typeface="+mn-lt"/>
                <a:ea typeface="+mn-ea"/>
                <a:cs typeface="+mn-cs"/>
              </a:rPr>
              <a:t>$593.7M. </a:t>
            </a:r>
            <a:r>
              <a:rPr lang="en-US" sz="1200" kern="1200" dirty="0">
                <a:solidFill>
                  <a:schemeClr val="tx1"/>
                </a:solidFill>
                <a:effectLst/>
                <a:latin typeface="+mn-lt"/>
                <a:ea typeface="+mn-ea"/>
                <a:cs typeface="+mn-cs"/>
              </a:rPr>
              <a:t>This new cap represents a 2.2% inflation-adjusted increase in the $581,000,000 cap from FY2018.</a:t>
            </a:r>
          </a:p>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26</a:t>
            </a:fld>
            <a:endParaRPr lang="en-US"/>
          </a:p>
        </p:txBody>
      </p:sp>
    </p:spTree>
    <p:extLst>
      <p:ext uri="{BB962C8B-B14F-4D97-AF65-F5344CB8AC3E}">
        <p14:creationId xmlns:p14="http://schemas.microsoft.com/office/powerpoint/2010/main" val="3677807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reminder, here is a second look at the timeline. So, any healthcare provider looking to get funding for FY2019 must file the initial </a:t>
            </a:r>
            <a:r>
              <a:rPr lang="en-US"/>
              <a:t>forms before </a:t>
            </a:r>
            <a:r>
              <a:rPr lang="en-US" dirty="0"/>
              <a:t>May 3rd</a:t>
            </a:r>
          </a:p>
        </p:txBody>
      </p:sp>
      <p:sp>
        <p:nvSpPr>
          <p:cNvPr id="4" name="Slide Number Placeholder 3"/>
          <p:cNvSpPr>
            <a:spLocks noGrp="1"/>
          </p:cNvSpPr>
          <p:nvPr>
            <p:ph type="sldNum" sz="quarter" idx="10"/>
          </p:nvPr>
        </p:nvSpPr>
        <p:spPr/>
        <p:txBody>
          <a:bodyPr/>
          <a:lstStyle/>
          <a:p>
            <a:fld id="{4013874B-D97E-A045-AB24-BE25AFC88E32}" type="slidenum">
              <a:rPr lang="en-US" smtClean="0"/>
              <a:pPr/>
              <a:t>27</a:t>
            </a:fld>
            <a:endParaRPr lang="en-US"/>
          </a:p>
        </p:txBody>
      </p:sp>
    </p:spTree>
    <p:extLst>
      <p:ext uri="{BB962C8B-B14F-4D97-AF65-F5344CB8AC3E}">
        <p14:creationId xmlns:p14="http://schemas.microsoft.com/office/powerpoint/2010/main" val="38461293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We’ve given you a lot of information today, but we also think it’s important to let you know what resources you have available to you so you can start taking advantage of the funding that is available for use.</a:t>
            </a:r>
          </a:p>
          <a:p>
            <a:endParaRPr lang="en-US" dirty="0"/>
          </a:p>
          <a:p>
            <a:r>
              <a:rPr lang="en-US" dirty="0"/>
              <a:t>Here we have listed 3 types of organizations that would be able to provide you with more support.  Please know, this is not an all-inclusive list.  You have joined this call today because of an amazing association that has helped inform you of this program.  So note there are other ways to get information on this funding.</a:t>
            </a:r>
          </a:p>
          <a:p>
            <a:endParaRPr lang="en-US" dirty="0"/>
          </a:p>
          <a:p>
            <a:r>
              <a:rPr lang="en-US" dirty="0"/>
              <a:t>1</a:t>
            </a:r>
            <a:r>
              <a:rPr lang="en-US" baseline="30000" dirty="0"/>
              <a:t>st</a:t>
            </a:r>
            <a:r>
              <a:rPr lang="en-US" dirty="0"/>
              <a:t> is the USAC staff.  They are very helpful at answering questions and are available via phone or email to assist you through the process.  They also have conference calls reviewing the information.  All of these conference calls are recorded and saved on their website for you to review at your convenience. </a:t>
            </a:r>
          </a:p>
          <a:p>
            <a:endParaRPr lang="en-US" dirty="0"/>
          </a:p>
          <a:p>
            <a:r>
              <a:rPr lang="en-US" dirty="0"/>
              <a:t>Next up are consultants.  There are many different types of consulting firms.  The consultants I’m referring to here are funding consultants.  Funding consultants will assist you by completing the funding forms.  From what we have seen at TQ, they sometimes charge a flat fee per form, or they may charge you a % of your savings.  So it is important, when evaluating these consultants, that you determine what their fee is, and if it is of value to your organization.</a:t>
            </a:r>
          </a:p>
          <a:p>
            <a:endParaRPr lang="en-US" dirty="0"/>
          </a:p>
          <a:p>
            <a:r>
              <a:rPr lang="en-US" dirty="0"/>
              <a:t>3</a:t>
            </a:r>
            <a:r>
              <a:rPr lang="en-US" baseline="30000" dirty="0"/>
              <a:t>rd</a:t>
            </a:r>
            <a:r>
              <a:rPr lang="en-US" dirty="0"/>
              <a:t> on this list are service providers.  TQ is a service provider and we fall into this category, so of course I have to mention this group.  Service providers are an important piece to the puzzle though because they not only provide you with the telecom service you need, but they also provide you the documentation you need to successfully fill out the forms, and they handle the money for you!  Choosing the right partner here is definitely an important piece when utilizing this funding program.</a:t>
            </a:r>
          </a:p>
          <a:p>
            <a:endParaRPr lang="en-US" dirty="0"/>
          </a:p>
          <a:p>
            <a:r>
              <a:rPr lang="en-US" dirty="0"/>
              <a:t>With that….(click)</a:t>
            </a:r>
            <a:endParaRPr dirty="0"/>
          </a:p>
        </p:txBody>
      </p:sp>
      <p:sp>
        <p:nvSpPr>
          <p:cNvPr id="223" name="Shape 223"/>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74495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701041" y="4415790"/>
            <a:ext cx="5608319" cy="4183380"/>
          </a:xfrm>
          <a:prstGeom prst="rect">
            <a:avLst/>
          </a:prstGeom>
        </p:spPr>
        <p:txBody>
          <a:bodyPr lIns="93162" tIns="93162" rIns="93162" bIns="93162" anchor="ctr" anchorCtr="0">
            <a:noAutofit/>
          </a:bodyPr>
          <a:lstStyle/>
          <a:p>
            <a:r>
              <a:rPr lang="en-US" dirty="0"/>
              <a:t>Here are some additional, very useful websites.</a:t>
            </a:r>
          </a:p>
          <a:p>
            <a:endParaRPr lang="en-US" dirty="0"/>
          </a:p>
          <a:p>
            <a:r>
              <a:rPr lang="en-US" dirty="0"/>
              <a:t>While you are reviewing this slide, I’m happy to now answer any questions you may have.</a:t>
            </a:r>
            <a:endParaRPr dirty="0"/>
          </a:p>
        </p:txBody>
      </p:sp>
      <p:sp>
        <p:nvSpPr>
          <p:cNvPr id="238" name="Shape 238"/>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642145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13874B-D97E-A045-AB24-BE25AFC88E32}" type="slidenum">
              <a:rPr lang="en-US" smtClean="0"/>
              <a:pPr/>
              <a:t>31</a:t>
            </a:fld>
            <a:endParaRPr lang="en-US"/>
          </a:p>
        </p:txBody>
      </p:sp>
    </p:spTree>
    <p:extLst>
      <p:ext uri="{BB962C8B-B14F-4D97-AF65-F5344CB8AC3E}">
        <p14:creationId xmlns:p14="http://schemas.microsoft.com/office/powerpoint/2010/main" val="1506383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l">
              <a:lnSpc>
                <a:spcPts val="2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C3F677C-3E2C-314A-8D09-919357B1C8AE}" type="datetimeFigureOut">
              <a:rPr lang="en-US" smtClean="0"/>
              <a:pPr/>
              <a:t>4/16/19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752301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74813"/>
            <a:ext cx="10515600" cy="1325563"/>
          </a:xfrm>
        </p:spPr>
        <p:txBody>
          <a:bodyPr/>
          <a:lstStyle>
            <a:lvl1pPr>
              <a:defRPr>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3200">
                <a:latin typeface="Franklin Gothic Medium Cond" charset="0"/>
                <a:ea typeface="Franklin Gothic Medium Cond" charset="0"/>
                <a:cs typeface="Franklin Gothic Medium Cond" charset="0"/>
              </a:defRPr>
            </a:lvl1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C3F677C-3E2C-314A-8D09-919357B1C8AE}" type="datetimeFigureOut">
              <a:rPr lang="en-US" smtClean="0"/>
              <a:pPr/>
              <a:t>4/16/19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884588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3F677C-3E2C-314A-8D09-919357B1C8AE}" type="datetimeFigureOut">
              <a:rPr lang="en-US" smtClean="0"/>
              <a:pPr/>
              <a:t>4/16/19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013024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3F677C-3E2C-314A-8D09-919357B1C8AE}" type="datetimeFigureOut">
              <a:rPr lang="en-US" smtClean="0"/>
              <a:pPr/>
              <a:t>4/16/19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65077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3F677C-3E2C-314A-8D09-919357B1C8AE}" type="datetimeFigureOut">
              <a:rPr lang="en-US" smtClean="0"/>
              <a:pPr/>
              <a:t>4/16/19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373949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3F677C-3E2C-314A-8D09-919357B1C8AE}" type="datetimeFigureOut">
              <a:rPr lang="en-US" smtClean="0"/>
              <a:pPr/>
              <a:t>4/16/19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427305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3F677C-3E2C-314A-8D09-919357B1C8AE}" type="datetimeFigureOut">
              <a:rPr lang="en-US" smtClean="0"/>
              <a:pPr/>
              <a:t>4/16/19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329235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3F677C-3E2C-314A-8D09-919357B1C8AE}" type="datetimeFigureOut">
              <a:rPr lang="en-US" smtClean="0"/>
              <a:pPr/>
              <a:t>4/16/19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81794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3F677C-3E2C-314A-8D09-919357B1C8AE}" type="datetimeFigureOut">
              <a:rPr lang="en-US" smtClean="0"/>
              <a:pPr/>
              <a:t>4/16/19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70170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F677C-3E2C-314A-8D09-919357B1C8AE}" type="datetimeFigureOut">
              <a:rPr lang="en-US" smtClean="0"/>
              <a:pPr/>
              <a:t>4/16/19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446675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F677C-3E2C-314A-8D09-919357B1C8AE}" type="datetimeFigureOut">
              <a:rPr lang="en-US" smtClean="0"/>
              <a:pPr/>
              <a:t>4/16/19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5CD26-FF69-3C42-A6EF-47CAC58D3228}" type="slidenum">
              <a:rPr lang="en-US" smtClean="0"/>
              <a:pPr/>
              <a:t>‹#›</a:t>
            </a:fld>
            <a:endParaRPr lang="en-US"/>
          </a:p>
        </p:txBody>
      </p:sp>
    </p:spTree>
    <p:extLst>
      <p:ext uri="{BB962C8B-B14F-4D97-AF65-F5344CB8AC3E}">
        <p14:creationId xmlns:p14="http://schemas.microsoft.com/office/powerpoint/2010/main" val="1813395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3F677C-3E2C-314A-8D09-919357B1C8AE}" type="datetimeFigureOut">
              <a:rPr lang="en-US" smtClean="0"/>
              <a:pPr/>
              <a:t>4/16/19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5CD26-FF69-3C42-A6EF-47CAC58D3228}" type="slidenum">
              <a:rPr lang="en-US" smtClean="0"/>
              <a:pPr/>
              <a:t>‹#›</a:t>
            </a:fld>
            <a:endParaRPr lang="en-US"/>
          </a:p>
        </p:txBody>
      </p:sp>
      <p:sp>
        <p:nvSpPr>
          <p:cNvPr id="7" name="Rectangle 6"/>
          <p:cNvSpPr/>
          <p:nvPr userDrawn="1"/>
        </p:nvSpPr>
        <p:spPr>
          <a:xfrm>
            <a:off x="0" y="6476983"/>
            <a:ext cx="12192000" cy="2318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hlinkClick r:id="" action="ppaction://noaction"/>
          </p:cNvPr>
          <p:cNvSpPr/>
          <p:nvPr userDrawn="1"/>
        </p:nvSpPr>
        <p:spPr>
          <a:xfrm>
            <a:off x="11644109" y="6410016"/>
            <a:ext cx="365760" cy="365760"/>
          </a:xfrm>
          <a:prstGeom prst="ellipse">
            <a:avLst/>
          </a:prstGeom>
          <a:solidFill>
            <a:schemeClr val="bg1"/>
          </a:solidFill>
          <a:ln w="9525" cap="flat" cmpd="sng" algn="ctr">
            <a:solidFill>
              <a:schemeClr val="tx1">
                <a:lumMod val="75000"/>
                <a:lumOff val="25000"/>
              </a:schemeClr>
            </a:solidFill>
            <a:prstDash val="solid"/>
          </a:ln>
          <a:effectLst/>
        </p:spPr>
        <p:txBody>
          <a:bodyPr rtlCol="0" anchor="ctr"/>
          <a:lstStyle/>
          <a:p>
            <a:pPr algn="ctr">
              <a:defRPr/>
            </a:pPr>
            <a:endParaRPr lang="en-US" kern="0">
              <a:solidFill>
                <a:prstClr val="white"/>
              </a:solidFill>
              <a:latin typeface="Cantarell"/>
            </a:endParaRPr>
          </a:p>
        </p:txBody>
      </p:sp>
      <p:sp>
        <p:nvSpPr>
          <p:cNvPr id="9" name="TextBox 8"/>
          <p:cNvSpPr txBox="1"/>
          <p:nvPr userDrawn="1"/>
        </p:nvSpPr>
        <p:spPr>
          <a:xfrm>
            <a:off x="11632000" y="6439008"/>
            <a:ext cx="404492" cy="307777"/>
          </a:xfrm>
          <a:prstGeom prst="rect">
            <a:avLst/>
          </a:prstGeom>
          <a:noFill/>
        </p:spPr>
        <p:txBody>
          <a:bodyPr wrap="square" rtlCol="0">
            <a:spAutoFit/>
          </a:bodyPr>
          <a:lstStyle/>
          <a:p>
            <a:pPr algn="ctr"/>
            <a:fld id="{57D10B99-50A5-42FC-B027-72C59AB43D26}" type="slidenum">
              <a:rPr lang="en-US" sz="1400" smtClean="0">
                <a:solidFill>
                  <a:schemeClr val="bg1">
                    <a:lumMod val="75000"/>
                  </a:schemeClr>
                </a:solidFill>
                <a:latin typeface="Franklin Gothic Book" charset="0"/>
                <a:ea typeface="Franklin Gothic Book" charset="0"/>
                <a:cs typeface="Franklin Gothic Book" charset="0"/>
              </a:rPr>
              <a:pPr algn="ctr"/>
              <a:t>‹#›</a:t>
            </a:fld>
            <a:endParaRPr lang="en-US" sz="1400" dirty="0">
              <a:solidFill>
                <a:schemeClr val="bg1">
                  <a:lumMod val="75000"/>
                </a:schemeClr>
              </a:solidFill>
              <a:latin typeface="Franklin Gothic Book" charset="0"/>
              <a:ea typeface="Franklin Gothic Book" charset="0"/>
              <a:cs typeface="Franklin Gothic Book" charset="0"/>
            </a:endParaRPr>
          </a:p>
        </p:txBody>
      </p:sp>
    </p:spTree>
    <p:extLst>
      <p:ext uri="{BB962C8B-B14F-4D97-AF65-F5344CB8AC3E}">
        <p14:creationId xmlns:p14="http://schemas.microsoft.com/office/powerpoint/2010/main" val="1622636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txStyles>
    <p:titleStyle>
      <a:lvl1pPr algn="l" defTabSz="914400" rtl="0" eaLnBrk="1" latinLnBrk="0" hangingPunct="1">
        <a:lnSpc>
          <a:spcPct val="90000"/>
        </a:lnSpc>
        <a:spcBef>
          <a:spcPct val="0"/>
        </a:spcBef>
        <a:buNone/>
        <a:defRPr sz="4400" b="0" i="0" kern="1200">
          <a:solidFill>
            <a:schemeClr val="tx1">
              <a:lumMod val="75000"/>
            </a:schemeClr>
          </a:solidFill>
          <a:latin typeface="Franklin Gothic Medium Cond" charset="0"/>
          <a:ea typeface="Franklin Gothic Medium Cond" charset="0"/>
          <a:cs typeface="Franklin Gothic Medium Cond" charset="0"/>
        </a:defRPr>
      </a:lvl1pPr>
    </p:titleStyle>
    <p:bodyStyle>
      <a:lvl1pPr marL="228600" indent="-228600" algn="l" defTabSz="914400" rtl="0" eaLnBrk="1" latinLnBrk="0" hangingPunct="1">
        <a:lnSpc>
          <a:spcPct val="100000"/>
        </a:lnSpc>
        <a:spcBef>
          <a:spcPts val="1000"/>
        </a:spcBef>
        <a:buFont typeface="Arial"/>
        <a:buChar char="•"/>
        <a:defRPr sz="32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685800" indent="-228600" algn="l" defTabSz="914400" rtl="0" eaLnBrk="1" latinLnBrk="0" hangingPunct="1">
        <a:lnSpc>
          <a:spcPct val="100000"/>
        </a:lnSpc>
        <a:spcBef>
          <a:spcPts val="500"/>
        </a:spcBef>
        <a:buFont typeface="Arial"/>
        <a:buChar char="•"/>
        <a:defRPr sz="2400" b="0" i="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a:buChar char="•"/>
        <a:defRPr sz="2200" b="0" i="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a:buChar char="•"/>
        <a:defRPr sz="2000" b="0" i="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a:buChar char="•"/>
        <a:defRPr sz="1800" b="0" i="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prodnet.www.neca.org/publicationsdocs/wwpdf/040119usac.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usac.org/rhc/telecommunications/outreach/webinar.aspx" TargetMode="External"/><Relationship Id="rId3" Type="http://schemas.openxmlformats.org/officeDocument/2006/relationships/hyperlink" Target="https://www.fcc.gov/encyclopedia/universal-service" TargetMode="External"/><Relationship Id="rId7" Type="http://schemas.openxmlformats.org/officeDocument/2006/relationships/hyperlink" Target="https://prodnet.www.neca.org/publicationsdocs/wwpdf/040119usac.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usac.org/rhc/telecommunications/tools/Rural/search/search.asp" TargetMode="External"/><Relationship Id="rId5" Type="http://schemas.openxmlformats.org/officeDocument/2006/relationships/hyperlink" Target="http://www.usac.org/RHC/" TargetMode="External"/><Relationship Id="rId4" Type="http://schemas.openxmlformats.org/officeDocument/2006/relationships/hyperlink" Target="https://www.fcc.gov/encyclopedia/rural-health-care"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hyperlink" Target="http://www.telequality.com/" TargetMode="External"/><Relationship Id="rId10" Type="http://schemas.openxmlformats.org/officeDocument/2006/relationships/image" Target="../media/image26.png"/><Relationship Id="rId4" Type="http://schemas.openxmlformats.org/officeDocument/2006/relationships/hyperlink" Target="mailto:Rhc-assist@usac.org" TargetMode="External"/><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0228" y="1407629"/>
            <a:ext cx="11451772" cy="3733304"/>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3" cstate="screen">
            <a:alphaModFix amt="10000"/>
            <a:extLst>
              <a:ext uri="{28A0092B-C50C-407E-A947-70E740481C1C}">
                <a14:useLocalDpi xmlns:a14="http://schemas.microsoft.com/office/drawing/2010/main"/>
              </a:ext>
            </a:extLst>
          </a:blip>
          <a:srcRect t="19699" b="17746"/>
          <a:stretch/>
        </p:blipFill>
        <p:spPr>
          <a:xfrm>
            <a:off x="740228" y="1407627"/>
            <a:ext cx="12192000" cy="3575005"/>
          </a:xfrm>
          <a:prstGeom prst="rect">
            <a:avLst/>
          </a:prstGeom>
        </p:spPr>
      </p:pic>
      <p:sp>
        <p:nvSpPr>
          <p:cNvPr id="2" name="Title 1"/>
          <p:cNvSpPr>
            <a:spLocks noGrp="1"/>
          </p:cNvSpPr>
          <p:nvPr>
            <p:ph type="ctrTitle"/>
          </p:nvPr>
        </p:nvSpPr>
        <p:spPr>
          <a:xfrm>
            <a:off x="1032797" y="1774603"/>
            <a:ext cx="9821837" cy="3937571"/>
          </a:xfrm>
        </p:spPr>
        <p:txBody>
          <a:bodyPr anchor="t">
            <a:normAutofit/>
          </a:bodyPr>
          <a:lstStyle/>
          <a:p>
            <a:r>
              <a:rPr lang="en-US" dirty="0">
                <a:solidFill>
                  <a:schemeClr val="bg1"/>
                </a:solidFill>
              </a:rPr>
              <a:t>Leveraging USF Funding to Increase Broadband Access for Rural Healthcare</a:t>
            </a:r>
            <a:endParaRPr lang="en-US" sz="2800" dirty="0">
              <a:solidFill>
                <a:schemeClr val="bg1"/>
              </a:solidFill>
            </a:endParaRPr>
          </a:p>
        </p:txBody>
      </p:sp>
      <p:sp>
        <p:nvSpPr>
          <p:cNvPr id="3" name="Subtitle 2"/>
          <p:cNvSpPr>
            <a:spLocks noGrp="1"/>
          </p:cNvSpPr>
          <p:nvPr>
            <p:ph type="subTitle" idx="1"/>
          </p:nvPr>
        </p:nvSpPr>
        <p:spPr>
          <a:xfrm>
            <a:off x="1046757" y="3757458"/>
            <a:ext cx="9144000" cy="1655762"/>
          </a:xfrm>
        </p:spPr>
        <p:txBody>
          <a:bodyPr/>
          <a:lstStyle/>
          <a:p>
            <a:pPr>
              <a:lnSpc>
                <a:spcPts val="1600"/>
              </a:lnSpc>
            </a:pPr>
            <a:r>
              <a:rPr lang="en-US" dirty="0">
                <a:solidFill>
                  <a:schemeClr val="bg1">
                    <a:lumMod val="95000"/>
                  </a:schemeClr>
                </a:solidFill>
              </a:rPr>
              <a:t>Presented by:</a:t>
            </a:r>
          </a:p>
          <a:p>
            <a:pPr>
              <a:lnSpc>
                <a:spcPts val="1600"/>
              </a:lnSpc>
            </a:pPr>
            <a:r>
              <a:rPr lang="en-US" dirty="0">
                <a:solidFill>
                  <a:schemeClr val="bg1">
                    <a:lumMod val="95000"/>
                  </a:schemeClr>
                </a:solidFill>
              </a:rPr>
              <a:t>Reid Freeman</a:t>
            </a:r>
            <a:r>
              <a:rPr lang="mr-IN" dirty="0">
                <a:solidFill>
                  <a:schemeClr val="bg1">
                    <a:lumMod val="95000"/>
                  </a:schemeClr>
                </a:solidFill>
              </a:rPr>
              <a:t>–</a:t>
            </a:r>
            <a:r>
              <a:rPr lang="en-US" dirty="0">
                <a:solidFill>
                  <a:schemeClr val="bg1">
                    <a:lumMod val="95000"/>
                  </a:schemeClr>
                </a:solidFill>
              </a:rPr>
              <a:t> Regional Sales Manager</a:t>
            </a:r>
          </a:p>
          <a:p>
            <a:pPr>
              <a:lnSpc>
                <a:spcPts val="1600"/>
              </a:lnSpc>
            </a:pPr>
            <a:r>
              <a:rPr lang="en-US" dirty="0" err="1">
                <a:solidFill>
                  <a:schemeClr val="bg1">
                    <a:lumMod val="95000"/>
                  </a:schemeClr>
                </a:solidFill>
              </a:rPr>
              <a:t>TeleQuality</a:t>
            </a:r>
            <a:r>
              <a:rPr lang="en-US" dirty="0">
                <a:solidFill>
                  <a:schemeClr val="bg1">
                    <a:lumMod val="95000"/>
                  </a:schemeClr>
                </a:solidFill>
              </a:rPr>
              <a:t> Communications  </a:t>
            </a:r>
          </a:p>
          <a:p>
            <a:pPr>
              <a:lnSpc>
                <a:spcPts val="1600"/>
              </a:lnSpc>
            </a:pPr>
            <a:endParaRPr lang="en-US" dirty="0">
              <a:solidFill>
                <a:schemeClr val="bg1">
                  <a:lumMod val="95000"/>
                </a:schemeClr>
              </a:solidFill>
            </a:endParaRPr>
          </a:p>
        </p:txBody>
      </p:sp>
      <p:sp>
        <p:nvSpPr>
          <p:cNvPr id="5" name="Rectangle 4"/>
          <p:cNvSpPr/>
          <p:nvPr/>
        </p:nvSpPr>
        <p:spPr>
          <a:xfrm>
            <a:off x="-1" y="3270135"/>
            <a:ext cx="9326880" cy="18288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4982633"/>
            <a:ext cx="12192000" cy="189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76983"/>
            <a:ext cx="12192000" cy="2318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54634" y="5322965"/>
            <a:ext cx="1025988" cy="971988"/>
          </a:xfrm>
          <a:prstGeom prst="rect">
            <a:avLst/>
          </a:prstGeom>
        </p:spPr>
      </p:pic>
    </p:spTree>
    <p:extLst>
      <p:ext uri="{BB962C8B-B14F-4D97-AF65-F5344CB8AC3E}">
        <p14:creationId xmlns:p14="http://schemas.microsoft.com/office/powerpoint/2010/main" val="168943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369698"/>
            <a:ext cx="12192000" cy="488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69715" y="243400"/>
            <a:ext cx="11650377" cy="6340207"/>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alphaModFix amt="10000"/>
            <a:extLst>
              <a:ext uri="{28A0092B-C50C-407E-A947-70E740481C1C}">
                <a14:useLocalDpi xmlns:a14="http://schemas.microsoft.com/office/drawing/2010/main"/>
              </a:ext>
            </a:extLst>
          </a:blip>
          <a:stretch>
            <a:fillRect/>
          </a:stretch>
        </p:blipFill>
        <p:spPr>
          <a:xfrm>
            <a:off x="283220" y="268475"/>
            <a:ext cx="11619206" cy="6340207"/>
          </a:xfrm>
          <a:prstGeom prst="rect">
            <a:avLst/>
          </a:prstGeom>
        </p:spPr>
      </p:pic>
      <p:sp>
        <p:nvSpPr>
          <p:cNvPr id="7" name="Shape 128"/>
          <p:cNvSpPr txBox="1">
            <a:spLocks/>
          </p:cNvSpPr>
          <p:nvPr/>
        </p:nvSpPr>
        <p:spPr>
          <a:xfrm>
            <a:off x="838200" y="1981862"/>
            <a:ext cx="10515599" cy="4351338"/>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ts val="2000"/>
              </a:lnSpc>
              <a:spcBef>
                <a:spcPts val="1000"/>
              </a:spcBef>
              <a:buFont typeface="Arial"/>
              <a:buNone/>
              <a:defRPr sz="20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457200" indent="0" algn="ctr" defTabSz="914400" rtl="0" eaLnBrk="1" latinLnBrk="0" hangingPunct="1">
              <a:lnSpc>
                <a:spcPct val="100000"/>
              </a:lnSpc>
              <a:spcBef>
                <a:spcPts val="500"/>
              </a:spcBef>
              <a:buFont typeface="Arial"/>
              <a:buNone/>
              <a:defRPr sz="2000" b="0" i="0" kern="1200">
                <a:solidFill>
                  <a:schemeClr val="tx1">
                    <a:lumMod val="75000"/>
                    <a:lumOff val="25000"/>
                  </a:schemeClr>
                </a:solidFill>
                <a:latin typeface="Arial" charset="0"/>
                <a:ea typeface="Arial" charset="0"/>
                <a:cs typeface="Arial" charset="0"/>
              </a:defRPr>
            </a:lvl2pPr>
            <a:lvl3pPr marL="914400" indent="0" algn="ctr" defTabSz="914400" rtl="0" eaLnBrk="1" latinLnBrk="0" hangingPunct="1">
              <a:lnSpc>
                <a:spcPct val="100000"/>
              </a:lnSpc>
              <a:spcBef>
                <a:spcPts val="500"/>
              </a:spcBef>
              <a:buFont typeface="Arial"/>
              <a:buNone/>
              <a:defRPr sz="1800" b="0" i="0" kern="1200">
                <a:solidFill>
                  <a:schemeClr val="tx1">
                    <a:lumMod val="75000"/>
                    <a:lumOff val="25000"/>
                  </a:schemeClr>
                </a:solidFill>
                <a:latin typeface="Arial" charset="0"/>
                <a:ea typeface="Arial" charset="0"/>
                <a:cs typeface="Arial" charset="0"/>
              </a:defRPr>
            </a:lvl3pPr>
            <a:lvl4pPr marL="1371600" indent="0" algn="ctr" defTabSz="914400" rtl="0" eaLnBrk="1" latinLnBrk="0" hangingPunct="1">
              <a:lnSpc>
                <a:spcPct val="100000"/>
              </a:lnSpc>
              <a:spcBef>
                <a:spcPts val="500"/>
              </a:spcBef>
              <a:buFont typeface="Arial"/>
              <a:buNone/>
              <a:defRPr sz="1600" b="0" i="0" kern="1200">
                <a:solidFill>
                  <a:schemeClr val="tx1">
                    <a:lumMod val="75000"/>
                    <a:lumOff val="25000"/>
                  </a:schemeClr>
                </a:solidFill>
                <a:latin typeface="Arial" charset="0"/>
                <a:ea typeface="Arial" charset="0"/>
                <a:cs typeface="Arial" charset="0"/>
              </a:defRPr>
            </a:lvl4pPr>
            <a:lvl5pPr marL="1828800" indent="0" algn="ctr" defTabSz="914400" rtl="0" eaLnBrk="1" latinLnBrk="0" hangingPunct="1">
              <a:lnSpc>
                <a:spcPct val="100000"/>
              </a:lnSpc>
              <a:spcBef>
                <a:spcPts val="500"/>
              </a:spcBef>
              <a:buFont typeface="Arial"/>
              <a:buNone/>
              <a:defRPr sz="1600" b="0" i="0" kern="1200">
                <a:solidFill>
                  <a:schemeClr val="tx1">
                    <a:lumMod val="75000"/>
                    <a:lumOff val="25000"/>
                  </a:schemeClr>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lnSpc>
                <a:spcPct val="80000"/>
              </a:lnSpc>
              <a:spcBef>
                <a:spcPts val="1200"/>
              </a:spcBef>
              <a:buSzPct val="100000"/>
            </a:pPr>
            <a:r>
              <a:rPr lang="en-US" dirty="0">
                <a:solidFill>
                  <a:schemeClr val="bg1"/>
                </a:solidFill>
                <a:sym typeface="Source Sans Pro"/>
              </a:rPr>
              <a:t>•    The Telehealth Framework</a:t>
            </a:r>
          </a:p>
          <a:p>
            <a:pPr lvl="1" algn="l">
              <a:lnSpc>
                <a:spcPct val="80000"/>
              </a:lnSpc>
              <a:spcBef>
                <a:spcPts val="1200"/>
              </a:spcBef>
              <a:buSzPct val="100000"/>
            </a:pPr>
            <a:r>
              <a:rPr lang="en-US" dirty="0">
                <a:solidFill>
                  <a:schemeClr val="bg1"/>
                </a:solidFill>
                <a:sym typeface="Source Sans Pro"/>
              </a:rPr>
              <a:t>•    The Universal Service Fund and the </a:t>
            </a:r>
            <a:r>
              <a:rPr lang="en-US" b="1" dirty="0">
                <a:solidFill>
                  <a:schemeClr val="bg1"/>
                </a:solidFill>
                <a:sym typeface="Source Sans Pro"/>
              </a:rPr>
              <a:t>Rural Health Care Program</a:t>
            </a:r>
            <a:r>
              <a:rPr lang="en-US" dirty="0">
                <a:solidFill>
                  <a:schemeClr val="bg1"/>
                </a:solidFill>
                <a:sym typeface="Source Sans Pro"/>
              </a:rPr>
              <a:t>:</a:t>
            </a:r>
            <a:endParaRPr lang="en-US" sz="2000" dirty="0">
              <a:solidFill>
                <a:schemeClr val="bg1"/>
              </a:solidFill>
              <a:sym typeface="Source Sans Pro"/>
            </a:endParaRPr>
          </a:p>
          <a:p>
            <a:pPr marL="1257300" lvl="2" indent="-342900" algn="l">
              <a:lnSpc>
                <a:spcPct val="80000"/>
              </a:lnSpc>
              <a:spcBef>
                <a:spcPts val="1200"/>
              </a:spcBef>
              <a:buSzPct val="100000"/>
              <a:buFontTx/>
              <a:buChar char="-"/>
            </a:pPr>
            <a:r>
              <a:rPr lang="en-US" sz="2000" dirty="0">
                <a:solidFill>
                  <a:schemeClr val="bg1"/>
                </a:solidFill>
                <a:sym typeface="Source Sans Pro"/>
              </a:rPr>
              <a:t>How the USF is financed and distributed</a:t>
            </a:r>
          </a:p>
          <a:p>
            <a:pPr marL="1257300" lvl="2" indent="-342900" algn="l">
              <a:lnSpc>
                <a:spcPct val="80000"/>
              </a:lnSpc>
              <a:spcBef>
                <a:spcPts val="1200"/>
              </a:spcBef>
              <a:buSzPct val="100000"/>
              <a:buFontTx/>
              <a:buChar char="-"/>
            </a:pPr>
            <a:r>
              <a:rPr lang="en-US" sz="2000" dirty="0">
                <a:solidFill>
                  <a:schemeClr val="bg1"/>
                </a:solidFill>
                <a:sym typeface="Source Sans Pro"/>
              </a:rPr>
              <a:t>Eligibility criteria for the program</a:t>
            </a:r>
          </a:p>
          <a:p>
            <a:pPr marL="1257300" lvl="2" indent="-342900" algn="l">
              <a:lnSpc>
                <a:spcPct val="80000"/>
              </a:lnSpc>
              <a:spcBef>
                <a:spcPts val="1200"/>
              </a:spcBef>
              <a:buSzPct val="100000"/>
              <a:buFontTx/>
              <a:buChar char="-"/>
            </a:pPr>
            <a:r>
              <a:rPr lang="en-US" sz="2000" dirty="0">
                <a:solidFill>
                  <a:schemeClr val="bg1"/>
                </a:solidFill>
                <a:sym typeface="Source Sans Pro"/>
              </a:rPr>
              <a:t>How this funding could impact your organization</a:t>
            </a:r>
          </a:p>
          <a:p>
            <a:pPr marL="1257300" lvl="2" indent="-342900" algn="l">
              <a:lnSpc>
                <a:spcPct val="80000"/>
              </a:lnSpc>
              <a:spcBef>
                <a:spcPts val="1200"/>
              </a:spcBef>
              <a:buSzPct val="100000"/>
              <a:buFontTx/>
              <a:buChar char="-"/>
            </a:pPr>
            <a:r>
              <a:rPr lang="en-US" sz="2000" dirty="0">
                <a:solidFill>
                  <a:schemeClr val="bg1"/>
                </a:solidFill>
                <a:sym typeface="Source Sans Pro"/>
              </a:rPr>
              <a:t>How this program has changed in recent years</a:t>
            </a:r>
          </a:p>
        </p:txBody>
      </p:sp>
      <p:sp>
        <p:nvSpPr>
          <p:cNvPr id="5" name="Title 1"/>
          <p:cNvSpPr txBox="1">
            <a:spLocks/>
          </p:cNvSpPr>
          <p:nvPr/>
        </p:nvSpPr>
        <p:spPr>
          <a:xfrm>
            <a:off x="903037" y="-665715"/>
            <a:ext cx="3312913" cy="32586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Franklin Gothic Medium Cond" charset="0"/>
                <a:ea typeface="Franklin Gothic Medium Cond" charset="0"/>
                <a:cs typeface="Franklin Gothic Medium Cond" charset="0"/>
              </a:defRPr>
            </a:lvl1pPr>
          </a:lstStyle>
          <a:p>
            <a:r>
              <a:rPr lang="en-US" dirty="0">
                <a:solidFill>
                  <a:schemeClr val="bg1"/>
                </a:solidFill>
              </a:rPr>
              <a:t>Today Topics</a:t>
            </a:r>
            <a:endParaRPr lang="en-US" sz="2800" dirty="0">
              <a:solidFill>
                <a:schemeClr val="bg1"/>
              </a:solidFill>
            </a:endParaRPr>
          </a:p>
        </p:txBody>
      </p:sp>
      <p:sp>
        <p:nvSpPr>
          <p:cNvPr id="11" name="Rectangle 10"/>
          <p:cNvSpPr/>
          <p:nvPr/>
        </p:nvSpPr>
        <p:spPr>
          <a:xfrm>
            <a:off x="-6354" y="1375601"/>
            <a:ext cx="3749040" cy="13716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183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661" y="1755374"/>
            <a:ext cx="10828533" cy="2943948"/>
          </a:xfrm>
        </p:spPr>
        <p:txBody>
          <a:bodyPr>
            <a:noAutofit/>
          </a:bodyPr>
          <a:lstStyle/>
          <a:p>
            <a:pPr marL="0" indent="0">
              <a:buNone/>
            </a:pPr>
            <a:r>
              <a:rPr lang="en-US" sz="2800" dirty="0">
                <a:solidFill>
                  <a:schemeClr val="bg2">
                    <a:lumMod val="25000"/>
                  </a:schemeClr>
                </a:solidFill>
              </a:rPr>
              <a:t>Since 1999, </a:t>
            </a:r>
            <a:r>
              <a:rPr lang="en-US" sz="2800" dirty="0" err="1">
                <a:solidFill>
                  <a:schemeClr val="bg2">
                    <a:lumMod val="25000"/>
                  </a:schemeClr>
                </a:solidFill>
              </a:rPr>
              <a:t>TeleQuality</a:t>
            </a:r>
            <a:r>
              <a:rPr lang="en-US" sz="2800" dirty="0">
                <a:solidFill>
                  <a:schemeClr val="bg2">
                    <a:lumMod val="25000"/>
                  </a:schemeClr>
                </a:solidFill>
              </a:rPr>
              <a:t> Communications has delivered high-quality Internet access, data networking, and communication solutions, supported with a high-touch customer service experience, to healthcare organizations nationwide. </a:t>
            </a:r>
          </a:p>
          <a:p>
            <a:pPr marL="0" indent="0">
              <a:buNone/>
            </a:pPr>
            <a:r>
              <a:rPr lang="en-US" sz="2800" dirty="0">
                <a:solidFill>
                  <a:schemeClr val="bg2">
                    <a:lumMod val="25000"/>
                  </a:schemeClr>
                </a:solidFill>
              </a:rPr>
              <a:t>In 2018, we joined forces with Education Networks of America, a leading provider of transformative technology solutions to education and library communities, to bring critical connectivity and communication services to America’s community anchor institutions.</a:t>
            </a:r>
          </a:p>
        </p:txBody>
      </p:sp>
      <p:sp>
        <p:nvSpPr>
          <p:cNvPr id="44" name="Rectangle 43"/>
          <p:cNvSpPr/>
          <p:nvPr/>
        </p:nvSpPr>
        <p:spPr>
          <a:xfrm>
            <a:off x="0" y="1375601"/>
            <a:ext cx="832104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838200" y="46818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err="1">
                <a:solidFill>
                  <a:schemeClr val="tx1">
                    <a:lumMod val="50000"/>
                  </a:schemeClr>
                </a:solidFill>
              </a:rPr>
              <a:t>TeleQuality</a:t>
            </a:r>
            <a:r>
              <a:rPr lang="en-US" dirty="0">
                <a:solidFill>
                  <a:schemeClr val="tx1">
                    <a:lumMod val="50000"/>
                  </a:schemeClr>
                </a:solidFill>
              </a:rPr>
              <a:t> Communications &amp; ENA</a:t>
            </a:r>
            <a:br>
              <a:rPr lang="en-US" dirty="0">
                <a:solidFill>
                  <a:schemeClr val="tx1">
                    <a:lumMod val="50000"/>
                  </a:schemeClr>
                </a:solidFill>
              </a:rPr>
            </a:br>
            <a:endParaRPr lang="en-US" sz="2400" dirty="0">
              <a:solidFill>
                <a:schemeClr val="tx1">
                  <a:lumMod val="50000"/>
                </a:schemeClr>
              </a:solidFill>
            </a:endParaRPr>
          </a:p>
        </p:txBody>
      </p:sp>
      <p:pic>
        <p:nvPicPr>
          <p:cNvPr id="7" name="Picture 6"/>
          <p:cNvPicPr>
            <a:picLocks noChangeAspect="1"/>
          </p:cNvPicPr>
          <p:nvPr/>
        </p:nvPicPr>
        <p:blipFill>
          <a:blip r:embed="rId3"/>
          <a:stretch>
            <a:fillRect/>
          </a:stretch>
        </p:blipFill>
        <p:spPr>
          <a:xfrm>
            <a:off x="5889444" y="5044005"/>
            <a:ext cx="1923388" cy="1157594"/>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4619" y="5023287"/>
            <a:ext cx="1265644" cy="1199030"/>
          </a:xfrm>
          <a:prstGeom prst="rect">
            <a:avLst/>
          </a:prstGeom>
        </p:spPr>
      </p:pic>
    </p:spTree>
    <p:extLst>
      <p:ext uri="{BB962C8B-B14F-4D97-AF65-F5344CB8AC3E}">
        <p14:creationId xmlns:p14="http://schemas.microsoft.com/office/powerpoint/2010/main" val="21395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E79FF2-3842-6348-8B4E-83BCC02A7ED4}"/>
              </a:ext>
            </a:extLst>
          </p:cNvPr>
          <p:cNvPicPr>
            <a:picLocks noChangeAspect="1"/>
          </p:cNvPicPr>
          <p:nvPr/>
        </p:nvPicPr>
        <p:blipFill>
          <a:blip r:embed="rId3" cstate="screen">
            <a:alphaModFix amt="56000"/>
            <a:extLst>
              <a:ext uri="{28A0092B-C50C-407E-A947-70E740481C1C}">
                <a14:useLocalDpi xmlns:a14="http://schemas.microsoft.com/office/drawing/2010/main"/>
              </a:ext>
            </a:extLst>
          </a:blip>
          <a:stretch>
            <a:fillRect/>
          </a:stretch>
        </p:blipFill>
        <p:spPr>
          <a:xfrm>
            <a:off x="-1" y="-614994"/>
            <a:ext cx="12206878" cy="8137918"/>
          </a:xfrm>
          <a:prstGeom prst="rect">
            <a:avLst/>
          </a:prstGeom>
        </p:spPr>
      </p:pic>
      <p:sp>
        <p:nvSpPr>
          <p:cNvPr id="8" name="Rectangle 7">
            <a:extLst>
              <a:ext uri="{FF2B5EF4-FFF2-40B4-BE49-F238E27FC236}">
                <a16:creationId xmlns:a16="http://schemas.microsoft.com/office/drawing/2014/main" id="{A4EDAD48-F9E8-8E44-8924-739FAC82A78F}"/>
              </a:ext>
            </a:extLst>
          </p:cNvPr>
          <p:cNvSpPr/>
          <p:nvPr/>
        </p:nvSpPr>
        <p:spPr>
          <a:xfrm>
            <a:off x="-64736" y="-382995"/>
            <a:ext cx="12271613" cy="7703618"/>
          </a:xfrm>
          <a:prstGeom prst="rect">
            <a:avLst/>
          </a:prstGeom>
          <a:gradFill>
            <a:gsLst>
              <a:gs pos="0">
                <a:schemeClr val="accent1">
                  <a:lumMod val="0"/>
                  <a:lumOff val="100000"/>
                  <a:alpha val="95000"/>
                </a:schemeClr>
              </a:gs>
              <a:gs pos="100000">
                <a:schemeClr val="bg1">
                  <a:alpha val="7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239669F-8CA3-FA4D-9C2B-F59530C7B00C}"/>
              </a:ext>
            </a:extLst>
          </p:cNvPr>
          <p:cNvSpPr/>
          <p:nvPr/>
        </p:nvSpPr>
        <p:spPr>
          <a:xfrm>
            <a:off x="-1" y="3096679"/>
            <a:ext cx="6583680" cy="18288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34773-1DE2-9A4E-8A95-98AA9B5E0CA7}"/>
              </a:ext>
            </a:extLst>
          </p:cNvPr>
          <p:cNvSpPr>
            <a:spLocks noGrp="1"/>
          </p:cNvSpPr>
          <p:nvPr>
            <p:ph type="ctrTitle"/>
          </p:nvPr>
        </p:nvSpPr>
        <p:spPr>
          <a:xfrm>
            <a:off x="998507" y="2311519"/>
            <a:ext cx="9144000" cy="991752"/>
          </a:xfrm>
        </p:spPr>
        <p:txBody>
          <a:bodyPr anchor="t">
            <a:normAutofit/>
          </a:bodyPr>
          <a:lstStyle/>
          <a:p>
            <a:r>
              <a:rPr lang="en-US" dirty="0">
                <a:solidFill>
                  <a:schemeClr val="tx1">
                    <a:lumMod val="50000"/>
                  </a:schemeClr>
                </a:solidFill>
              </a:rPr>
              <a:t>The Telehealth Framework</a:t>
            </a:r>
          </a:p>
        </p:txBody>
      </p:sp>
      <p:sp>
        <p:nvSpPr>
          <p:cNvPr id="5" name="Subtitle 2">
            <a:extLst>
              <a:ext uri="{FF2B5EF4-FFF2-40B4-BE49-F238E27FC236}">
                <a16:creationId xmlns:a16="http://schemas.microsoft.com/office/drawing/2014/main" id="{D8A065A2-3206-354E-A6B8-AE23B77053B3}"/>
              </a:ext>
            </a:extLst>
          </p:cNvPr>
          <p:cNvSpPr>
            <a:spLocks noGrp="1"/>
          </p:cNvSpPr>
          <p:nvPr>
            <p:ph type="subTitle" idx="1"/>
          </p:nvPr>
        </p:nvSpPr>
        <p:spPr>
          <a:xfrm>
            <a:off x="998507" y="3468814"/>
            <a:ext cx="5645054" cy="1655762"/>
          </a:xfrm>
        </p:spPr>
        <p:txBody>
          <a:bodyPr>
            <a:normAutofit/>
          </a:bodyPr>
          <a:lstStyle/>
          <a:p>
            <a:pPr>
              <a:lnSpc>
                <a:spcPct val="100000"/>
              </a:lnSpc>
            </a:pPr>
            <a:r>
              <a:rPr lang="en-US" sz="2800" dirty="0">
                <a:solidFill>
                  <a:schemeClr val="tx1">
                    <a:lumMod val="50000"/>
                  </a:schemeClr>
                </a:solidFill>
              </a:rPr>
              <a:t>The three vital components to successfully care for long distance patients</a:t>
            </a:r>
          </a:p>
        </p:txBody>
      </p:sp>
    </p:spTree>
    <p:extLst>
      <p:ext uri="{BB962C8B-B14F-4D97-AF65-F5344CB8AC3E}">
        <p14:creationId xmlns:p14="http://schemas.microsoft.com/office/powerpoint/2010/main" val="3832516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581510"/>
            <a:ext cx="10515600" cy="1325563"/>
          </a:xfrm>
        </p:spPr>
        <p:txBody>
          <a:bodyPr>
            <a:normAutofit/>
          </a:bodyPr>
          <a:lstStyle/>
          <a:p>
            <a:r>
              <a:rPr lang="en-US" dirty="0">
                <a:solidFill>
                  <a:schemeClr val="tx1">
                    <a:lumMod val="50000"/>
                  </a:schemeClr>
                </a:solidFill>
              </a:rPr>
              <a:t>Three Vital Components</a:t>
            </a:r>
            <a:br>
              <a:rPr lang="en-US" dirty="0">
                <a:solidFill>
                  <a:schemeClr val="tx1">
                    <a:lumMod val="50000"/>
                  </a:schemeClr>
                </a:solidFill>
              </a:rPr>
            </a:br>
            <a:endParaRPr lang="en-US" dirty="0">
              <a:solidFill>
                <a:schemeClr val="tx1">
                  <a:lumMod val="50000"/>
                </a:schemeClr>
              </a:solidFill>
            </a:endParaRPr>
          </a:p>
        </p:txBody>
      </p:sp>
      <p:sp>
        <p:nvSpPr>
          <p:cNvPr id="10" name="Rectangle 9"/>
          <p:cNvSpPr/>
          <p:nvPr/>
        </p:nvSpPr>
        <p:spPr>
          <a:xfrm>
            <a:off x="-1" y="6260491"/>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375601"/>
            <a:ext cx="5943600" cy="13716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a:spLocks noGrp="1"/>
          </p:cNvSpPr>
          <p:nvPr>
            <p:ph idx="1"/>
          </p:nvPr>
        </p:nvSpPr>
        <p:spPr>
          <a:xfrm>
            <a:off x="1578979" y="1825625"/>
            <a:ext cx="5851968" cy="4351338"/>
          </a:xfrm>
        </p:spPr>
        <p:txBody>
          <a:bodyPr>
            <a:normAutofit/>
          </a:bodyPr>
          <a:lstStyle/>
          <a:p>
            <a:pPr marL="0" indent="0">
              <a:buNone/>
            </a:pPr>
            <a:r>
              <a:rPr lang="en-US" sz="2800" dirty="0">
                <a:solidFill>
                  <a:schemeClr val="bg2">
                    <a:lumMod val="25000"/>
                  </a:schemeClr>
                </a:solidFill>
              </a:rPr>
              <a:t>Telecom Services Infrastructure</a:t>
            </a:r>
          </a:p>
          <a:p>
            <a:pPr lvl="1">
              <a:buClr>
                <a:schemeClr val="tx1">
                  <a:lumMod val="50000"/>
                </a:schemeClr>
              </a:buClr>
            </a:pPr>
            <a:r>
              <a:rPr lang="en-US" sz="2000" dirty="0">
                <a:solidFill>
                  <a:schemeClr val="bg2">
                    <a:lumMod val="25000"/>
                  </a:schemeClr>
                </a:solidFill>
                <a:latin typeface="Arial" charset="0"/>
                <a:ea typeface="Arial" charset="0"/>
                <a:cs typeface="Arial" charset="0"/>
              </a:rPr>
              <a:t>Telecom services specs</a:t>
            </a:r>
          </a:p>
          <a:p>
            <a:pPr lvl="1">
              <a:buClr>
                <a:schemeClr val="tx1">
                  <a:lumMod val="50000"/>
                </a:schemeClr>
              </a:buClr>
            </a:pPr>
            <a:r>
              <a:rPr lang="en-US" sz="2000" dirty="0">
                <a:solidFill>
                  <a:schemeClr val="bg2">
                    <a:lumMod val="25000"/>
                  </a:schemeClr>
                </a:solidFill>
                <a:latin typeface="Arial" charset="0"/>
                <a:ea typeface="Arial" charset="0"/>
                <a:cs typeface="Arial" charset="0"/>
              </a:rPr>
              <a:t>Uniquely designed networks</a:t>
            </a:r>
          </a:p>
          <a:p>
            <a:pPr marL="0" indent="0">
              <a:buNone/>
            </a:pPr>
            <a:r>
              <a:rPr lang="en-US" sz="2800" dirty="0">
                <a:solidFill>
                  <a:schemeClr val="bg2">
                    <a:lumMod val="25000"/>
                  </a:schemeClr>
                </a:solidFill>
              </a:rPr>
              <a:t>IT &amp; Medical Tools</a:t>
            </a:r>
          </a:p>
          <a:p>
            <a:pPr lvl="1">
              <a:buClr>
                <a:schemeClr val="tx1">
                  <a:lumMod val="50000"/>
                </a:schemeClr>
              </a:buClr>
            </a:pPr>
            <a:r>
              <a:rPr lang="en-US" sz="2000" dirty="0">
                <a:solidFill>
                  <a:schemeClr val="bg2">
                    <a:lumMod val="25000"/>
                  </a:schemeClr>
                </a:solidFill>
                <a:latin typeface="Arial" charset="0"/>
                <a:ea typeface="Arial" charset="0"/>
                <a:cs typeface="Arial" charset="0"/>
              </a:rPr>
              <a:t>Manage, monitor, support, and secure</a:t>
            </a:r>
          </a:p>
          <a:p>
            <a:pPr lvl="1">
              <a:buClr>
                <a:schemeClr val="tx1">
                  <a:lumMod val="50000"/>
                </a:schemeClr>
              </a:buClr>
            </a:pPr>
            <a:r>
              <a:rPr lang="en-US" sz="2000" dirty="0">
                <a:solidFill>
                  <a:schemeClr val="bg2">
                    <a:lumMod val="25000"/>
                  </a:schemeClr>
                </a:solidFill>
                <a:latin typeface="Arial" charset="0"/>
                <a:ea typeface="Arial" charset="0"/>
                <a:cs typeface="Arial" charset="0"/>
              </a:rPr>
              <a:t>Equipment</a:t>
            </a:r>
          </a:p>
          <a:p>
            <a:pPr lvl="1">
              <a:buClr>
                <a:schemeClr val="tx1">
                  <a:lumMod val="50000"/>
                </a:schemeClr>
              </a:buClr>
            </a:pPr>
            <a:r>
              <a:rPr lang="en-US" sz="2000" dirty="0">
                <a:solidFill>
                  <a:schemeClr val="bg2">
                    <a:lumMod val="25000"/>
                  </a:schemeClr>
                </a:solidFill>
                <a:latin typeface="Arial" charset="0"/>
                <a:ea typeface="Arial" charset="0"/>
                <a:cs typeface="Arial" charset="0"/>
              </a:rPr>
              <a:t>Interoperability</a:t>
            </a:r>
          </a:p>
          <a:p>
            <a:pPr marL="0" indent="0">
              <a:buNone/>
            </a:pPr>
            <a:r>
              <a:rPr lang="en-US" sz="2800" dirty="0">
                <a:solidFill>
                  <a:schemeClr val="bg2">
                    <a:lumMod val="25000"/>
                  </a:schemeClr>
                </a:solidFill>
              </a:rPr>
              <a:t>Clinical Services</a:t>
            </a:r>
          </a:p>
          <a:p>
            <a:pPr lvl="1">
              <a:buClr>
                <a:schemeClr val="tx1">
                  <a:lumMod val="50000"/>
                </a:schemeClr>
              </a:buClr>
            </a:pPr>
            <a:r>
              <a:rPr lang="en-US" sz="2000" dirty="0">
                <a:solidFill>
                  <a:schemeClr val="bg2">
                    <a:lumMod val="25000"/>
                  </a:schemeClr>
                </a:solidFill>
                <a:latin typeface="Arial" charset="0"/>
                <a:ea typeface="Arial" charset="0"/>
                <a:cs typeface="Arial" charset="0"/>
              </a:rPr>
              <a:t>The “health” in telehealth</a:t>
            </a:r>
          </a:p>
        </p:txBody>
      </p:sp>
      <p:sp>
        <p:nvSpPr>
          <p:cNvPr id="6" name="Oval 5"/>
          <p:cNvSpPr/>
          <p:nvPr/>
        </p:nvSpPr>
        <p:spPr>
          <a:xfrm>
            <a:off x="838200" y="1807078"/>
            <a:ext cx="609600" cy="609600"/>
          </a:xfrm>
          <a:prstGeom prst="ellipse">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dirty="0">
                <a:solidFill>
                  <a:schemeClr val="bg1"/>
                </a:solidFill>
                <a:latin typeface="Franklin Gothic Medium Cond" charset="0"/>
                <a:ea typeface="Franklin Gothic Medium Cond" charset="0"/>
                <a:cs typeface="Franklin Gothic Medium Cond" charset="0"/>
              </a:rPr>
              <a:t>1</a:t>
            </a:r>
          </a:p>
        </p:txBody>
      </p:sp>
      <p:sp>
        <p:nvSpPr>
          <p:cNvPr id="7" name="Oval 6"/>
          <p:cNvSpPr/>
          <p:nvPr/>
        </p:nvSpPr>
        <p:spPr>
          <a:xfrm>
            <a:off x="838200" y="3141484"/>
            <a:ext cx="609600" cy="609600"/>
          </a:xfrm>
          <a:prstGeom prst="ellipse">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dirty="0">
                <a:solidFill>
                  <a:schemeClr val="bg1"/>
                </a:solidFill>
                <a:latin typeface="Franklin Gothic Medium Cond" charset="0"/>
                <a:ea typeface="Franklin Gothic Medium Cond" charset="0"/>
                <a:cs typeface="Franklin Gothic Medium Cond" charset="0"/>
              </a:rPr>
              <a:t>2</a:t>
            </a:r>
          </a:p>
        </p:txBody>
      </p:sp>
      <p:sp>
        <p:nvSpPr>
          <p:cNvPr id="8" name="Oval 7"/>
          <p:cNvSpPr/>
          <p:nvPr/>
        </p:nvSpPr>
        <p:spPr>
          <a:xfrm>
            <a:off x="838200" y="4746974"/>
            <a:ext cx="609600" cy="609600"/>
          </a:xfrm>
          <a:prstGeom prst="ellipse">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a:solidFill>
                  <a:schemeClr val="bg1"/>
                </a:solidFill>
                <a:latin typeface="Franklin Gothic Medium Cond" charset="0"/>
                <a:ea typeface="Franklin Gothic Medium Cond" charset="0"/>
                <a:cs typeface="Franklin Gothic Medium Cond" charset="0"/>
              </a:rPr>
              <a:t>3</a:t>
            </a:r>
            <a:endParaRPr lang="en-US" sz="2800" dirty="0">
              <a:solidFill>
                <a:schemeClr val="bg1"/>
              </a:solidFill>
              <a:latin typeface="Franklin Gothic Medium Cond" charset="0"/>
              <a:ea typeface="Franklin Gothic Medium Cond" charset="0"/>
              <a:cs typeface="Franklin Gothic Medium Cond" charset="0"/>
            </a:endParaRPr>
          </a:p>
        </p:txBody>
      </p:sp>
      <p:sp>
        <p:nvSpPr>
          <p:cNvPr id="11" name="Shape 143"/>
          <p:cNvSpPr txBox="1"/>
          <p:nvPr/>
        </p:nvSpPr>
        <p:spPr>
          <a:xfrm>
            <a:off x="312955" y="6488667"/>
            <a:ext cx="12053978" cy="276998"/>
          </a:xfrm>
          <a:prstGeom prst="rect">
            <a:avLst/>
          </a:prstGeom>
          <a:noFill/>
          <a:ln>
            <a:noFill/>
          </a:ln>
        </p:spPr>
        <p:txBody>
          <a:bodyPr lIns="91425" tIns="45700" rIns="91425" bIns="45700" anchor="t" anchorCtr="0">
            <a:noAutofit/>
          </a:bodyPr>
          <a:lstStyle/>
          <a:p>
            <a:pPr lvl="0">
              <a:buSzPct val="25000"/>
            </a:pPr>
            <a:r>
              <a:rPr lang="en-US" sz="1200" dirty="0">
                <a:solidFill>
                  <a:srgbClr val="12654C"/>
                </a:solidFill>
                <a:latin typeface="Arial" charset="0"/>
                <a:ea typeface="Arial" charset="0"/>
                <a:cs typeface="Arial" charset="0"/>
                <a:sym typeface="Calibri"/>
              </a:rPr>
              <a:t>Image:   c  2019 </a:t>
            </a:r>
            <a:r>
              <a:rPr lang="en-US" sz="1200" dirty="0" err="1">
                <a:solidFill>
                  <a:srgbClr val="12654C"/>
                </a:solidFill>
                <a:latin typeface="Arial" charset="0"/>
                <a:ea typeface="Arial" charset="0"/>
                <a:cs typeface="Arial" charset="0"/>
                <a:sym typeface="Calibri"/>
              </a:rPr>
              <a:t>TeleQuality</a:t>
            </a:r>
            <a:r>
              <a:rPr lang="en-US" sz="1200" dirty="0">
                <a:solidFill>
                  <a:srgbClr val="12654C"/>
                </a:solidFill>
                <a:latin typeface="Arial" charset="0"/>
                <a:ea typeface="Arial" charset="0"/>
                <a:cs typeface="Arial" charset="0"/>
                <a:sym typeface="Calibri"/>
              </a:rPr>
              <a:t> Communications</a:t>
            </a:r>
            <a:endParaRPr lang="en-US" sz="1200" b="0" i="0" u="none" strike="noStrike" cap="none" baseline="0" dirty="0">
              <a:solidFill>
                <a:srgbClr val="12654C"/>
              </a:solidFill>
              <a:latin typeface="Arial" charset="0"/>
              <a:ea typeface="Arial" charset="0"/>
              <a:cs typeface="Arial" charset="0"/>
              <a:sym typeface="Calibri"/>
            </a:endParaRPr>
          </a:p>
        </p:txBody>
      </p:sp>
      <p:sp>
        <p:nvSpPr>
          <p:cNvPr id="12" name="Oval 11"/>
          <p:cNvSpPr>
            <a:spLocks noChangeAspect="1"/>
          </p:cNvSpPr>
          <p:nvPr/>
        </p:nvSpPr>
        <p:spPr>
          <a:xfrm>
            <a:off x="950648" y="6554230"/>
            <a:ext cx="155448" cy="155448"/>
          </a:xfrm>
          <a:prstGeom prst="ellipse">
            <a:avLst/>
          </a:prstGeom>
          <a:noFill/>
          <a:ln w="12700">
            <a:solidFill>
              <a:srgbClr val="1265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2654C"/>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3653" y="465781"/>
            <a:ext cx="3552353" cy="6128905"/>
          </a:xfrm>
          <a:prstGeom prst="rect">
            <a:avLst/>
          </a:prstGeom>
          <a:effectLst>
            <a:outerShdw blurRad="50800" dist="38100" dir="2700000" algn="tl" rotWithShape="0">
              <a:prstClr val="black">
                <a:alpha val="20000"/>
              </a:prstClr>
            </a:outerShdw>
          </a:effectLst>
        </p:spPr>
      </p:pic>
    </p:spTree>
    <p:extLst>
      <p:ext uri="{BB962C8B-B14F-4D97-AF65-F5344CB8AC3E}">
        <p14:creationId xmlns:p14="http://schemas.microsoft.com/office/powerpoint/2010/main" val="70766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500"/>
                                        <p:tgtEl>
                                          <p:spTgt spid="5">
                                            <p:txEl>
                                              <p:pRg st="3" end="3"/>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Effect transition="in" filter="fade">
                                      <p:cBhvr>
                                        <p:cTn id="41" dur="500"/>
                                        <p:tgtEl>
                                          <p:spTgt spid="5">
                                            <p:txEl>
                                              <p:pRg st="7" end="7"/>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8" end="8"/>
                                            </p:txEl>
                                          </p:spTgt>
                                        </p:tgtEl>
                                        <p:attrNameLst>
                                          <p:attrName>style.visibility</p:attrName>
                                        </p:attrNameLst>
                                      </p:cBhvr>
                                      <p:to>
                                        <p:strVal val="visible"/>
                                      </p:to>
                                    </p:set>
                                    <p:animEffect transition="in" filter="fade">
                                      <p:cBhvr>
                                        <p:cTn id="44"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14" name="Content Placeholder 2"/>
          <p:cNvSpPr txBox="1">
            <a:spLocks/>
          </p:cNvSpPr>
          <p:nvPr/>
        </p:nvSpPr>
        <p:spPr>
          <a:xfrm>
            <a:off x="668199" y="1882030"/>
            <a:ext cx="6869423" cy="4483100"/>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228600" marR="0" indent="-508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Source Sans Pro"/>
                <a:ea typeface="Arial"/>
                <a:cs typeface="Arial"/>
                <a:sym typeface="Arial"/>
                <a:rtl val="0"/>
              </a:defRPr>
            </a:lvl1pPr>
            <a:lvl2pPr marL="685800" marR="0" indent="-762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a:lnSpc>
                <a:spcPct val="150000"/>
              </a:lnSpc>
            </a:pPr>
            <a:r>
              <a:rPr lang="en-US" altLang="en-US" sz="2000" dirty="0">
                <a:solidFill>
                  <a:schemeClr val="bg2">
                    <a:lumMod val="25000"/>
                  </a:schemeClr>
                </a:solidFill>
                <a:latin typeface="Arial" charset="0"/>
                <a:ea typeface="Arial" charset="0"/>
                <a:cs typeface="Arial" charset="0"/>
              </a:rPr>
              <a:t>   </a:t>
            </a:r>
            <a:r>
              <a:rPr lang="en-US" altLang="en-US" sz="2000" b="1" dirty="0">
                <a:solidFill>
                  <a:schemeClr val="bg2">
                    <a:lumMod val="25000"/>
                  </a:schemeClr>
                </a:solidFill>
                <a:latin typeface="Arial" charset="0"/>
                <a:ea typeface="Arial" charset="0"/>
                <a:cs typeface="Arial" charset="0"/>
              </a:rPr>
              <a:t>Minimum required speeds- 10 Mbps</a:t>
            </a:r>
          </a:p>
          <a:p>
            <a:pPr>
              <a:lnSpc>
                <a:spcPct val="150000"/>
              </a:lnSpc>
            </a:pPr>
            <a:r>
              <a:rPr lang="en-US" altLang="en-US" sz="2000" dirty="0">
                <a:solidFill>
                  <a:schemeClr val="bg2">
                    <a:lumMod val="25000"/>
                  </a:schemeClr>
                </a:solidFill>
                <a:latin typeface="Arial" charset="0"/>
                <a:ea typeface="Arial" charset="0"/>
                <a:cs typeface="Arial" charset="0"/>
              </a:rPr>
              <a:t>   </a:t>
            </a:r>
            <a:r>
              <a:rPr lang="en-US" altLang="en-US" sz="2000" b="1" dirty="0">
                <a:solidFill>
                  <a:schemeClr val="bg2">
                    <a:lumMod val="25000"/>
                  </a:schemeClr>
                </a:solidFill>
                <a:latin typeface="Arial" charset="0"/>
                <a:ea typeface="Arial" charset="0"/>
                <a:cs typeface="Arial" charset="0"/>
              </a:rPr>
              <a:t>Uniquely designed networks for rural markets</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Ethernet over copper (</a:t>
            </a:r>
            <a:r>
              <a:rPr lang="en-US" altLang="en-US" sz="2000" dirty="0" err="1">
                <a:solidFill>
                  <a:schemeClr val="bg2">
                    <a:lumMod val="25000"/>
                  </a:schemeClr>
                </a:solidFill>
                <a:latin typeface="Arial" charset="0"/>
                <a:ea typeface="Arial" charset="0"/>
                <a:cs typeface="Arial" charset="0"/>
              </a:rPr>
              <a:t>EoC</a:t>
            </a:r>
            <a:r>
              <a:rPr lang="en-US" altLang="en-US" sz="2000" dirty="0">
                <a:solidFill>
                  <a:schemeClr val="bg2">
                    <a:lumMod val="25000"/>
                  </a:schemeClr>
                </a:solidFill>
                <a:latin typeface="Arial" charset="0"/>
                <a:ea typeface="Arial" charset="0"/>
                <a:cs typeface="Arial" charset="0"/>
              </a:rPr>
              <a:t>)</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Redundant networks over different routes/channels</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Creative designs to maximize funding </a:t>
            </a:r>
          </a:p>
        </p:txBody>
      </p:sp>
      <p:sp>
        <p:nvSpPr>
          <p:cNvPr id="12" name="Rectangle 11"/>
          <p:cNvSpPr/>
          <p:nvPr/>
        </p:nvSpPr>
        <p:spPr>
          <a:xfrm>
            <a:off x="-1" y="6248743"/>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hape 143"/>
          <p:cNvSpPr txBox="1"/>
          <p:nvPr/>
        </p:nvSpPr>
        <p:spPr>
          <a:xfrm>
            <a:off x="312955" y="6488667"/>
            <a:ext cx="12053978" cy="276998"/>
          </a:xfrm>
          <a:prstGeom prst="rect">
            <a:avLst/>
          </a:prstGeom>
          <a:noFill/>
          <a:ln>
            <a:noFill/>
          </a:ln>
        </p:spPr>
        <p:txBody>
          <a:bodyPr lIns="91425" tIns="45700" rIns="91425" bIns="45700" anchor="t" anchorCtr="0">
            <a:noAutofit/>
          </a:bodyPr>
          <a:lstStyle/>
          <a:p>
            <a:pPr lvl="0">
              <a:buSzPct val="25000"/>
            </a:pPr>
            <a:r>
              <a:rPr lang="en-US" sz="1200" dirty="0">
                <a:solidFill>
                  <a:srgbClr val="12654C"/>
                </a:solidFill>
                <a:latin typeface="Arial" charset="0"/>
                <a:ea typeface="Arial" charset="0"/>
                <a:cs typeface="Arial" charset="0"/>
                <a:sym typeface="Calibri"/>
              </a:rPr>
              <a:t>Image:   c  2019 </a:t>
            </a:r>
            <a:r>
              <a:rPr lang="en-US" sz="1200" dirty="0" err="1">
                <a:solidFill>
                  <a:srgbClr val="12654C"/>
                </a:solidFill>
                <a:latin typeface="Arial" charset="0"/>
                <a:ea typeface="Arial" charset="0"/>
                <a:cs typeface="Arial" charset="0"/>
                <a:sym typeface="Calibri"/>
              </a:rPr>
              <a:t>TeleQuality</a:t>
            </a:r>
            <a:r>
              <a:rPr lang="en-US" sz="1200" dirty="0">
                <a:solidFill>
                  <a:srgbClr val="12654C"/>
                </a:solidFill>
                <a:latin typeface="Arial" charset="0"/>
                <a:ea typeface="Arial" charset="0"/>
                <a:cs typeface="Arial" charset="0"/>
                <a:sym typeface="Calibri"/>
              </a:rPr>
              <a:t> Communications</a:t>
            </a:r>
            <a:endParaRPr lang="en-US" sz="1200" b="0" i="0" u="none" strike="noStrike" cap="none" baseline="0" dirty="0">
              <a:solidFill>
                <a:srgbClr val="12654C"/>
              </a:solidFill>
              <a:latin typeface="Arial" charset="0"/>
              <a:ea typeface="Arial" charset="0"/>
              <a:cs typeface="Arial" charset="0"/>
              <a:sym typeface="Calibri"/>
            </a:endParaRPr>
          </a:p>
        </p:txBody>
      </p:sp>
      <p:sp>
        <p:nvSpPr>
          <p:cNvPr id="11" name="Oval 10"/>
          <p:cNvSpPr>
            <a:spLocks noChangeAspect="1"/>
          </p:cNvSpPr>
          <p:nvPr/>
        </p:nvSpPr>
        <p:spPr>
          <a:xfrm>
            <a:off x="950648" y="6554230"/>
            <a:ext cx="155448" cy="155448"/>
          </a:xfrm>
          <a:prstGeom prst="ellipse">
            <a:avLst/>
          </a:prstGeom>
          <a:noFill/>
          <a:ln w="12700">
            <a:solidFill>
              <a:srgbClr val="1265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2654C"/>
              </a:solidFill>
            </a:endParaRPr>
          </a:p>
        </p:txBody>
      </p:sp>
      <p:sp>
        <p:nvSpPr>
          <p:cNvPr id="15" name="Title 1"/>
          <p:cNvSpPr>
            <a:spLocks noGrp="1"/>
          </p:cNvSpPr>
          <p:nvPr>
            <p:ph type="title"/>
          </p:nvPr>
        </p:nvSpPr>
        <p:spPr>
          <a:xfrm>
            <a:off x="838199" y="581510"/>
            <a:ext cx="10515600" cy="1325563"/>
          </a:xfrm>
        </p:spPr>
        <p:txBody>
          <a:bodyPr>
            <a:normAutofit/>
          </a:bodyPr>
          <a:lstStyle/>
          <a:p>
            <a:r>
              <a:rPr lang="en-US" dirty="0">
                <a:solidFill>
                  <a:schemeClr val="tx1">
                    <a:lumMod val="50000"/>
                  </a:schemeClr>
                </a:solidFill>
              </a:rPr>
              <a:t>Telecom Services Infrastructure</a:t>
            </a:r>
            <a:br>
              <a:rPr lang="en-US" dirty="0">
                <a:solidFill>
                  <a:schemeClr val="tx1">
                    <a:lumMod val="50000"/>
                  </a:schemeClr>
                </a:solidFill>
              </a:rPr>
            </a:br>
            <a:endParaRPr lang="en-US" dirty="0">
              <a:solidFill>
                <a:schemeClr val="tx1">
                  <a:lumMod val="50000"/>
                </a:schemeClr>
              </a:solidFill>
            </a:endParaRPr>
          </a:p>
        </p:txBody>
      </p:sp>
      <p:sp>
        <p:nvSpPr>
          <p:cNvPr id="16" name="Rectangle 15"/>
          <p:cNvSpPr/>
          <p:nvPr/>
        </p:nvSpPr>
        <p:spPr>
          <a:xfrm>
            <a:off x="-1" y="1375600"/>
            <a:ext cx="7697165" cy="143103"/>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63112" y="2435568"/>
            <a:ext cx="5182695" cy="9389427"/>
          </a:xfrm>
          <a:prstGeom prst="rect">
            <a:avLst/>
          </a:prstGeom>
          <a:effectLst/>
        </p:spPr>
      </p:pic>
    </p:spTree>
    <p:extLst>
      <p:ext uri="{BB962C8B-B14F-4D97-AF65-F5344CB8AC3E}">
        <p14:creationId xmlns:p14="http://schemas.microsoft.com/office/powerpoint/2010/main" val="208601989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fade">
                                      <p:cBhvr>
                                        <p:cTn id="15" dur="500"/>
                                        <p:tgtEl>
                                          <p:spTgt spid="1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xEl>
                                              <p:pRg st="3" end="3"/>
                                            </p:txEl>
                                          </p:spTgt>
                                        </p:tgtEl>
                                        <p:attrNameLst>
                                          <p:attrName>style.visibility</p:attrName>
                                        </p:attrNameLst>
                                      </p:cBhvr>
                                      <p:to>
                                        <p:strVal val="visible"/>
                                      </p:to>
                                    </p:set>
                                    <p:animEffect transition="in" filter="fade">
                                      <p:cBhvr>
                                        <p:cTn id="18" dur="500"/>
                                        <p:tgtEl>
                                          <p:spTgt spid="14">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xEl>
                                              <p:pRg st="4" end="4"/>
                                            </p:txEl>
                                          </p:spTgt>
                                        </p:tgtEl>
                                        <p:attrNameLst>
                                          <p:attrName>style.visibility</p:attrName>
                                        </p:attrNameLst>
                                      </p:cBhvr>
                                      <p:to>
                                        <p:strVal val="visible"/>
                                      </p:to>
                                    </p:set>
                                    <p:animEffect transition="in" filter="fade">
                                      <p:cBhvr>
                                        <p:cTn id="21"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15" name="Rectangle 14"/>
          <p:cNvSpPr/>
          <p:nvPr/>
        </p:nvSpPr>
        <p:spPr>
          <a:xfrm>
            <a:off x="-1" y="6248743"/>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hape 143"/>
          <p:cNvSpPr txBox="1"/>
          <p:nvPr/>
        </p:nvSpPr>
        <p:spPr>
          <a:xfrm>
            <a:off x="330179" y="6494605"/>
            <a:ext cx="12053978" cy="276998"/>
          </a:xfrm>
          <a:prstGeom prst="rect">
            <a:avLst/>
          </a:prstGeom>
          <a:noFill/>
          <a:ln>
            <a:noFill/>
          </a:ln>
        </p:spPr>
        <p:txBody>
          <a:bodyPr lIns="91425" tIns="45700" rIns="91425" bIns="45700" anchor="t" anchorCtr="0">
            <a:noAutofit/>
          </a:bodyPr>
          <a:lstStyle/>
          <a:p>
            <a:pPr lvl="0">
              <a:buSzPct val="25000"/>
            </a:pPr>
            <a:r>
              <a:rPr lang="en-US" sz="1200" dirty="0">
                <a:solidFill>
                  <a:srgbClr val="12654C"/>
                </a:solidFill>
                <a:latin typeface="Arial" charset="0"/>
                <a:ea typeface="Arial" charset="0"/>
                <a:cs typeface="Arial" charset="0"/>
                <a:sym typeface="Calibri"/>
              </a:rPr>
              <a:t>Image:   c  2019 </a:t>
            </a:r>
            <a:r>
              <a:rPr lang="en-US" sz="1200" dirty="0" err="1">
                <a:solidFill>
                  <a:srgbClr val="12654C"/>
                </a:solidFill>
                <a:latin typeface="Arial" charset="0"/>
                <a:ea typeface="Arial" charset="0"/>
                <a:cs typeface="Arial" charset="0"/>
                <a:sym typeface="Calibri"/>
              </a:rPr>
              <a:t>TeleQuality</a:t>
            </a:r>
            <a:r>
              <a:rPr lang="en-US" sz="1200" dirty="0">
                <a:solidFill>
                  <a:srgbClr val="12654C"/>
                </a:solidFill>
                <a:latin typeface="Arial" charset="0"/>
                <a:ea typeface="Arial" charset="0"/>
                <a:cs typeface="Arial" charset="0"/>
                <a:sym typeface="Calibri"/>
              </a:rPr>
              <a:t> Communications</a:t>
            </a:r>
            <a:endParaRPr lang="en-US" sz="1200" b="0" i="0" u="none" strike="noStrike" cap="none" baseline="0" dirty="0">
              <a:solidFill>
                <a:srgbClr val="12654C"/>
              </a:solidFill>
              <a:latin typeface="Arial" charset="0"/>
              <a:ea typeface="Arial" charset="0"/>
              <a:cs typeface="Arial" charset="0"/>
              <a:sym typeface="Calibri"/>
            </a:endParaRPr>
          </a:p>
        </p:txBody>
      </p:sp>
      <p:sp>
        <p:nvSpPr>
          <p:cNvPr id="11" name="Oval 10"/>
          <p:cNvSpPr>
            <a:spLocks noChangeAspect="1"/>
          </p:cNvSpPr>
          <p:nvPr/>
        </p:nvSpPr>
        <p:spPr>
          <a:xfrm>
            <a:off x="973954" y="6560168"/>
            <a:ext cx="155448" cy="155448"/>
          </a:xfrm>
          <a:prstGeom prst="ellipse">
            <a:avLst/>
          </a:prstGeom>
          <a:noFill/>
          <a:ln w="12700">
            <a:solidFill>
              <a:srgbClr val="1265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Elbow Connector 17"/>
          <p:cNvCxnSpPr/>
          <p:nvPr/>
        </p:nvCxnSpPr>
        <p:spPr>
          <a:xfrm rot="16200000" flipH="1">
            <a:off x="5946241" y="4470600"/>
            <a:ext cx="742522" cy="373555"/>
          </a:xfrm>
          <a:prstGeom prst="bentConnector3">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
        <p:nvSpPr>
          <p:cNvPr id="21" name="Triangle 20"/>
          <p:cNvSpPr/>
          <p:nvPr/>
        </p:nvSpPr>
        <p:spPr>
          <a:xfrm flipV="1">
            <a:off x="6474121" y="5028639"/>
            <a:ext cx="60318" cy="60392"/>
          </a:xfrm>
          <a:prstGeom prst="triangle">
            <a:avLst/>
          </a:prstGeom>
          <a:solidFill>
            <a:schemeClr val="tx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838199" y="581510"/>
            <a:ext cx="10515600" cy="1325563"/>
          </a:xfrm>
        </p:spPr>
        <p:txBody>
          <a:bodyPr>
            <a:normAutofit/>
          </a:bodyPr>
          <a:lstStyle/>
          <a:p>
            <a:r>
              <a:rPr lang="en-US" dirty="0">
                <a:solidFill>
                  <a:schemeClr val="tx1">
                    <a:lumMod val="50000"/>
                  </a:schemeClr>
                </a:solidFill>
              </a:rPr>
              <a:t>Example: Unique Network Design</a:t>
            </a:r>
            <a:br>
              <a:rPr lang="en-US" dirty="0">
                <a:solidFill>
                  <a:schemeClr val="tx1">
                    <a:lumMod val="50000"/>
                  </a:schemeClr>
                </a:solidFill>
              </a:rPr>
            </a:br>
            <a:endParaRPr lang="en-US" dirty="0">
              <a:solidFill>
                <a:schemeClr val="tx1">
                  <a:lumMod val="50000"/>
                </a:schemeClr>
              </a:solidFill>
            </a:endParaRPr>
          </a:p>
        </p:txBody>
      </p:sp>
      <p:sp>
        <p:nvSpPr>
          <p:cNvPr id="14" name="Rectangle 13"/>
          <p:cNvSpPr/>
          <p:nvPr/>
        </p:nvSpPr>
        <p:spPr>
          <a:xfrm>
            <a:off x="-1" y="1375601"/>
            <a:ext cx="8079130" cy="140684"/>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144626" y="1944955"/>
            <a:ext cx="5949046" cy="4076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918981"/>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13" name="Rectangle 12"/>
          <p:cNvSpPr/>
          <p:nvPr/>
        </p:nvSpPr>
        <p:spPr>
          <a:xfrm>
            <a:off x="0" y="6096343"/>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668199" y="1882030"/>
            <a:ext cx="4859390" cy="4529137"/>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228600" marR="0" indent="-508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Source Sans Pro"/>
                <a:ea typeface="Arial"/>
                <a:cs typeface="Arial"/>
                <a:sym typeface="Arial"/>
                <a:rtl val="0"/>
              </a:defRPr>
            </a:lvl1pPr>
            <a:lvl2pPr marL="685800" marR="0" indent="-762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495300" indent="-342900">
              <a:lnSpc>
                <a:spcPct val="150000"/>
              </a:lnSpc>
            </a:pPr>
            <a:r>
              <a:rPr lang="en-US" altLang="en-US" sz="2000" b="1" dirty="0">
                <a:solidFill>
                  <a:schemeClr val="bg2">
                    <a:lumMod val="25000"/>
                  </a:schemeClr>
                </a:solidFill>
                <a:latin typeface="Arial" charset="0"/>
                <a:ea typeface="Arial" charset="0"/>
                <a:cs typeface="Arial" charset="0"/>
              </a:rPr>
              <a:t>IT Tools</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Manage</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Monitor</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Support</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Secure</a:t>
            </a:r>
          </a:p>
          <a:p>
            <a:pPr marL="495300" indent="-342900">
              <a:lnSpc>
                <a:spcPct val="150000"/>
              </a:lnSpc>
            </a:pPr>
            <a:r>
              <a:rPr lang="en-US" altLang="en-US" sz="2000" b="1" dirty="0">
                <a:solidFill>
                  <a:schemeClr val="bg2">
                    <a:lumMod val="25000"/>
                  </a:schemeClr>
                </a:solidFill>
                <a:latin typeface="Arial" charset="0"/>
                <a:ea typeface="Arial" charset="0"/>
                <a:cs typeface="Arial" charset="0"/>
              </a:rPr>
              <a:t>Medical Tools</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Equipment and plans </a:t>
            </a:r>
          </a:p>
          <a:p>
            <a:pPr marL="177800" indent="0">
              <a:lnSpc>
                <a:spcPct val="150000"/>
              </a:lnSpc>
              <a:buNone/>
            </a:pPr>
            <a:r>
              <a:rPr lang="en-US" altLang="en-US" sz="2000" dirty="0">
                <a:solidFill>
                  <a:schemeClr val="bg2">
                    <a:lumMod val="25000"/>
                  </a:schemeClr>
                </a:solidFill>
                <a:latin typeface="Arial" charset="0"/>
                <a:ea typeface="Arial" charset="0"/>
                <a:cs typeface="Arial" charset="0"/>
              </a:rPr>
              <a:t>        - Interoperability</a:t>
            </a:r>
          </a:p>
        </p:txBody>
      </p:sp>
      <p:sp>
        <p:nvSpPr>
          <p:cNvPr id="18" name="Rectangle 17"/>
          <p:cNvSpPr/>
          <p:nvPr/>
        </p:nvSpPr>
        <p:spPr>
          <a:xfrm>
            <a:off x="-1" y="6270144"/>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143"/>
          <p:cNvSpPr txBox="1"/>
          <p:nvPr/>
        </p:nvSpPr>
        <p:spPr>
          <a:xfrm>
            <a:off x="312955" y="6488667"/>
            <a:ext cx="12053978" cy="276998"/>
          </a:xfrm>
          <a:prstGeom prst="rect">
            <a:avLst/>
          </a:prstGeom>
          <a:noFill/>
          <a:ln>
            <a:noFill/>
          </a:ln>
        </p:spPr>
        <p:txBody>
          <a:bodyPr lIns="91425" tIns="45700" rIns="91425" bIns="45700" anchor="t" anchorCtr="0">
            <a:noAutofit/>
          </a:bodyPr>
          <a:lstStyle/>
          <a:p>
            <a:pPr lvl="0">
              <a:buSzPct val="25000"/>
            </a:pPr>
            <a:r>
              <a:rPr lang="en-US" sz="1200" dirty="0">
                <a:solidFill>
                  <a:srgbClr val="12654C"/>
                </a:solidFill>
                <a:latin typeface="Arial" charset="0"/>
                <a:ea typeface="Arial" charset="0"/>
                <a:cs typeface="Arial" charset="0"/>
                <a:sym typeface="Calibri"/>
              </a:rPr>
              <a:t>Image:   c  2019 </a:t>
            </a:r>
            <a:r>
              <a:rPr lang="en-US" sz="1200" dirty="0" err="1">
                <a:solidFill>
                  <a:srgbClr val="12654C"/>
                </a:solidFill>
                <a:latin typeface="Arial" charset="0"/>
                <a:ea typeface="Arial" charset="0"/>
                <a:cs typeface="Arial" charset="0"/>
                <a:sym typeface="Calibri"/>
              </a:rPr>
              <a:t>TeleQuality</a:t>
            </a:r>
            <a:r>
              <a:rPr lang="en-US" sz="1200" dirty="0">
                <a:solidFill>
                  <a:srgbClr val="12654C"/>
                </a:solidFill>
                <a:latin typeface="Arial" charset="0"/>
                <a:ea typeface="Arial" charset="0"/>
                <a:cs typeface="Arial" charset="0"/>
                <a:sym typeface="Calibri"/>
              </a:rPr>
              <a:t> Communications</a:t>
            </a:r>
            <a:endParaRPr lang="en-US" sz="1200" b="0" i="0" u="none" strike="noStrike" cap="none" baseline="0" dirty="0">
              <a:solidFill>
                <a:srgbClr val="12654C"/>
              </a:solidFill>
              <a:latin typeface="Arial" charset="0"/>
              <a:ea typeface="Arial" charset="0"/>
              <a:cs typeface="Arial" charset="0"/>
              <a:sym typeface="Calibri"/>
            </a:endParaRPr>
          </a:p>
        </p:txBody>
      </p:sp>
      <p:sp>
        <p:nvSpPr>
          <p:cNvPr id="16" name="Oval 15"/>
          <p:cNvSpPr>
            <a:spLocks noChangeAspect="1"/>
          </p:cNvSpPr>
          <p:nvPr/>
        </p:nvSpPr>
        <p:spPr>
          <a:xfrm>
            <a:off x="950648" y="6554230"/>
            <a:ext cx="155448" cy="155448"/>
          </a:xfrm>
          <a:prstGeom prst="ellipse">
            <a:avLst/>
          </a:prstGeom>
          <a:noFill/>
          <a:ln w="12700">
            <a:solidFill>
              <a:srgbClr val="1265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838199" y="581510"/>
            <a:ext cx="10515600" cy="1325563"/>
          </a:xfrm>
        </p:spPr>
        <p:txBody>
          <a:bodyPr>
            <a:normAutofit/>
          </a:bodyPr>
          <a:lstStyle/>
          <a:p>
            <a:r>
              <a:rPr lang="en-US" dirty="0">
                <a:solidFill>
                  <a:schemeClr val="tx1">
                    <a:lumMod val="50000"/>
                  </a:schemeClr>
                </a:solidFill>
              </a:rPr>
              <a:t>IT and Medical Tools</a:t>
            </a:r>
            <a:br>
              <a:rPr lang="en-US" dirty="0">
                <a:solidFill>
                  <a:schemeClr val="tx1">
                    <a:lumMod val="50000"/>
                  </a:schemeClr>
                </a:solidFill>
              </a:rPr>
            </a:br>
            <a:endParaRPr lang="en-US" dirty="0">
              <a:solidFill>
                <a:schemeClr val="tx1">
                  <a:lumMod val="50000"/>
                </a:schemeClr>
              </a:solidFill>
            </a:endParaRPr>
          </a:p>
        </p:txBody>
      </p:sp>
      <p:sp>
        <p:nvSpPr>
          <p:cNvPr id="14" name="Rectangle 13"/>
          <p:cNvSpPr/>
          <p:nvPr/>
        </p:nvSpPr>
        <p:spPr>
          <a:xfrm>
            <a:off x="-2361236" y="1375600"/>
            <a:ext cx="7697165" cy="143103"/>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9944" y="-1590456"/>
            <a:ext cx="5182695" cy="9395666"/>
          </a:xfrm>
          <a:prstGeom prst="rect">
            <a:avLst/>
          </a:prstGeom>
          <a:effectLst/>
        </p:spPr>
      </p:pic>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41104" y="-1590456"/>
            <a:ext cx="5182695" cy="9395666"/>
          </a:xfrm>
          <a:prstGeom prst="rect">
            <a:avLst/>
          </a:prstGeom>
          <a:effectLst/>
        </p:spPr>
      </p:pic>
    </p:spTree>
    <p:extLst>
      <p:ext uri="{BB962C8B-B14F-4D97-AF65-F5344CB8AC3E}">
        <p14:creationId xmlns:p14="http://schemas.microsoft.com/office/powerpoint/2010/main" val="88613813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fade">
                                      <p:cBhvr>
                                        <p:cTn id="16" dur="500"/>
                                        <p:tgtEl>
                                          <p:spTgt spid="1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500"/>
                                        <p:tgtEl>
                                          <p:spTgt spid="10">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fade">
                                      <p:cBhvr>
                                        <p:cTn id="24" dur="500"/>
                                        <p:tgtEl>
                                          <p:spTgt spid="10">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fade">
                                      <p:cBhvr>
                                        <p:cTn id="27" dur="500"/>
                                        <p:tgtEl>
                                          <p:spTgt spid="10">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7" end="7"/>
                                            </p:txEl>
                                          </p:spTgt>
                                        </p:tgtEl>
                                        <p:attrNameLst>
                                          <p:attrName>style.visibility</p:attrName>
                                        </p:attrNameLst>
                                      </p:cBhvr>
                                      <p:to>
                                        <p:strVal val="visible"/>
                                      </p:to>
                                    </p:set>
                                    <p:animEffect transition="in" filter="fade">
                                      <p:cBhvr>
                                        <p:cTn id="30"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14" name="Rectangle 13"/>
          <p:cNvSpPr/>
          <p:nvPr/>
        </p:nvSpPr>
        <p:spPr>
          <a:xfrm>
            <a:off x="-1" y="6248743"/>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848838" y="1882030"/>
            <a:ext cx="4835270" cy="4283075"/>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228600" marR="0" indent="-508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Source Sans Pro"/>
                <a:ea typeface="Arial"/>
                <a:cs typeface="Arial"/>
                <a:sym typeface="Arial"/>
                <a:rtl val="0"/>
              </a:defRPr>
            </a:lvl1pPr>
            <a:lvl2pPr marL="685800" marR="0" indent="-762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14300" algn="l" rtl="0">
              <a:lnSpc>
                <a:spcPct val="90000"/>
              </a:lnSpc>
              <a:spcBef>
                <a:spcPts val="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342900" indent="-342900">
              <a:lnSpc>
                <a:spcPct val="150000"/>
              </a:lnSpc>
            </a:pPr>
            <a:r>
              <a:rPr lang="en-US" altLang="en-US" sz="2000" b="1" dirty="0">
                <a:solidFill>
                  <a:schemeClr val="bg2">
                    <a:lumMod val="25000"/>
                  </a:schemeClr>
                </a:solidFill>
                <a:latin typeface="Arial" charset="0"/>
                <a:ea typeface="Arial" charset="0"/>
                <a:cs typeface="Arial" charset="0"/>
              </a:rPr>
              <a:t>Telehealth services provided by:</a:t>
            </a:r>
          </a:p>
          <a:p>
            <a:pPr marL="0" indent="0">
              <a:lnSpc>
                <a:spcPct val="150000"/>
              </a:lnSpc>
              <a:buFont typeface="Arial" charset="0"/>
              <a:buNone/>
            </a:pPr>
            <a:r>
              <a:rPr lang="en-US" altLang="en-US" sz="2000" dirty="0">
                <a:solidFill>
                  <a:schemeClr val="bg2">
                    <a:lumMod val="25000"/>
                  </a:schemeClr>
                </a:solidFill>
                <a:latin typeface="Arial" charset="0"/>
                <a:ea typeface="Arial" charset="0"/>
                <a:cs typeface="Arial" charset="0"/>
              </a:rPr>
              <a:t>       - Radiologists</a:t>
            </a:r>
          </a:p>
          <a:p>
            <a:pPr marL="0" indent="0">
              <a:lnSpc>
                <a:spcPct val="150000"/>
              </a:lnSpc>
              <a:buFont typeface="Arial" charset="0"/>
              <a:buNone/>
            </a:pPr>
            <a:r>
              <a:rPr lang="en-US" altLang="en-US" sz="2000" dirty="0">
                <a:solidFill>
                  <a:schemeClr val="bg2">
                    <a:lumMod val="25000"/>
                  </a:schemeClr>
                </a:solidFill>
                <a:latin typeface="Arial" charset="0"/>
                <a:ea typeface="Arial" charset="0"/>
                <a:cs typeface="Arial" charset="0"/>
              </a:rPr>
              <a:t>       - Cardiologists</a:t>
            </a:r>
          </a:p>
          <a:p>
            <a:pPr marL="0" indent="0">
              <a:lnSpc>
                <a:spcPct val="150000"/>
              </a:lnSpc>
              <a:buFont typeface="Arial" charset="0"/>
              <a:buNone/>
            </a:pPr>
            <a:r>
              <a:rPr lang="en-US" altLang="en-US" sz="2000" dirty="0">
                <a:solidFill>
                  <a:schemeClr val="bg2">
                    <a:lumMod val="25000"/>
                  </a:schemeClr>
                </a:solidFill>
                <a:latin typeface="Arial" charset="0"/>
                <a:ea typeface="Arial" charset="0"/>
                <a:cs typeface="Arial" charset="0"/>
              </a:rPr>
              <a:t>       - Skilled healthcare workers</a:t>
            </a:r>
          </a:p>
          <a:p>
            <a:pPr marL="342900" indent="-342900">
              <a:lnSpc>
                <a:spcPct val="150000"/>
              </a:lnSpc>
            </a:pPr>
            <a:r>
              <a:rPr lang="en-US" altLang="en-US" sz="2000" b="1" dirty="0">
                <a:solidFill>
                  <a:schemeClr val="bg2">
                    <a:lumMod val="25000"/>
                  </a:schemeClr>
                </a:solidFill>
                <a:latin typeface="Arial" charset="0"/>
                <a:ea typeface="Arial" charset="0"/>
                <a:cs typeface="Arial" charset="0"/>
              </a:rPr>
              <a:t>Workflow patterns </a:t>
            </a:r>
          </a:p>
          <a:p>
            <a:pPr marL="0" indent="0">
              <a:lnSpc>
                <a:spcPct val="150000"/>
              </a:lnSpc>
              <a:buFont typeface="Arial" charset="0"/>
              <a:buNone/>
            </a:pPr>
            <a:r>
              <a:rPr lang="en-US" altLang="en-US" sz="2000" dirty="0">
                <a:solidFill>
                  <a:schemeClr val="bg2">
                    <a:lumMod val="25000"/>
                  </a:schemeClr>
                </a:solidFill>
                <a:latin typeface="Arial" charset="0"/>
                <a:ea typeface="Arial" charset="0"/>
                <a:cs typeface="Arial" charset="0"/>
              </a:rPr>
              <a:t>       - Learning to incorporate technology</a:t>
            </a:r>
          </a:p>
          <a:p>
            <a:pPr marL="0" indent="0">
              <a:lnSpc>
                <a:spcPct val="150000"/>
              </a:lnSpc>
              <a:buFont typeface="Arial" charset="0"/>
              <a:buNone/>
            </a:pPr>
            <a:r>
              <a:rPr lang="en-US" altLang="en-US" sz="2000" dirty="0">
                <a:solidFill>
                  <a:schemeClr val="bg2">
                    <a:lumMod val="25000"/>
                  </a:schemeClr>
                </a:solidFill>
                <a:latin typeface="Arial" charset="0"/>
                <a:ea typeface="Arial" charset="0"/>
                <a:cs typeface="Arial" charset="0"/>
              </a:rPr>
              <a:t>          into exams and processes </a:t>
            </a:r>
          </a:p>
          <a:p>
            <a:pPr marL="0" indent="0">
              <a:lnSpc>
                <a:spcPct val="150000"/>
              </a:lnSpc>
              <a:buFont typeface="Arial" charset="0"/>
              <a:buNone/>
            </a:pPr>
            <a:endParaRPr lang="en-US" altLang="en-US" sz="2000" dirty="0">
              <a:solidFill>
                <a:schemeClr val="tx1">
                  <a:lumMod val="75000"/>
                  <a:lumOff val="25000"/>
                </a:schemeClr>
              </a:solidFill>
              <a:latin typeface="Arial" charset="0"/>
              <a:ea typeface="Arial" charset="0"/>
              <a:cs typeface="Arial" charset="0"/>
            </a:endParaRPr>
          </a:p>
        </p:txBody>
      </p:sp>
      <p:sp>
        <p:nvSpPr>
          <p:cNvPr id="9" name="Shape 143"/>
          <p:cNvSpPr txBox="1"/>
          <p:nvPr/>
        </p:nvSpPr>
        <p:spPr>
          <a:xfrm>
            <a:off x="312955" y="6488667"/>
            <a:ext cx="12053978" cy="276998"/>
          </a:xfrm>
          <a:prstGeom prst="rect">
            <a:avLst/>
          </a:prstGeom>
          <a:noFill/>
          <a:ln>
            <a:noFill/>
          </a:ln>
        </p:spPr>
        <p:txBody>
          <a:bodyPr lIns="91425" tIns="45700" rIns="91425" bIns="45700" anchor="t" anchorCtr="0">
            <a:noAutofit/>
          </a:bodyPr>
          <a:lstStyle/>
          <a:p>
            <a:pPr lvl="0">
              <a:buSzPct val="25000"/>
            </a:pPr>
            <a:r>
              <a:rPr lang="en-US" sz="1200" dirty="0">
                <a:solidFill>
                  <a:srgbClr val="12654C"/>
                </a:solidFill>
                <a:latin typeface="Arial" charset="0"/>
                <a:ea typeface="Arial" charset="0"/>
                <a:cs typeface="Arial" charset="0"/>
                <a:sym typeface="Calibri"/>
              </a:rPr>
              <a:t>Image:   c  2019 </a:t>
            </a:r>
            <a:r>
              <a:rPr lang="en-US" sz="1200" dirty="0" err="1">
                <a:solidFill>
                  <a:srgbClr val="12654C"/>
                </a:solidFill>
                <a:latin typeface="Arial" charset="0"/>
                <a:ea typeface="Arial" charset="0"/>
                <a:cs typeface="Arial" charset="0"/>
                <a:sym typeface="Calibri"/>
              </a:rPr>
              <a:t>TeleQuality</a:t>
            </a:r>
            <a:r>
              <a:rPr lang="en-US" sz="1200" dirty="0">
                <a:solidFill>
                  <a:srgbClr val="12654C"/>
                </a:solidFill>
                <a:latin typeface="Arial" charset="0"/>
                <a:ea typeface="Arial" charset="0"/>
                <a:cs typeface="Arial" charset="0"/>
                <a:sym typeface="Calibri"/>
              </a:rPr>
              <a:t> Communications</a:t>
            </a:r>
            <a:endParaRPr lang="en-US" sz="1200" b="0" i="0" u="none" strike="noStrike" cap="none" baseline="0" dirty="0">
              <a:solidFill>
                <a:srgbClr val="12654C"/>
              </a:solidFill>
              <a:latin typeface="Arial" charset="0"/>
              <a:ea typeface="Arial" charset="0"/>
              <a:cs typeface="Arial" charset="0"/>
              <a:sym typeface="Calibri"/>
            </a:endParaRPr>
          </a:p>
        </p:txBody>
      </p:sp>
      <p:sp>
        <p:nvSpPr>
          <p:cNvPr id="11" name="Rectangle 10"/>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ChangeAspect="1"/>
          </p:cNvSpPr>
          <p:nvPr/>
        </p:nvSpPr>
        <p:spPr>
          <a:xfrm>
            <a:off x="956140" y="6560168"/>
            <a:ext cx="155448" cy="155448"/>
          </a:xfrm>
          <a:prstGeom prst="ellipse">
            <a:avLst/>
          </a:prstGeom>
          <a:noFill/>
          <a:ln w="12700">
            <a:solidFill>
              <a:srgbClr val="1265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838199" y="58151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Clinical Services </a:t>
            </a:r>
            <a:br>
              <a:rPr lang="en-US" dirty="0">
                <a:solidFill>
                  <a:schemeClr val="tx1">
                    <a:lumMod val="50000"/>
                  </a:schemeClr>
                </a:solidFill>
              </a:rPr>
            </a:br>
            <a:endParaRPr lang="en-US" dirty="0">
              <a:solidFill>
                <a:schemeClr val="tx1">
                  <a:lumMod val="50000"/>
                </a:schemeClr>
              </a:solidFill>
            </a:endParaRPr>
          </a:p>
        </p:txBody>
      </p:sp>
      <p:sp>
        <p:nvSpPr>
          <p:cNvPr id="15" name="Rectangle 14"/>
          <p:cNvSpPr/>
          <p:nvPr/>
        </p:nvSpPr>
        <p:spPr>
          <a:xfrm>
            <a:off x="-4378251" y="1375601"/>
            <a:ext cx="8996550" cy="140684"/>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87085" y="-2542888"/>
            <a:ext cx="4962076" cy="8989736"/>
          </a:xfrm>
          <a:prstGeom prst="rect">
            <a:avLst/>
          </a:prstGeom>
          <a:effectLst/>
        </p:spPr>
      </p:pic>
    </p:spTree>
    <p:extLst>
      <p:ext uri="{BB962C8B-B14F-4D97-AF65-F5344CB8AC3E}">
        <p14:creationId xmlns:p14="http://schemas.microsoft.com/office/powerpoint/2010/main" val="132062249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500"/>
                                        <p:tgtEl>
                                          <p:spTgt spid="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500"/>
                                        <p:tgtEl>
                                          <p:spTgt spid="8">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fade">
                                      <p:cBhvr>
                                        <p:cTn id="2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924B3B-CBF4-A947-9A3A-0A1ABB2F422D}"/>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28399" y="-1057702"/>
            <a:ext cx="11935201" cy="7915702"/>
          </a:xfrm>
          <a:prstGeom prst="rect">
            <a:avLst/>
          </a:prstGeom>
        </p:spPr>
      </p:pic>
      <p:sp>
        <p:nvSpPr>
          <p:cNvPr id="9" name="Rectangle 8">
            <a:extLst>
              <a:ext uri="{FF2B5EF4-FFF2-40B4-BE49-F238E27FC236}">
                <a16:creationId xmlns:a16="http://schemas.microsoft.com/office/drawing/2014/main" id="{F7E9D255-A576-294C-B920-82622D2C160B}"/>
              </a:ext>
            </a:extLst>
          </p:cNvPr>
          <p:cNvSpPr/>
          <p:nvPr/>
        </p:nvSpPr>
        <p:spPr>
          <a:xfrm>
            <a:off x="-64736" y="-382995"/>
            <a:ext cx="12271613" cy="7703618"/>
          </a:xfrm>
          <a:prstGeom prst="rect">
            <a:avLst/>
          </a:prstGeom>
          <a:gradFill>
            <a:gsLst>
              <a:gs pos="0">
                <a:schemeClr val="accent1">
                  <a:lumMod val="0"/>
                  <a:lumOff val="100000"/>
                  <a:alpha val="95000"/>
                </a:schemeClr>
              </a:gs>
              <a:gs pos="100000">
                <a:schemeClr val="bg1">
                  <a:alpha val="7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239669F-8CA3-FA4D-9C2B-F59530C7B00C}"/>
              </a:ext>
            </a:extLst>
          </p:cNvPr>
          <p:cNvSpPr/>
          <p:nvPr/>
        </p:nvSpPr>
        <p:spPr>
          <a:xfrm>
            <a:off x="-64736" y="3120391"/>
            <a:ext cx="6766560" cy="18288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34773-1DE2-9A4E-8A95-98AA9B5E0CA7}"/>
              </a:ext>
            </a:extLst>
          </p:cNvPr>
          <p:cNvSpPr>
            <a:spLocks noGrp="1"/>
          </p:cNvSpPr>
          <p:nvPr>
            <p:ph type="ctrTitle"/>
          </p:nvPr>
        </p:nvSpPr>
        <p:spPr>
          <a:xfrm>
            <a:off x="998507" y="2311519"/>
            <a:ext cx="9144000" cy="991752"/>
          </a:xfrm>
        </p:spPr>
        <p:txBody>
          <a:bodyPr anchor="t">
            <a:normAutofit/>
          </a:bodyPr>
          <a:lstStyle/>
          <a:p>
            <a:r>
              <a:rPr lang="en-US" dirty="0">
                <a:solidFill>
                  <a:schemeClr val="tx1">
                    <a:lumMod val="50000"/>
                  </a:schemeClr>
                </a:solidFill>
              </a:rPr>
              <a:t>The USF and RHC Program</a:t>
            </a:r>
          </a:p>
        </p:txBody>
      </p:sp>
      <p:sp>
        <p:nvSpPr>
          <p:cNvPr id="3" name="Subtitle 2">
            <a:extLst>
              <a:ext uri="{FF2B5EF4-FFF2-40B4-BE49-F238E27FC236}">
                <a16:creationId xmlns:a16="http://schemas.microsoft.com/office/drawing/2014/main" id="{0AC0F71D-1661-F14E-B598-C3FEB91FACA2}"/>
              </a:ext>
            </a:extLst>
          </p:cNvPr>
          <p:cNvSpPr>
            <a:spLocks noGrp="1"/>
          </p:cNvSpPr>
          <p:nvPr>
            <p:ph type="subTitle" idx="1"/>
          </p:nvPr>
        </p:nvSpPr>
        <p:spPr>
          <a:xfrm>
            <a:off x="998506" y="3468814"/>
            <a:ext cx="5700006" cy="1655762"/>
          </a:xfrm>
        </p:spPr>
        <p:txBody>
          <a:bodyPr>
            <a:normAutofit/>
          </a:bodyPr>
          <a:lstStyle/>
          <a:p>
            <a:pPr>
              <a:lnSpc>
                <a:spcPct val="100000"/>
              </a:lnSpc>
            </a:pPr>
            <a:r>
              <a:rPr lang="en-US" sz="2800" dirty="0">
                <a:solidFill>
                  <a:schemeClr val="tx1">
                    <a:lumMod val="50000"/>
                  </a:schemeClr>
                </a:solidFill>
              </a:rPr>
              <a:t>Understanding The Universal Service Fund and the Rural Health Care Program</a:t>
            </a:r>
          </a:p>
        </p:txBody>
      </p:sp>
    </p:spTree>
    <p:extLst>
      <p:ext uri="{BB962C8B-B14F-4D97-AF65-F5344CB8AC3E}">
        <p14:creationId xmlns:p14="http://schemas.microsoft.com/office/powerpoint/2010/main" val="1916998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519641" y="1884403"/>
            <a:ext cx="9558355" cy="369283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sz="32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685800" indent="-228600" algn="l" defTabSz="914400" rtl="0" eaLnBrk="1" latinLnBrk="0" hangingPunct="1">
              <a:lnSpc>
                <a:spcPct val="100000"/>
              </a:lnSpc>
              <a:spcBef>
                <a:spcPts val="500"/>
              </a:spcBef>
              <a:buFont typeface="Arial"/>
              <a:buChar char="•"/>
              <a:defRPr sz="2400" b="0" i="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a:buChar char="•"/>
              <a:defRPr sz="2200" b="0" i="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a:buChar char="•"/>
              <a:defRPr sz="2000" b="0" i="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a:buChar char="•"/>
              <a:defRPr sz="1600" b="0" i="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1200"/>
              </a:spcBef>
              <a:buClr>
                <a:schemeClr val="dk1"/>
              </a:buClr>
              <a:buSzPct val="100000"/>
              <a:buNone/>
            </a:pPr>
            <a:r>
              <a:rPr lang="en-US" sz="2800" dirty="0">
                <a:solidFill>
                  <a:schemeClr val="bg2">
                    <a:lumMod val="25000"/>
                  </a:schemeClr>
                </a:solidFill>
                <a:latin typeface="Franklin Gothic Medium Cond" panose="020B0606030402020204" pitchFamily="34" charset="0"/>
                <a:cs typeface="Arial" panose="020B0604020202020204" pitchFamily="34" charset="0"/>
                <a:sym typeface="Source Sans Pro"/>
              </a:rPr>
              <a:t>The Universal Service Fund and the Rural Healthcare Program can be confusing for new-timers. We are here to educate.</a:t>
            </a:r>
          </a:p>
          <a:p>
            <a:pPr marL="0" indent="0">
              <a:spcBef>
                <a:spcPts val="1200"/>
              </a:spcBef>
              <a:buClr>
                <a:schemeClr val="dk1"/>
              </a:buClr>
              <a:buSzPct val="100000"/>
              <a:buNone/>
            </a:pPr>
            <a:endParaRPr lang="en-US" sz="2000" dirty="0">
              <a:solidFill>
                <a:schemeClr val="bg2">
                  <a:lumMod val="25000"/>
                </a:schemeClr>
              </a:solidFill>
              <a:latin typeface="Arial" panose="020B0604020202020204" pitchFamily="34" charset="0"/>
              <a:ea typeface="Arial" charset="0"/>
              <a:cs typeface="Arial" panose="020B0604020202020204" pitchFamily="34" charset="0"/>
            </a:endParaRPr>
          </a:p>
          <a:p>
            <a:pPr marL="0" indent="0">
              <a:spcBef>
                <a:spcPts val="1200"/>
              </a:spcBef>
              <a:buClr>
                <a:schemeClr val="dk1"/>
              </a:buClr>
              <a:buSzPct val="100000"/>
              <a:buNone/>
            </a:pPr>
            <a:r>
              <a:rPr lang="en-US" sz="2800" dirty="0" err="1">
                <a:solidFill>
                  <a:schemeClr val="bg2">
                    <a:lumMod val="25000"/>
                  </a:schemeClr>
                </a:solidFill>
                <a:latin typeface="Franklin Gothic Medium Cond" panose="020B0606030402020204" pitchFamily="34" charset="0"/>
                <a:ea typeface="Arial" charset="0"/>
                <a:cs typeface="Arial" panose="020B0604020202020204" pitchFamily="34" charset="0"/>
              </a:rPr>
              <a:t>TeleQuality</a:t>
            </a:r>
            <a:r>
              <a:rPr lang="en-US" sz="2800" dirty="0">
                <a:solidFill>
                  <a:schemeClr val="bg2">
                    <a:lumMod val="25000"/>
                  </a:schemeClr>
                </a:solidFill>
                <a:latin typeface="Franklin Gothic Medium Cond" panose="020B0606030402020204" pitchFamily="34" charset="0"/>
                <a:ea typeface="Arial" charset="0"/>
                <a:cs typeface="Arial" panose="020B0604020202020204" pitchFamily="34" charset="0"/>
              </a:rPr>
              <a:t> Communications and its parent company, </a:t>
            </a:r>
            <a:r>
              <a:rPr lang="en-US" sz="2800" dirty="0" err="1">
                <a:solidFill>
                  <a:schemeClr val="bg2">
                    <a:lumMod val="25000"/>
                  </a:schemeClr>
                </a:solidFill>
                <a:latin typeface="Franklin Gothic Medium Cond" panose="020B0606030402020204" pitchFamily="34" charset="0"/>
                <a:ea typeface="Arial" charset="0"/>
                <a:cs typeface="Arial" panose="020B0604020202020204" pitchFamily="34" charset="0"/>
              </a:rPr>
              <a:t>ENA</a:t>
            </a:r>
            <a:r>
              <a:rPr lang="en-US" sz="2800" dirty="0">
                <a:solidFill>
                  <a:schemeClr val="bg2">
                    <a:lumMod val="25000"/>
                  </a:schemeClr>
                </a:solidFill>
                <a:latin typeface="Franklin Gothic Medium Cond" panose="020B0606030402020204" pitchFamily="34" charset="0"/>
                <a:ea typeface="Arial" charset="0"/>
                <a:cs typeface="Arial" panose="020B0604020202020204" pitchFamily="34" charset="0"/>
              </a:rPr>
              <a:t>, are: </a:t>
            </a:r>
          </a:p>
          <a:p>
            <a:pPr lvl="1">
              <a:spcBef>
                <a:spcPts val="1200"/>
              </a:spcBef>
              <a:buClr>
                <a:schemeClr val="dk1"/>
              </a:buClr>
              <a:buSzPct val="100000"/>
              <a:buFont typeface="Arial" panose="020B0604020202020204" pitchFamily="34" charset="0"/>
              <a:buChar char="•"/>
            </a:pPr>
            <a:r>
              <a:rPr lang="en-US" sz="2000" dirty="0">
                <a:solidFill>
                  <a:schemeClr val="bg2">
                    <a:lumMod val="25000"/>
                  </a:schemeClr>
                </a:solidFill>
                <a:latin typeface="Arial" panose="020B0604020202020204" pitchFamily="34" charset="0"/>
                <a:ea typeface="Arial" charset="0"/>
                <a:cs typeface="Arial" panose="020B0604020202020204" pitchFamily="34" charset="0"/>
              </a:rPr>
              <a:t>not affiliated with the Universal Service Administrative Company (USAC) </a:t>
            </a:r>
            <a:r>
              <a:rPr lang="en-US" sz="2000" b="1" dirty="0">
                <a:solidFill>
                  <a:schemeClr val="bg2">
                    <a:lumMod val="25000"/>
                  </a:schemeClr>
                </a:solidFill>
                <a:latin typeface="Arial" panose="020B0604020202020204" pitchFamily="34" charset="0"/>
                <a:ea typeface="Arial" charset="0"/>
                <a:cs typeface="Arial" panose="020B0604020202020204" pitchFamily="34" charset="0"/>
              </a:rPr>
              <a:t>which collects and distributes the Universal Service Fund </a:t>
            </a:r>
          </a:p>
          <a:p>
            <a:pPr lvl="1">
              <a:buClr>
                <a:schemeClr val="bg2">
                  <a:lumMod val="25000"/>
                </a:schemeClr>
              </a:buClr>
              <a:buFont typeface="Arial" panose="020B0604020202020204" pitchFamily="34" charset="0"/>
              <a:buChar char="•"/>
            </a:pPr>
            <a:r>
              <a:rPr lang="en-US" sz="2000" dirty="0">
                <a:solidFill>
                  <a:schemeClr val="bg2">
                    <a:lumMod val="25000"/>
                  </a:schemeClr>
                </a:solidFill>
                <a:latin typeface="Arial" panose="020B0604020202020204" pitchFamily="34" charset="0"/>
                <a:ea typeface="Arial" charset="0"/>
                <a:cs typeface="Arial" panose="020B0604020202020204" pitchFamily="34" charset="0"/>
              </a:rPr>
              <a:t>not involved in any review or approval processes conducted by USAC</a:t>
            </a:r>
          </a:p>
          <a:p>
            <a:pPr lvl="1">
              <a:buClr>
                <a:schemeClr val="bg2">
                  <a:lumMod val="25000"/>
                </a:schemeClr>
              </a:buClr>
              <a:buFont typeface="Arial" panose="020B0604020202020204" pitchFamily="34" charset="0"/>
              <a:buChar char="•"/>
            </a:pPr>
            <a:r>
              <a:rPr lang="en-US" sz="2000" dirty="0">
                <a:solidFill>
                  <a:schemeClr val="bg2">
                    <a:lumMod val="25000"/>
                  </a:schemeClr>
                </a:solidFill>
                <a:latin typeface="Arial" panose="020B0604020202020204" pitchFamily="34" charset="0"/>
                <a:ea typeface="Arial" charset="0"/>
                <a:cs typeface="Arial" panose="020B0604020202020204" pitchFamily="34" charset="0"/>
              </a:rPr>
              <a:t>not involved in the filing process for individual healthcare providers</a:t>
            </a:r>
          </a:p>
        </p:txBody>
      </p:sp>
      <p:sp>
        <p:nvSpPr>
          <p:cNvPr id="2" name="Title 1"/>
          <p:cNvSpPr>
            <a:spLocks noGrp="1"/>
          </p:cNvSpPr>
          <p:nvPr>
            <p:ph type="title"/>
          </p:nvPr>
        </p:nvSpPr>
        <p:spPr>
          <a:xfrm>
            <a:off x="838200" y="627479"/>
            <a:ext cx="10515600" cy="645766"/>
          </a:xfrm>
        </p:spPr>
        <p:txBody>
          <a:bodyPr>
            <a:noAutofit/>
          </a:bodyPr>
          <a:lstStyle/>
          <a:p>
            <a:r>
              <a:rPr lang="en-US" dirty="0">
                <a:solidFill>
                  <a:schemeClr val="tx1">
                    <a:lumMod val="50000"/>
                  </a:schemeClr>
                </a:solidFill>
              </a:rPr>
              <a:t>Some Important Notes</a:t>
            </a:r>
          </a:p>
        </p:txBody>
      </p:sp>
      <p:sp>
        <p:nvSpPr>
          <p:cNvPr id="8" name="Rectangle 7">
            <a:extLst>
              <a:ext uri="{FF2B5EF4-FFF2-40B4-BE49-F238E27FC236}">
                <a16:creationId xmlns:a16="http://schemas.microsoft.com/office/drawing/2014/main" id="{EBCC6E83-3650-4A4D-872A-FFBA45E7E081}"/>
              </a:ext>
            </a:extLst>
          </p:cNvPr>
          <p:cNvSpPr/>
          <p:nvPr/>
        </p:nvSpPr>
        <p:spPr>
          <a:xfrm>
            <a:off x="0" y="1375600"/>
            <a:ext cx="5669280" cy="148155"/>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F6F0CA38-D136-8B4C-8D53-D3CF6A6FDC5B}"/>
              </a:ext>
            </a:extLst>
          </p:cNvPr>
          <p:cNvGrpSpPr/>
          <p:nvPr/>
        </p:nvGrpSpPr>
        <p:grpSpPr>
          <a:xfrm>
            <a:off x="838200" y="1803697"/>
            <a:ext cx="548640" cy="548640"/>
            <a:chOff x="838200" y="1803697"/>
            <a:chExt cx="548640" cy="548640"/>
          </a:xfrm>
        </p:grpSpPr>
        <p:sp>
          <p:nvSpPr>
            <p:cNvPr id="9" name="Oval 8">
              <a:extLst>
                <a:ext uri="{FF2B5EF4-FFF2-40B4-BE49-F238E27FC236}">
                  <a16:creationId xmlns:a16="http://schemas.microsoft.com/office/drawing/2014/main" id="{A3EF4F00-15E8-554A-BF5B-CA71BC7ABF38}"/>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4" name="Freeform 10">
              <a:extLst>
                <a:ext uri="{FF2B5EF4-FFF2-40B4-BE49-F238E27FC236}">
                  <a16:creationId xmlns:a16="http://schemas.microsoft.com/office/drawing/2014/main" id="{4575E21F-FA3F-E941-8A4A-162F0AFA4345}"/>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grpSp>
        <p:nvGrpSpPr>
          <p:cNvPr id="15" name="Group 14">
            <a:extLst>
              <a:ext uri="{FF2B5EF4-FFF2-40B4-BE49-F238E27FC236}">
                <a16:creationId xmlns:a16="http://schemas.microsoft.com/office/drawing/2014/main" id="{5B8475CE-E5F6-7E4E-9DE3-2D9B8CE36826}"/>
              </a:ext>
            </a:extLst>
          </p:cNvPr>
          <p:cNvGrpSpPr/>
          <p:nvPr/>
        </p:nvGrpSpPr>
        <p:grpSpPr>
          <a:xfrm>
            <a:off x="838200" y="3293948"/>
            <a:ext cx="548640" cy="548640"/>
            <a:chOff x="838200" y="1803697"/>
            <a:chExt cx="548640" cy="548640"/>
          </a:xfrm>
        </p:grpSpPr>
        <p:sp>
          <p:nvSpPr>
            <p:cNvPr id="16" name="Oval 15">
              <a:extLst>
                <a:ext uri="{FF2B5EF4-FFF2-40B4-BE49-F238E27FC236}">
                  <a16:creationId xmlns:a16="http://schemas.microsoft.com/office/drawing/2014/main" id="{4B43A8E1-2FE7-524A-BB36-DF2CB6D7B33C}"/>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7" name="Freeform 10">
              <a:extLst>
                <a:ext uri="{FF2B5EF4-FFF2-40B4-BE49-F238E27FC236}">
                  <a16:creationId xmlns:a16="http://schemas.microsoft.com/office/drawing/2014/main" id="{21F1CBA5-A034-6844-94E7-9B3823D7671F}"/>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spTree>
    <p:extLst>
      <p:ext uri="{BB962C8B-B14F-4D97-AF65-F5344CB8AC3E}">
        <p14:creationId xmlns:p14="http://schemas.microsoft.com/office/powerpoint/2010/main" val="51597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5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3685"/>
            <a:ext cx="10515600" cy="1325563"/>
          </a:xfrm>
        </p:spPr>
        <p:txBody>
          <a:bodyPr/>
          <a:lstStyle/>
          <a:p>
            <a:r>
              <a:rPr lang="en-US" dirty="0">
                <a:solidFill>
                  <a:schemeClr val="tx1">
                    <a:lumMod val="50000"/>
                  </a:schemeClr>
                </a:solidFill>
              </a:rPr>
              <a:t>What is the Universal Service Fund?</a:t>
            </a:r>
          </a:p>
        </p:txBody>
      </p:sp>
      <p:sp>
        <p:nvSpPr>
          <p:cNvPr id="4" name="Rectangle 3"/>
          <p:cNvSpPr/>
          <p:nvPr/>
        </p:nvSpPr>
        <p:spPr>
          <a:xfrm>
            <a:off x="0" y="1375600"/>
            <a:ext cx="8357016" cy="148155"/>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 y="6460285"/>
            <a:ext cx="6529466" cy="246221"/>
          </a:xfrm>
          <a:prstGeom prst="rect">
            <a:avLst/>
          </a:prstGeom>
        </p:spPr>
        <p:txBody>
          <a:bodyPr wrap="square">
            <a:spAutoFit/>
          </a:bodyPr>
          <a:lstStyle/>
          <a:p>
            <a:r>
              <a:rPr lang="en-US" sz="1000" dirty="0">
                <a:solidFill>
                  <a:schemeClr val="tx1">
                    <a:lumMod val="75000"/>
                    <a:lumOff val="25000"/>
                  </a:schemeClr>
                </a:solidFill>
                <a:latin typeface="Arial" charset="0"/>
                <a:ea typeface="Arial" charset="0"/>
                <a:cs typeface="Arial" charset="0"/>
              </a:rPr>
              <a:t> Source: </a:t>
            </a:r>
            <a:r>
              <a:rPr lang="en-US" sz="1000" dirty="0">
                <a:solidFill>
                  <a:srgbClr val="12654C"/>
                </a:solidFill>
                <a:latin typeface="Arial" charset="0"/>
                <a:ea typeface="Arial" charset="0"/>
                <a:cs typeface="Arial" charset="0"/>
                <a:sym typeface="Calibri"/>
              </a:rPr>
              <a:t>https://</a:t>
            </a:r>
            <a:r>
              <a:rPr lang="en-US" sz="1000" dirty="0" err="1">
                <a:solidFill>
                  <a:srgbClr val="12654C"/>
                </a:solidFill>
                <a:latin typeface="Arial" charset="0"/>
                <a:ea typeface="Arial" charset="0"/>
                <a:cs typeface="Arial" charset="0"/>
                <a:sym typeface="Calibri"/>
              </a:rPr>
              <a:t>www.fcc.gov</a:t>
            </a:r>
            <a:r>
              <a:rPr lang="en-US" sz="1000" dirty="0">
                <a:solidFill>
                  <a:srgbClr val="12654C"/>
                </a:solidFill>
                <a:latin typeface="Arial" charset="0"/>
                <a:ea typeface="Arial" charset="0"/>
                <a:cs typeface="Arial" charset="0"/>
                <a:sym typeface="Calibri"/>
              </a:rPr>
              <a:t>/general/universal-service</a:t>
            </a:r>
            <a:endParaRPr lang="en-US" sz="1000" dirty="0">
              <a:latin typeface="Arial" charset="0"/>
              <a:ea typeface="Arial" charset="0"/>
              <a:cs typeface="Arial" charset="0"/>
            </a:endParaRPr>
          </a:p>
        </p:txBody>
      </p:sp>
      <p:sp>
        <p:nvSpPr>
          <p:cNvPr id="8" name="Content Placeholder 2"/>
          <p:cNvSpPr txBox="1">
            <a:spLocks/>
          </p:cNvSpPr>
          <p:nvPr/>
        </p:nvSpPr>
        <p:spPr>
          <a:xfrm>
            <a:off x="1519641" y="1825625"/>
            <a:ext cx="9048557" cy="435133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32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685800" indent="-228600" algn="l" defTabSz="914400" rtl="0" eaLnBrk="1" latinLnBrk="0" hangingPunct="1">
              <a:lnSpc>
                <a:spcPct val="100000"/>
              </a:lnSpc>
              <a:spcBef>
                <a:spcPts val="500"/>
              </a:spcBef>
              <a:buFont typeface="Arial"/>
              <a:buChar char="•"/>
              <a:defRPr sz="2400" b="0" i="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a:buChar char="•"/>
              <a:defRPr sz="2200" b="0" i="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a:buChar char="•"/>
              <a:defRPr sz="2000" b="0" i="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a:buChar char="•"/>
              <a:defRPr sz="1600" b="0" i="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800" dirty="0">
                <a:solidFill>
                  <a:schemeClr val="bg2">
                    <a:lumMod val="25000"/>
                  </a:schemeClr>
                </a:solidFill>
              </a:rPr>
              <a:t>Based on the principle of universal service</a:t>
            </a:r>
          </a:p>
          <a:p>
            <a:pPr marL="0" indent="0">
              <a:buNone/>
            </a:pPr>
            <a:r>
              <a:rPr lang="en-US" sz="2800" dirty="0">
                <a:solidFill>
                  <a:schemeClr val="bg2">
                    <a:lumMod val="25000"/>
                  </a:schemeClr>
                </a:solidFill>
              </a:rPr>
              <a:t>Communications Act of 1934</a:t>
            </a:r>
          </a:p>
          <a:p>
            <a:pPr lvl="1">
              <a:lnSpc>
                <a:spcPct val="110000"/>
              </a:lnSpc>
              <a:buClr>
                <a:schemeClr val="bg2">
                  <a:lumMod val="10000"/>
                </a:schemeClr>
              </a:buClr>
              <a:buFont typeface="Arial" panose="020B0604020202020204" pitchFamily="34" charset="0"/>
              <a:buChar char="•"/>
            </a:pPr>
            <a:r>
              <a:rPr lang="en-US" sz="2000" dirty="0">
                <a:solidFill>
                  <a:schemeClr val="bg2">
                    <a:lumMod val="25000"/>
                  </a:schemeClr>
                </a:solidFill>
              </a:rPr>
              <a:t>Established universal service in legislation</a:t>
            </a:r>
          </a:p>
          <a:p>
            <a:pPr lvl="1">
              <a:lnSpc>
                <a:spcPct val="110000"/>
              </a:lnSpc>
              <a:buClr>
                <a:schemeClr val="bg2">
                  <a:lumMod val="10000"/>
                </a:schemeClr>
              </a:buClr>
              <a:buFont typeface="Arial" panose="020B0604020202020204" pitchFamily="34" charset="0"/>
              <a:buChar char="•"/>
            </a:pPr>
            <a:r>
              <a:rPr lang="en-US" sz="2000" dirty="0">
                <a:solidFill>
                  <a:schemeClr val="bg2">
                    <a:lumMod val="25000"/>
                  </a:schemeClr>
                </a:solidFill>
              </a:rPr>
              <a:t>Created the Federal Communications Commission (FCC)</a:t>
            </a:r>
          </a:p>
          <a:p>
            <a:pPr lvl="1">
              <a:lnSpc>
                <a:spcPct val="110000"/>
              </a:lnSpc>
              <a:buClr>
                <a:schemeClr val="bg2">
                  <a:lumMod val="10000"/>
                </a:schemeClr>
              </a:buClr>
              <a:buFont typeface="Arial" panose="020B0604020202020204" pitchFamily="34" charset="0"/>
              <a:buChar char="•"/>
            </a:pPr>
            <a:r>
              <a:rPr lang="en-US" sz="2000" dirty="0">
                <a:solidFill>
                  <a:schemeClr val="bg2">
                    <a:lumMod val="25000"/>
                  </a:schemeClr>
                </a:solidFill>
              </a:rPr>
              <a:t>Universal service helped make telephone lines ubiquitous</a:t>
            </a:r>
          </a:p>
          <a:p>
            <a:pPr marL="0" indent="0">
              <a:buFont typeface="Arial"/>
              <a:buNone/>
            </a:pPr>
            <a:r>
              <a:rPr lang="en-US" sz="2800" dirty="0">
                <a:solidFill>
                  <a:schemeClr val="bg2">
                    <a:lumMod val="25000"/>
                  </a:schemeClr>
                </a:solidFill>
              </a:rPr>
              <a:t>Telecommunications Act of 1996</a:t>
            </a:r>
          </a:p>
          <a:p>
            <a:pPr lvl="1">
              <a:buClr>
                <a:schemeClr val="bg2">
                  <a:lumMod val="10000"/>
                </a:schemeClr>
              </a:buClr>
            </a:pPr>
            <a:r>
              <a:rPr lang="en-US" sz="2000" dirty="0">
                <a:solidFill>
                  <a:schemeClr val="bg2">
                    <a:lumMod val="25000"/>
                  </a:schemeClr>
                </a:solidFill>
              </a:rPr>
              <a:t>Updated the Communications Act of 1934</a:t>
            </a:r>
          </a:p>
          <a:p>
            <a:pPr lvl="1">
              <a:buClr>
                <a:schemeClr val="bg2">
                  <a:lumMod val="10000"/>
                </a:schemeClr>
              </a:buClr>
            </a:pPr>
            <a:r>
              <a:rPr lang="en-US" sz="2000" dirty="0">
                <a:solidFill>
                  <a:schemeClr val="bg2">
                    <a:lumMod val="25000"/>
                  </a:schemeClr>
                </a:solidFill>
              </a:rPr>
              <a:t>Expanded USF to include advanced services such as high-speed Internet broadband</a:t>
            </a:r>
          </a:p>
          <a:p>
            <a:pPr marL="0" indent="0">
              <a:buFont typeface="Arial"/>
              <a:buNone/>
            </a:pPr>
            <a:endParaRPr lang="en-US" sz="2800" dirty="0">
              <a:solidFill>
                <a:schemeClr val="bg2">
                  <a:lumMod val="50000"/>
                </a:schemeClr>
              </a:solidFill>
            </a:endParaRPr>
          </a:p>
          <a:p>
            <a:pPr lvl="1"/>
            <a:endParaRPr lang="en-US" sz="2000" dirty="0">
              <a:solidFill>
                <a:schemeClr val="bg2">
                  <a:lumMod val="50000"/>
                </a:schemeClr>
              </a:solidFill>
            </a:endParaRPr>
          </a:p>
        </p:txBody>
      </p:sp>
      <p:grpSp>
        <p:nvGrpSpPr>
          <p:cNvPr id="7" name="Group 6"/>
          <p:cNvGrpSpPr/>
          <p:nvPr/>
        </p:nvGrpSpPr>
        <p:grpSpPr>
          <a:xfrm>
            <a:off x="838200" y="1803697"/>
            <a:ext cx="548640" cy="548640"/>
            <a:chOff x="838200" y="1807078"/>
            <a:chExt cx="609600" cy="609600"/>
          </a:xfrm>
        </p:grpSpPr>
        <p:sp>
          <p:nvSpPr>
            <p:cNvPr id="9" name="Oval 8"/>
            <p:cNvSpPr/>
            <p:nvPr/>
          </p:nvSpPr>
          <p:spPr>
            <a:xfrm>
              <a:off x="838200" y="1807078"/>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2" name="Freeform 77"/>
            <p:cNvSpPr>
              <a:spLocks noEditPoints="1"/>
            </p:cNvSpPr>
            <p:nvPr/>
          </p:nvSpPr>
          <p:spPr bwMode="auto">
            <a:xfrm>
              <a:off x="990105" y="1944594"/>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grpSp>
        <p:nvGrpSpPr>
          <p:cNvPr id="3" name="Group 2"/>
          <p:cNvGrpSpPr/>
          <p:nvPr/>
        </p:nvGrpSpPr>
        <p:grpSpPr>
          <a:xfrm>
            <a:off x="838200" y="2388347"/>
            <a:ext cx="548640" cy="548640"/>
            <a:chOff x="838200" y="3770686"/>
            <a:chExt cx="609600" cy="609600"/>
          </a:xfrm>
        </p:grpSpPr>
        <p:sp>
          <p:nvSpPr>
            <p:cNvPr id="10" name="Oval 9"/>
            <p:cNvSpPr/>
            <p:nvPr/>
          </p:nvSpPr>
          <p:spPr>
            <a:xfrm>
              <a:off x="838200" y="3770686"/>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3" name="Freeform 77"/>
            <p:cNvSpPr>
              <a:spLocks noEditPoints="1"/>
            </p:cNvSpPr>
            <p:nvPr/>
          </p:nvSpPr>
          <p:spPr bwMode="auto">
            <a:xfrm>
              <a:off x="990105" y="3912156"/>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grpSp>
        <p:nvGrpSpPr>
          <p:cNvPr id="15" name="Group 14"/>
          <p:cNvGrpSpPr/>
          <p:nvPr/>
        </p:nvGrpSpPr>
        <p:grpSpPr>
          <a:xfrm>
            <a:off x="838200" y="4031274"/>
            <a:ext cx="548640" cy="548640"/>
            <a:chOff x="838200" y="5404224"/>
            <a:chExt cx="609600" cy="609600"/>
          </a:xfrm>
        </p:grpSpPr>
        <p:sp>
          <p:nvSpPr>
            <p:cNvPr id="11" name="Oval 10"/>
            <p:cNvSpPr/>
            <p:nvPr/>
          </p:nvSpPr>
          <p:spPr>
            <a:xfrm>
              <a:off x="838200" y="5404224"/>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4" name="Freeform 77"/>
            <p:cNvSpPr>
              <a:spLocks noEditPoints="1"/>
            </p:cNvSpPr>
            <p:nvPr/>
          </p:nvSpPr>
          <p:spPr bwMode="auto">
            <a:xfrm>
              <a:off x="990105" y="5545693"/>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spTree>
    <p:extLst>
      <p:ext uri="{BB962C8B-B14F-4D97-AF65-F5344CB8AC3E}">
        <p14:creationId xmlns:p14="http://schemas.microsoft.com/office/powerpoint/2010/main" val="319349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500"/>
                                        <p:tgtEl>
                                          <p:spTgt spid="8">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Effect transition="in" filter="fade">
                                      <p:cBhvr>
                                        <p:cTn id="24" dur="500"/>
                                        <p:tgtEl>
                                          <p:spTgt spid="8">
                                            <p:txEl>
                                              <p:pRg st="3" end="3"/>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500"/>
                                        <p:tgtEl>
                                          <p:spTgt spid="8">
                                            <p:txEl>
                                              <p:pRg st="5" end="5"/>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
                                            <p:txEl>
                                              <p:pRg st="6" end="6"/>
                                            </p:txEl>
                                          </p:spTgt>
                                        </p:tgtEl>
                                        <p:attrNameLst>
                                          <p:attrName>style.visibility</p:attrName>
                                        </p:attrNameLst>
                                      </p:cBhvr>
                                      <p:to>
                                        <p:strVal val="visible"/>
                                      </p:to>
                                    </p:set>
                                    <p:animEffect transition="in" filter="fade">
                                      <p:cBhvr>
                                        <p:cTn id="38" dur="500"/>
                                        <p:tgtEl>
                                          <p:spTgt spid="8">
                                            <p:txEl>
                                              <p:pRg st="6" end="6"/>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8">
                                            <p:txEl>
                                              <p:pRg st="7" end="7"/>
                                            </p:txEl>
                                          </p:spTgt>
                                        </p:tgtEl>
                                        <p:attrNameLst>
                                          <p:attrName>style.visibility</p:attrName>
                                        </p:attrNameLst>
                                      </p:cBhvr>
                                      <p:to>
                                        <p:strVal val="visible"/>
                                      </p:to>
                                    </p:set>
                                    <p:animEffect transition="in" filter="fade">
                                      <p:cBhvr>
                                        <p:cTn id="41"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115"/>
            <a:ext cx="10515600" cy="1325563"/>
          </a:xfrm>
        </p:spPr>
        <p:txBody>
          <a:bodyPr/>
          <a:lstStyle/>
          <a:p>
            <a:r>
              <a:rPr lang="en-US" dirty="0">
                <a:solidFill>
                  <a:schemeClr val="tx1">
                    <a:lumMod val="50000"/>
                  </a:schemeClr>
                </a:solidFill>
              </a:rPr>
              <a:t>How is the USF Financed?</a:t>
            </a:r>
          </a:p>
        </p:txBody>
      </p:sp>
      <p:sp>
        <p:nvSpPr>
          <p:cNvPr id="4" name="Rectangle 3"/>
          <p:cNvSpPr/>
          <p:nvPr/>
        </p:nvSpPr>
        <p:spPr>
          <a:xfrm>
            <a:off x="-232349" y="1309767"/>
            <a:ext cx="6715593" cy="140661"/>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 y="6460285"/>
            <a:ext cx="6529466" cy="246221"/>
          </a:xfrm>
          <a:prstGeom prst="rect">
            <a:avLst/>
          </a:prstGeom>
        </p:spPr>
        <p:txBody>
          <a:bodyPr wrap="square">
            <a:spAutoFit/>
          </a:bodyPr>
          <a:lstStyle/>
          <a:p>
            <a:r>
              <a:rPr lang="en-US" sz="1000" dirty="0">
                <a:solidFill>
                  <a:schemeClr val="tx1">
                    <a:lumMod val="75000"/>
                    <a:lumOff val="25000"/>
                  </a:schemeClr>
                </a:solidFill>
                <a:latin typeface="Arial" charset="0"/>
                <a:ea typeface="Arial" charset="0"/>
                <a:cs typeface="Arial" charset="0"/>
              </a:rPr>
              <a:t> Source: </a:t>
            </a:r>
            <a:r>
              <a:rPr lang="en-US" sz="1000" dirty="0">
                <a:solidFill>
                  <a:srgbClr val="12654C"/>
                </a:solidFill>
                <a:latin typeface="Arial" charset="0"/>
                <a:ea typeface="Arial" charset="0"/>
                <a:cs typeface="Arial" charset="0"/>
                <a:sym typeface="Calibri"/>
              </a:rPr>
              <a:t>https://</a:t>
            </a:r>
            <a:r>
              <a:rPr lang="en-US" sz="1000" dirty="0" err="1">
                <a:solidFill>
                  <a:srgbClr val="12654C"/>
                </a:solidFill>
                <a:latin typeface="Arial" charset="0"/>
                <a:ea typeface="Arial" charset="0"/>
                <a:cs typeface="Arial" charset="0"/>
                <a:sym typeface="Calibri"/>
              </a:rPr>
              <a:t>www.fcc.gov</a:t>
            </a:r>
            <a:r>
              <a:rPr lang="en-US" sz="1000" dirty="0">
                <a:solidFill>
                  <a:srgbClr val="12654C"/>
                </a:solidFill>
                <a:latin typeface="Arial" charset="0"/>
                <a:ea typeface="Arial" charset="0"/>
                <a:cs typeface="Arial" charset="0"/>
                <a:sym typeface="Calibri"/>
              </a:rPr>
              <a:t>/general/universal-service</a:t>
            </a:r>
            <a:endParaRPr lang="en-US" sz="1000" dirty="0">
              <a:latin typeface="Arial" charset="0"/>
              <a:ea typeface="Arial" charset="0"/>
              <a:cs typeface="Arial" charset="0"/>
            </a:endParaRPr>
          </a:p>
        </p:txBody>
      </p:sp>
      <p:sp>
        <p:nvSpPr>
          <p:cNvPr id="8" name="Content Placeholder 2"/>
          <p:cNvSpPr txBox="1">
            <a:spLocks/>
          </p:cNvSpPr>
          <p:nvPr/>
        </p:nvSpPr>
        <p:spPr>
          <a:xfrm>
            <a:off x="1519641" y="1825625"/>
            <a:ext cx="10382549" cy="435133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32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685800" indent="-228600" algn="l" defTabSz="914400" rtl="0" eaLnBrk="1" latinLnBrk="0" hangingPunct="1">
              <a:lnSpc>
                <a:spcPct val="100000"/>
              </a:lnSpc>
              <a:spcBef>
                <a:spcPts val="500"/>
              </a:spcBef>
              <a:buFont typeface="Arial"/>
              <a:buChar char="•"/>
              <a:defRPr sz="2400" b="0" i="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a:buChar char="•"/>
              <a:defRPr sz="2200" b="0" i="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a:buChar char="•"/>
              <a:defRPr sz="2000" b="0" i="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a:buChar char="•"/>
              <a:defRPr sz="1600" b="0" i="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800" dirty="0">
                <a:solidFill>
                  <a:schemeClr val="bg2">
                    <a:lumMod val="25000"/>
                  </a:schemeClr>
                </a:solidFill>
              </a:rPr>
              <a:t>The FCC requires all telecommunications carriers to contribute, including:</a:t>
            </a:r>
          </a:p>
          <a:p>
            <a:pPr lvl="1">
              <a:lnSpc>
                <a:spcPct val="110000"/>
              </a:lnSpc>
              <a:buClr>
                <a:schemeClr val="bg2">
                  <a:lumMod val="25000"/>
                </a:schemeClr>
              </a:buClr>
            </a:pPr>
            <a:r>
              <a:rPr lang="en-US" dirty="0">
                <a:solidFill>
                  <a:schemeClr val="bg2">
                    <a:lumMod val="25000"/>
                  </a:schemeClr>
                </a:solidFill>
              </a:rPr>
              <a:t>Wireline and wireless companies</a:t>
            </a:r>
          </a:p>
          <a:p>
            <a:pPr lvl="1">
              <a:lnSpc>
                <a:spcPct val="110000"/>
              </a:lnSpc>
              <a:buClr>
                <a:schemeClr val="bg2">
                  <a:lumMod val="25000"/>
                </a:schemeClr>
              </a:buClr>
            </a:pPr>
            <a:r>
              <a:rPr lang="en-US" dirty="0">
                <a:solidFill>
                  <a:schemeClr val="bg2">
                    <a:lumMod val="25000"/>
                  </a:schemeClr>
                </a:solidFill>
              </a:rPr>
              <a:t>VoIP providers</a:t>
            </a:r>
          </a:p>
          <a:p>
            <a:pPr lvl="1">
              <a:lnSpc>
                <a:spcPct val="110000"/>
              </a:lnSpc>
              <a:buClr>
                <a:schemeClr val="bg2">
                  <a:lumMod val="25000"/>
                </a:schemeClr>
              </a:buClr>
            </a:pPr>
            <a:r>
              <a:rPr lang="en-US" dirty="0">
                <a:solidFill>
                  <a:schemeClr val="bg2">
                    <a:lumMod val="25000"/>
                  </a:schemeClr>
                </a:solidFill>
              </a:rPr>
              <a:t>Cable companies that provide voice</a:t>
            </a:r>
          </a:p>
          <a:p>
            <a:pPr marL="0" indent="0">
              <a:buNone/>
            </a:pPr>
            <a:r>
              <a:rPr lang="en-US" sz="2800" dirty="0">
                <a:solidFill>
                  <a:schemeClr val="bg2">
                    <a:lumMod val="25000"/>
                  </a:schemeClr>
                </a:solidFill>
              </a:rPr>
              <a:t>Contributions are based on a percentage of revenues</a:t>
            </a:r>
          </a:p>
          <a:p>
            <a:pPr marL="0" indent="0">
              <a:buFont typeface="Arial"/>
              <a:buNone/>
            </a:pPr>
            <a:r>
              <a:rPr lang="en-US" sz="2800" dirty="0">
                <a:solidFill>
                  <a:schemeClr val="bg2">
                    <a:lumMod val="25000"/>
                  </a:schemeClr>
                </a:solidFill>
              </a:rPr>
              <a:t>Contribution factor changes each quarter based on demand</a:t>
            </a:r>
          </a:p>
          <a:p>
            <a:pPr marL="0" indent="0">
              <a:buFont typeface="Arial"/>
              <a:buNone/>
            </a:pPr>
            <a:r>
              <a:rPr lang="en-US" sz="2800" dirty="0">
                <a:solidFill>
                  <a:schemeClr val="bg2">
                    <a:lumMod val="25000"/>
                  </a:schemeClr>
                </a:solidFill>
              </a:rPr>
              <a:t>Contributions are often passed along to consumers via their phone bill</a:t>
            </a:r>
          </a:p>
          <a:p>
            <a:pPr lvl="1"/>
            <a:endParaRPr lang="en-US" sz="2000" dirty="0">
              <a:solidFill>
                <a:schemeClr val="bg2">
                  <a:lumMod val="50000"/>
                </a:schemeClr>
              </a:solidFill>
            </a:endParaRPr>
          </a:p>
        </p:txBody>
      </p:sp>
      <p:grpSp>
        <p:nvGrpSpPr>
          <p:cNvPr id="7" name="Group 6"/>
          <p:cNvGrpSpPr/>
          <p:nvPr/>
        </p:nvGrpSpPr>
        <p:grpSpPr>
          <a:xfrm>
            <a:off x="838200" y="1799583"/>
            <a:ext cx="548640" cy="548640"/>
            <a:chOff x="838200" y="1807078"/>
            <a:chExt cx="609600" cy="609600"/>
          </a:xfrm>
        </p:grpSpPr>
        <p:sp>
          <p:nvSpPr>
            <p:cNvPr id="9" name="Oval 8"/>
            <p:cNvSpPr/>
            <p:nvPr/>
          </p:nvSpPr>
          <p:spPr>
            <a:xfrm>
              <a:off x="838200" y="1807078"/>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2" name="Freeform 77"/>
            <p:cNvSpPr>
              <a:spLocks noEditPoints="1"/>
            </p:cNvSpPr>
            <p:nvPr/>
          </p:nvSpPr>
          <p:spPr bwMode="auto">
            <a:xfrm>
              <a:off x="990105" y="1944594"/>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grpSp>
        <p:nvGrpSpPr>
          <p:cNvPr id="3" name="Group 2"/>
          <p:cNvGrpSpPr/>
          <p:nvPr/>
        </p:nvGrpSpPr>
        <p:grpSpPr>
          <a:xfrm>
            <a:off x="838200" y="3770798"/>
            <a:ext cx="548640" cy="548640"/>
            <a:chOff x="838200" y="3770686"/>
            <a:chExt cx="609600" cy="609600"/>
          </a:xfrm>
        </p:grpSpPr>
        <p:sp>
          <p:nvSpPr>
            <p:cNvPr id="10" name="Oval 9"/>
            <p:cNvSpPr/>
            <p:nvPr/>
          </p:nvSpPr>
          <p:spPr>
            <a:xfrm>
              <a:off x="838200" y="3770686"/>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3" name="Freeform 77"/>
            <p:cNvSpPr>
              <a:spLocks noEditPoints="1"/>
            </p:cNvSpPr>
            <p:nvPr/>
          </p:nvSpPr>
          <p:spPr bwMode="auto">
            <a:xfrm>
              <a:off x="990105" y="3912156"/>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grpSp>
        <p:nvGrpSpPr>
          <p:cNvPr id="15" name="Group 14"/>
          <p:cNvGrpSpPr/>
          <p:nvPr/>
        </p:nvGrpSpPr>
        <p:grpSpPr>
          <a:xfrm>
            <a:off x="838200" y="4341925"/>
            <a:ext cx="548640" cy="548640"/>
            <a:chOff x="838200" y="5404224"/>
            <a:chExt cx="609600" cy="609600"/>
          </a:xfrm>
        </p:grpSpPr>
        <p:sp>
          <p:nvSpPr>
            <p:cNvPr id="11" name="Oval 10"/>
            <p:cNvSpPr/>
            <p:nvPr/>
          </p:nvSpPr>
          <p:spPr>
            <a:xfrm>
              <a:off x="838200" y="5404224"/>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4" name="Freeform 77"/>
            <p:cNvSpPr>
              <a:spLocks noEditPoints="1"/>
            </p:cNvSpPr>
            <p:nvPr/>
          </p:nvSpPr>
          <p:spPr bwMode="auto">
            <a:xfrm>
              <a:off x="990105" y="5545693"/>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grpSp>
        <p:nvGrpSpPr>
          <p:cNvPr id="16" name="Group 15"/>
          <p:cNvGrpSpPr/>
          <p:nvPr/>
        </p:nvGrpSpPr>
        <p:grpSpPr>
          <a:xfrm>
            <a:off x="838200" y="4911280"/>
            <a:ext cx="548640" cy="548640"/>
            <a:chOff x="838200" y="5404224"/>
            <a:chExt cx="609600" cy="609600"/>
          </a:xfrm>
        </p:grpSpPr>
        <p:sp>
          <p:nvSpPr>
            <p:cNvPr id="17" name="Oval 16"/>
            <p:cNvSpPr/>
            <p:nvPr/>
          </p:nvSpPr>
          <p:spPr>
            <a:xfrm>
              <a:off x="838200" y="5404224"/>
              <a:ext cx="609600" cy="6096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18" name="Freeform 77"/>
            <p:cNvSpPr>
              <a:spLocks noEditPoints="1"/>
            </p:cNvSpPr>
            <p:nvPr/>
          </p:nvSpPr>
          <p:spPr bwMode="auto">
            <a:xfrm>
              <a:off x="990105" y="5545693"/>
              <a:ext cx="325698" cy="326661"/>
            </a:xfrm>
            <a:custGeom>
              <a:avLst/>
              <a:gdLst>
                <a:gd name="T0" fmla="*/ 93 w 186"/>
                <a:gd name="T1" fmla="*/ 116 h 186"/>
                <a:gd name="T2" fmla="*/ 54 w 186"/>
                <a:gd name="T3" fmla="*/ 77 h 186"/>
                <a:gd name="T4" fmla="*/ 51 w 186"/>
                <a:gd name="T5" fmla="*/ 76 h 186"/>
                <a:gd name="T6" fmla="*/ 46 w 186"/>
                <a:gd name="T7" fmla="*/ 80 h 186"/>
                <a:gd name="T8" fmla="*/ 48 w 186"/>
                <a:gd name="T9" fmla="*/ 83 h 186"/>
                <a:gd name="T10" fmla="*/ 90 w 186"/>
                <a:gd name="T11" fmla="*/ 125 h 186"/>
                <a:gd name="T12" fmla="*/ 93 w 186"/>
                <a:gd name="T13" fmla="*/ 126 h 186"/>
                <a:gd name="T14" fmla="*/ 96 w 186"/>
                <a:gd name="T15" fmla="*/ 125 h 186"/>
                <a:gd name="T16" fmla="*/ 96 w 186"/>
                <a:gd name="T17" fmla="*/ 125 h 186"/>
                <a:gd name="T18" fmla="*/ 166 w 186"/>
                <a:gd name="T19" fmla="*/ 51 h 186"/>
                <a:gd name="T20" fmla="*/ 166 w 186"/>
                <a:gd name="T21" fmla="*/ 51 h 186"/>
                <a:gd name="T22" fmla="*/ 172 w 186"/>
                <a:gd name="T23" fmla="*/ 45 h 186"/>
                <a:gd name="T24" fmla="*/ 172 w 186"/>
                <a:gd name="T25" fmla="*/ 45 h 186"/>
                <a:gd name="T26" fmla="*/ 184 w 186"/>
                <a:gd name="T27" fmla="*/ 32 h 186"/>
                <a:gd name="T28" fmla="*/ 184 w 186"/>
                <a:gd name="T29" fmla="*/ 32 h 186"/>
                <a:gd name="T30" fmla="*/ 186 w 186"/>
                <a:gd name="T31" fmla="*/ 29 h 186"/>
                <a:gd name="T32" fmla="*/ 181 w 186"/>
                <a:gd name="T33" fmla="*/ 25 h 186"/>
                <a:gd name="T34" fmla="*/ 178 w 186"/>
                <a:gd name="T35" fmla="*/ 27 h 186"/>
                <a:gd name="T36" fmla="*/ 178 w 186"/>
                <a:gd name="T37" fmla="*/ 27 h 186"/>
                <a:gd name="T38" fmla="*/ 168 w 186"/>
                <a:gd name="T39" fmla="*/ 38 h 186"/>
                <a:gd name="T40" fmla="*/ 168 w 186"/>
                <a:gd name="T41" fmla="*/ 38 h 186"/>
                <a:gd name="T42" fmla="*/ 162 w 186"/>
                <a:gd name="T43" fmla="*/ 44 h 186"/>
                <a:gd name="T44" fmla="*/ 162 w 186"/>
                <a:gd name="T45" fmla="*/ 44 h 186"/>
                <a:gd name="T46" fmla="*/ 93 w 186"/>
                <a:gd name="T47" fmla="*/ 116 h 186"/>
                <a:gd name="T48" fmla="*/ 178 w 186"/>
                <a:gd name="T49" fmla="*/ 57 h 186"/>
                <a:gd name="T50" fmla="*/ 172 w 186"/>
                <a:gd name="T51" fmla="*/ 57 h 186"/>
                <a:gd name="T52" fmla="*/ 171 w 186"/>
                <a:gd name="T53" fmla="*/ 62 h 186"/>
                <a:gd name="T54" fmla="*/ 171 w 186"/>
                <a:gd name="T55" fmla="*/ 62 h 186"/>
                <a:gd name="T56" fmla="*/ 177 w 186"/>
                <a:gd name="T57" fmla="*/ 93 h 186"/>
                <a:gd name="T58" fmla="*/ 93 w 186"/>
                <a:gd name="T59" fmla="*/ 177 h 186"/>
                <a:gd name="T60" fmla="*/ 8 w 186"/>
                <a:gd name="T61" fmla="*/ 93 h 186"/>
                <a:gd name="T62" fmla="*/ 93 w 186"/>
                <a:gd name="T63" fmla="*/ 8 h 186"/>
                <a:gd name="T64" fmla="*/ 154 w 186"/>
                <a:gd name="T65" fmla="*/ 34 h 186"/>
                <a:gd name="T66" fmla="*/ 154 w 186"/>
                <a:gd name="T67" fmla="*/ 34 h 186"/>
                <a:gd name="T68" fmla="*/ 159 w 186"/>
                <a:gd name="T69" fmla="*/ 34 h 186"/>
                <a:gd name="T70" fmla="*/ 159 w 186"/>
                <a:gd name="T71" fmla="*/ 28 h 186"/>
                <a:gd name="T72" fmla="*/ 159 w 186"/>
                <a:gd name="T73" fmla="*/ 28 h 186"/>
                <a:gd name="T74" fmla="*/ 93 w 186"/>
                <a:gd name="T75" fmla="*/ 0 h 186"/>
                <a:gd name="T76" fmla="*/ 0 w 186"/>
                <a:gd name="T77" fmla="*/ 93 h 186"/>
                <a:gd name="T78" fmla="*/ 93 w 186"/>
                <a:gd name="T79" fmla="*/ 186 h 186"/>
                <a:gd name="T80" fmla="*/ 186 w 186"/>
                <a:gd name="T81" fmla="*/ 93 h 186"/>
                <a:gd name="T82" fmla="*/ 179 w 186"/>
                <a:gd name="T83" fmla="*/ 59 h 186"/>
                <a:gd name="T84" fmla="*/ 178 w 186"/>
                <a:gd name="T85" fmla="*/ 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6">
                  <a:moveTo>
                    <a:pt x="93" y="116"/>
                  </a:moveTo>
                  <a:cubicBezTo>
                    <a:pt x="54" y="77"/>
                    <a:pt x="54" y="77"/>
                    <a:pt x="54" y="77"/>
                  </a:cubicBezTo>
                  <a:cubicBezTo>
                    <a:pt x="53" y="76"/>
                    <a:pt x="52" y="76"/>
                    <a:pt x="51" y="76"/>
                  </a:cubicBezTo>
                  <a:cubicBezTo>
                    <a:pt x="48" y="76"/>
                    <a:pt x="46" y="78"/>
                    <a:pt x="46" y="80"/>
                  </a:cubicBezTo>
                  <a:cubicBezTo>
                    <a:pt x="46" y="81"/>
                    <a:pt x="47" y="82"/>
                    <a:pt x="48" y="83"/>
                  </a:cubicBezTo>
                  <a:cubicBezTo>
                    <a:pt x="90" y="125"/>
                    <a:pt x="90" y="125"/>
                    <a:pt x="90" y="125"/>
                  </a:cubicBezTo>
                  <a:cubicBezTo>
                    <a:pt x="91" y="126"/>
                    <a:pt x="92" y="126"/>
                    <a:pt x="93" y="126"/>
                  </a:cubicBezTo>
                  <a:cubicBezTo>
                    <a:pt x="94" y="126"/>
                    <a:pt x="95" y="126"/>
                    <a:pt x="96" y="125"/>
                  </a:cubicBezTo>
                  <a:cubicBezTo>
                    <a:pt x="96" y="125"/>
                    <a:pt x="96" y="125"/>
                    <a:pt x="96" y="125"/>
                  </a:cubicBezTo>
                  <a:cubicBezTo>
                    <a:pt x="166" y="51"/>
                    <a:pt x="166" y="51"/>
                    <a:pt x="166" y="51"/>
                  </a:cubicBezTo>
                  <a:cubicBezTo>
                    <a:pt x="166" y="51"/>
                    <a:pt x="166" y="51"/>
                    <a:pt x="166" y="51"/>
                  </a:cubicBezTo>
                  <a:cubicBezTo>
                    <a:pt x="172" y="45"/>
                    <a:pt x="172" y="45"/>
                    <a:pt x="172" y="45"/>
                  </a:cubicBezTo>
                  <a:cubicBezTo>
                    <a:pt x="172" y="45"/>
                    <a:pt x="172" y="45"/>
                    <a:pt x="172" y="45"/>
                  </a:cubicBezTo>
                  <a:cubicBezTo>
                    <a:pt x="184" y="32"/>
                    <a:pt x="184" y="32"/>
                    <a:pt x="184" y="32"/>
                  </a:cubicBezTo>
                  <a:cubicBezTo>
                    <a:pt x="184" y="32"/>
                    <a:pt x="184" y="32"/>
                    <a:pt x="184" y="32"/>
                  </a:cubicBezTo>
                  <a:cubicBezTo>
                    <a:pt x="185" y="32"/>
                    <a:pt x="186" y="31"/>
                    <a:pt x="186" y="29"/>
                  </a:cubicBezTo>
                  <a:cubicBezTo>
                    <a:pt x="186" y="27"/>
                    <a:pt x="184" y="25"/>
                    <a:pt x="181" y="25"/>
                  </a:cubicBezTo>
                  <a:cubicBezTo>
                    <a:pt x="180" y="25"/>
                    <a:pt x="179" y="26"/>
                    <a:pt x="178" y="27"/>
                  </a:cubicBezTo>
                  <a:cubicBezTo>
                    <a:pt x="178" y="27"/>
                    <a:pt x="178" y="27"/>
                    <a:pt x="178" y="27"/>
                  </a:cubicBezTo>
                  <a:cubicBezTo>
                    <a:pt x="168" y="38"/>
                    <a:pt x="168" y="38"/>
                    <a:pt x="168" y="38"/>
                  </a:cubicBezTo>
                  <a:cubicBezTo>
                    <a:pt x="168" y="38"/>
                    <a:pt x="168" y="38"/>
                    <a:pt x="168" y="38"/>
                  </a:cubicBezTo>
                  <a:cubicBezTo>
                    <a:pt x="162" y="44"/>
                    <a:pt x="162" y="44"/>
                    <a:pt x="162" y="44"/>
                  </a:cubicBezTo>
                  <a:cubicBezTo>
                    <a:pt x="162" y="44"/>
                    <a:pt x="162" y="44"/>
                    <a:pt x="162" y="44"/>
                  </a:cubicBezTo>
                  <a:lnTo>
                    <a:pt x="93" y="116"/>
                  </a:lnTo>
                  <a:close/>
                  <a:moveTo>
                    <a:pt x="178" y="57"/>
                  </a:moveTo>
                  <a:cubicBezTo>
                    <a:pt x="177" y="55"/>
                    <a:pt x="174" y="56"/>
                    <a:pt x="172" y="57"/>
                  </a:cubicBezTo>
                  <a:cubicBezTo>
                    <a:pt x="171" y="58"/>
                    <a:pt x="171" y="60"/>
                    <a:pt x="171" y="62"/>
                  </a:cubicBezTo>
                  <a:cubicBezTo>
                    <a:pt x="171" y="62"/>
                    <a:pt x="171" y="62"/>
                    <a:pt x="171" y="62"/>
                  </a:cubicBezTo>
                  <a:cubicBezTo>
                    <a:pt x="175" y="71"/>
                    <a:pt x="177" y="82"/>
                    <a:pt x="177" y="93"/>
                  </a:cubicBezTo>
                  <a:cubicBezTo>
                    <a:pt x="177" y="139"/>
                    <a:pt x="139" y="177"/>
                    <a:pt x="93" y="177"/>
                  </a:cubicBezTo>
                  <a:cubicBezTo>
                    <a:pt x="46" y="177"/>
                    <a:pt x="8" y="139"/>
                    <a:pt x="8" y="93"/>
                  </a:cubicBezTo>
                  <a:cubicBezTo>
                    <a:pt x="8" y="46"/>
                    <a:pt x="46" y="8"/>
                    <a:pt x="93" y="8"/>
                  </a:cubicBezTo>
                  <a:cubicBezTo>
                    <a:pt x="117" y="8"/>
                    <a:pt x="138" y="18"/>
                    <a:pt x="154" y="34"/>
                  </a:cubicBezTo>
                  <a:cubicBezTo>
                    <a:pt x="154" y="34"/>
                    <a:pt x="154" y="34"/>
                    <a:pt x="154" y="34"/>
                  </a:cubicBezTo>
                  <a:cubicBezTo>
                    <a:pt x="155" y="36"/>
                    <a:pt x="158" y="36"/>
                    <a:pt x="159" y="34"/>
                  </a:cubicBezTo>
                  <a:cubicBezTo>
                    <a:pt x="161" y="32"/>
                    <a:pt x="161" y="30"/>
                    <a:pt x="159" y="28"/>
                  </a:cubicBezTo>
                  <a:cubicBezTo>
                    <a:pt x="159" y="28"/>
                    <a:pt x="159" y="28"/>
                    <a:pt x="159" y="28"/>
                  </a:cubicBezTo>
                  <a:cubicBezTo>
                    <a:pt x="142" y="11"/>
                    <a:pt x="119" y="0"/>
                    <a:pt x="93" y="0"/>
                  </a:cubicBezTo>
                  <a:cubicBezTo>
                    <a:pt x="42" y="0"/>
                    <a:pt x="0" y="41"/>
                    <a:pt x="0" y="93"/>
                  </a:cubicBezTo>
                  <a:cubicBezTo>
                    <a:pt x="0" y="144"/>
                    <a:pt x="42" y="186"/>
                    <a:pt x="93" y="186"/>
                  </a:cubicBezTo>
                  <a:cubicBezTo>
                    <a:pt x="144" y="186"/>
                    <a:pt x="186" y="144"/>
                    <a:pt x="186" y="93"/>
                  </a:cubicBezTo>
                  <a:cubicBezTo>
                    <a:pt x="186" y="81"/>
                    <a:pt x="183" y="69"/>
                    <a:pt x="179" y="59"/>
                  </a:cubicBezTo>
                  <a:cubicBezTo>
                    <a:pt x="179" y="58"/>
                    <a:pt x="179" y="58"/>
                    <a:pt x="178" y="5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endParaRPr>
            </a:p>
          </p:txBody>
        </p:sp>
      </p:grpSp>
    </p:spTree>
    <p:extLst>
      <p:ext uri="{BB962C8B-B14F-4D97-AF65-F5344CB8AC3E}">
        <p14:creationId xmlns:p14="http://schemas.microsoft.com/office/powerpoint/2010/main" val="111280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500"/>
                                        <p:tgtEl>
                                          <p:spTgt spid="8">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500"/>
                                        <p:tgtEl>
                                          <p:spTgt spid="8">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500"/>
                                        <p:tgtEl>
                                          <p:spTgt spid="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animEffect transition="in" filter="fade">
                                      <p:cBhvr>
                                        <p:cTn id="43"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0113" y="-260318"/>
            <a:ext cx="6173093" cy="7118317"/>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7" name="Picture 16"/>
          <p:cNvPicPr>
            <a:picLocks noChangeAspect="1"/>
          </p:cNvPicPr>
          <p:nvPr/>
        </p:nvPicPr>
        <p:blipFill rotWithShape="1">
          <a:blip r:embed="rId3" cstate="screen">
            <a:alphaModFix amt="10000"/>
            <a:extLst>
              <a:ext uri="{28A0092B-C50C-407E-A947-70E740481C1C}">
                <a14:useLocalDpi xmlns:a14="http://schemas.microsoft.com/office/drawing/2010/main"/>
              </a:ext>
            </a:extLst>
          </a:blip>
          <a:srcRect l="38737"/>
          <a:stretch/>
        </p:blipFill>
        <p:spPr>
          <a:xfrm rot="16200000">
            <a:off x="-102498" y="212295"/>
            <a:ext cx="7118317" cy="6173093"/>
          </a:xfrm>
          <a:prstGeom prst="rect">
            <a:avLst/>
          </a:prstGeom>
        </p:spPr>
      </p:pic>
      <p:sp>
        <p:nvSpPr>
          <p:cNvPr id="9" name="Title 1"/>
          <p:cNvSpPr>
            <a:spLocks noGrp="1"/>
          </p:cNvSpPr>
          <p:nvPr>
            <p:ph type="title"/>
          </p:nvPr>
        </p:nvSpPr>
        <p:spPr>
          <a:xfrm>
            <a:off x="748260" y="296545"/>
            <a:ext cx="10515600" cy="1325563"/>
          </a:xfrm>
        </p:spPr>
        <p:txBody>
          <a:bodyPr/>
          <a:lstStyle/>
          <a:p>
            <a:r>
              <a:rPr lang="en-US" dirty="0">
                <a:solidFill>
                  <a:schemeClr val="bg1"/>
                </a:solidFill>
              </a:rPr>
              <a:t>Who Distributes the USF?</a:t>
            </a:r>
          </a:p>
        </p:txBody>
      </p:sp>
      <p:sp>
        <p:nvSpPr>
          <p:cNvPr id="10" name="Rectangle 9"/>
          <p:cNvSpPr/>
          <p:nvPr/>
        </p:nvSpPr>
        <p:spPr>
          <a:xfrm>
            <a:off x="0" y="1383096"/>
            <a:ext cx="6400800" cy="138405"/>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78686" y="1741935"/>
            <a:ext cx="5417314" cy="4379465"/>
          </a:xfrm>
        </p:spPr>
        <p:txBody>
          <a:bodyPr>
            <a:noAutofit/>
          </a:bodyPr>
          <a:lstStyle/>
          <a:p>
            <a:pPr marL="0" indent="0">
              <a:buNone/>
            </a:pPr>
            <a:r>
              <a:rPr lang="en-US" sz="2600" dirty="0">
                <a:solidFill>
                  <a:schemeClr val="bg1"/>
                </a:solidFill>
              </a:rPr>
              <a:t>The Universal Service Administrative Company (USAC) collects and distributes the Universal Service Fund. </a:t>
            </a:r>
          </a:p>
          <a:p>
            <a:pPr marL="0" indent="0">
              <a:spcBef>
                <a:spcPts val="1500"/>
              </a:spcBef>
              <a:buNone/>
            </a:pPr>
            <a:r>
              <a:rPr lang="en-US" sz="2600" dirty="0">
                <a:solidFill>
                  <a:schemeClr val="bg1"/>
                </a:solidFill>
              </a:rPr>
              <a:t>USAC was created in 1997 as a subsidiary of the National Exchange Carrier Association. </a:t>
            </a:r>
          </a:p>
          <a:p>
            <a:pPr marL="0" indent="0">
              <a:spcBef>
                <a:spcPts val="1500"/>
              </a:spcBef>
              <a:buNone/>
            </a:pPr>
            <a:r>
              <a:rPr lang="en-US" sz="2600" dirty="0">
                <a:solidFill>
                  <a:schemeClr val="bg1"/>
                </a:solidFill>
              </a:rPr>
              <a:t>USAC is an independent, not-for-profit corporation designated by the FCC as the administrator of all four support programs.</a:t>
            </a:r>
          </a:p>
        </p:txBody>
      </p:sp>
      <p:sp>
        <p:nvSpPr>
          <p:cNvPr id="12" name="Shape 143"/>
          <p:cNvSpPr txBox="1"/>
          <p:nvPr/>
        </p:nvSpPr>
        <p:spPr>
          <a:xfrm>
            <a:off x="605263" y="6458687"/>
            <a:ext cx="5937942" cy="276998"/>
          </a:xfrm>
          <a:prstGeom prst="rect">
            <a:avLst/>
          </a:prstGeom>
          <a:noFill/>
          <a:ln>
            <a:noFill/>
          </a:ln>
        </p:spPr>
        <p:txBody>
          <a:bodyPr lIns="91425" tIns="45700" rIns="91425" bIns="45700" anchor="t" anchorCtr="0">
            <a:noAutofit/>
          </a:bodyPr>
          <a:lstStyle/>
          <a:p>
            <a:pPr lvl="0">
              <a:buSzPct val="25000"/>
            </a:pPr>
            <a:r>
              <a:rPr lang="en-US" sz="1200" dirty="0">
                <a:solidFill>
                  <a:schemeClr val="bg1"/>
                </a:solidFill>
                <a:latin typeface="Arial" charset="0"/>
                <a:ea typeface="Arial" charset="0"/>
                <a:cs typeface="Arial" charset="0"/>
                <a:sym typeface="Calibri"/>
              </a:rPr>
              <a:t>Image:   c  2019 </a:t>
            </a:r>
            <a:r>
              <a:rPr lang="en-US" sz="1200" dirty="0" err="1">
                <a:solidFill>
                  <a:schemeClr val="bg1"/>
                </a:solidFill>
                <a:latin typeface="Arial" charset="0"/>
                <a:ea typeface="Arial" charset="0"/>
                <a:cs typeface="Arial" charset="0"/>
                <a:sym typeface="Calibri"/>
              </a:rPr>
              <a:t>TeleQuality</a:t>
            </a:r>
            <a:r>
              <a:rPr lang="en-US" sz="1200" dirty="0">
                <a:solidFill>
                  <a:schemeClr val="bg1"/>
                </a:solidFill>
                <a:latin typeface="Arial" charset="0"/>
                <a:ea typeface="Arial" charset="0"/>
                <a:cs typeface="Arial" charset="0"/>
                <a:sym typeface="Calibri"/>
              </a:rPr>
              <a:t> Communications</a:t>
            </a:r>
            <a:endParaRPr lang="en-US" sz="1200" b="0" i="0" u="none" strike="noStrike" cap="none" baseline="0" dirty="0">
              <a:solidFill>
                <a:schemeClr val="bg1"/>
              </a:solidFill>
              <a:latin typeface="Arial" charset="0"/>
              <a:ea typeface="Arial" charset="0"/>
              <a:cs typeface="Arial" charset="0"/>
              <a:sym typeface="Calibri"/>
            </a:endParaRPr>
          </a:p>
        </p:txBody>
      </p:sp>
      <p:sp>
        <p:nvSpPr>
          <p:cNvPr id="13" name="Oval 12"/>
          <p:cNvSpPr>
            <a:spLocks noChangeAspect="1"/>
          </p:cNvSpPr>
          <p:nvPr/>
        </p:nvSpPr>
        <p:spPr>
          <a:xfrm>
            <a:off x="1249188" y="6540875"/>
            <a:ext cx="155448" cy="15544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50237" y="580005"/>
            <a:ext cx="4336280" cy="5453535"/>
          </a:xfrm>
          <a:prstGeom prst="rect">
            <a:avLst/>
          </a:prstGeom>
        </p:spPr>
      </p:pic>
    </p:spTree>
    <p:extLst>
      <p:ext uri="{BB962C8B-B14F-4D97-AF65-F5344CB8AC3E}">
        <p14:creationId xmlns:p14="http://schemas.microsoft.com/office/powerpoint/2010/main" val="191172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50825"/>
            <a:ext cx="8955155" cy="1325563"/>
          </a:xfrm>
        </p:spPr>
        <p:txBody>
          <a:bodyPr/>
          <a:lstStyle/>
          <a:p>
            <a:r>
              <a:rPr lang="en-US" dirty="0">
                <a:solidFill>
                  <a:schemeClr val="tx1">
                    <a:lumMod val="50000"/>
                  </a:schemeClr>
                </a:solidFill>
              </a:rPr>
              <a:t>The Rural Health Care Program</a:t>
            </a:r>
          </a:p>
        </p:txBody>
      </p:sp>
      <p:sp>
        <p:nvSpPr>
          <p:cNvPr id="3" name="Content Placeholder 2"/>
          <p:cNvSpPr>
            <a:spLocks noGrp="1"/>
          </p:cNvSpPr>
          <p:nvPr>
            <p:ph idx="1"/>
          </p:nvPr>
        </p:nvSpPr>
        <p:spPr>
          <a:xfrm>
            <a:off x="1724247" y="5069978"/>
            <a:ext cx="8522839" cy="740439"/>
          </a:xfrm>
        </p:spPr>
        <p:txBody>
          <a:bodyPr>
            <a:noAutofit/>
          </a:bodyPr>
          <a:lstStyle/>
          <a:p>
            <a:pPr>
              <a:lnSpc>
                <a:spcPts val="1580"/>
              </a:lnSpc>
              <a:buClr>
                <a:schemeClr val="bg2">
                  <a:lumMod val="25000"/>
                </a:schemeClr>
              </a:buClr>
            </a:pPr>
            <a:r>
              <a:rPr lang="en-US" sz="2000" dirty="0">
                <a:solidFill>
                  <a:schemeClr val="bg2">
                    <a:lumMod val="25000"/>
                  </a:schemeClr>
                </a:solidFill>
                <a:latin typeface="Arial" charset="0"/>
                <a:ea typeface="Arial" charset="0"/>
                <a:cs typeface="Arial" charset="0"/>
              </a:rPr>
              <a:t>Healthcare Connect Fund</a:t>
            </a:r>
          </a:p>
          <a:p>
            <a:pPr>
              <a:lnSpc>
                <a:spcPts val="1580"/>
              </a:lnSpc>
              <a:buClr>
                <a:schemeClr val="bg2">
                  <a:lumMod val="25000"/>
                </a:schemeClr>
              </a:buClr>
            </a:pPr>
            <a:r>
              <a:rPr lang="en-US" sz="2000" dirty="0">
                <a:solidFill>
                  <a:schemeClr val="bg2">
                    <a:lumMod val="25000"/>
                  </a:schemeClr>
                </a:solidFill>
                <a:latin typeface="Arial" charset="0"/>
                <a:ea typeface="Arial" charset="0"/>
                <a:cs typeface="Arial" charset="0"/>
              </a:rPr>
              <a:t>Telecommunications Program</a:t>
            </a:r>
          </a:p>
        </p:txBody>
      </p:sp>
      <p:grpSp>
        <p:nvGrpSpPr>
          <p:cNvPr id="27" name="Group 26"/>
          <p:cNvGrpSpPr/>
          <p:nvPr/>
        </p:nvGrpSpPr>
        <p:grpSpPr>
          <a:xfrm>
            <a:off x="926917" y="1803399"/>
            <a:ext cx="9847101" cy="1145505"/>
            <a:chOff x="1413934" y="1803400"/>
            <a:chExt cx="9364136" cy="897764"/>
          </a:xfrm>
        </p:grpSpPr>
        <p:sp>
          <p:nvSpPr>
            <p:cNvPr id="28" name="Rectangle 27"/>
            <p:cNvSpPr/>
            <p:nvPr/>
          </p:nvSpPr>
          <p:spPr>
            <a:xfrm>
              <a:off x="2116668" y="1803400"/>
              <a:ext cx="8661402" cy="897764"/>
            </a:xfrm>
            <a:prstGeom prst="rect">
              <a:avLst/>
            </a:prstGeom>
            <a:solidFill>
              <a:srgbClr val="3B8B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chemeClr val="bg1"/>
                  </a:solidFill>
                  <a:latin typeface="Franklin Gothic Medium Cond" charset="0"/>
                  <a:ea typeface="Franklin Gothic Medium Cond" charset="0"/>
                  <a:cs typeface="Franklin Gothic Medium Cond" charset="0"/>
                  <a:sym typeface="Source Sans Pro"/>
                </a:rPr>
                <a:t>Ensures rural health care providers (HCPs) can obtain telecom and Internet services at rates comparable to urban providers</a:t>
              </a:r>
              <a:endParaRPr lang="en-US" sz="2800" dirty="0">
                <a:solidFill>
                  <a:schemeClr val="bg1"/>
                </a:solidFill>
                <a:latin typeface="Franklin Gothic Medium Cond" charset="0"/>
                <a:ea typeface="Franklin Gothic Medium Cond" charset="0"/>
                <a:cs typeface="Franklin Gothic Medium Cond" charset="0"/>
              </a:endParaRPr>
            </a:p>
          </p:txBody>
        </p:sp>
        <p:sp>
          <p:nvSpPr>
            <p:cNvPr id="29" name="Rectangle 28"/>
            <p:cNvSpPr/>
            <p:nvPr/>
          </p:nvSpPr>
          <p:spPr>
            <a:xfrm>
              <a:off x="1413934" y="1803400"/>
              <a:ext cx="550333" cy="897764"/>
            </a:xfrm>
            <a:prstGeom prst="rect">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latin typeface="Franklin Gothic Medium Cond" charset="0"/>
                  <a:ea typeface="Franklin Gothic Medium Cond" charset="0"/>
                  <a:cs typeface="Franklin Gothic Medium Cond" charset="0"/>
                </a:rPr>
                <a:t>1</a:t>
              </a:r>
            </a:p>
          </p:txBody>
        </p:sp>
      </p:grpSp>
      <p:grpSp>
        <p:nvGrpSpPr>
          <p:cNvPr id="31" name="Group 30"/>
          <p:cNvGrpSpPr/>
          <p:nvPr/>
        </p:nvGrpSpPr>
        <p:grpSpPr>
          <a:xfrm>
            <a:off x="926917" y="3175915"/>
            <a:ext cx="9847101" cy="773984"/>
            <a:chOff x="1413934" y="1011286"/>
            <a:chExt cx="9847101" cy="550333"/>
          </a:xfrm>
        </p:grpSpPr>
        <p:sp>
          <p:nvSpPr>
            <p:cNvPr id="32" name="Rectangle 31"/>
            <p:cNvSpPr/>
            <p:nvPr/>
          </p:nvSpPr>
          <p:spPr>
            <a:xfrm>
              <a:off x="2116668" y="1011286"/>
              <a:ext cx="9144367" cy="550333"/>
            </a:xfrm>
            <a:prstGeom prst="rect">
              <a:avLst/>
            </a:prstGeom>
            <a:solidFill>
              <a:srgbClr val="3B8B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chemeClr val="bg1"/>
                  </a:solidFill>
                  <a:latin typeface="Franklin Gothic Medium Cond" charset="0"/>
                  <a:ea typeface="Franklin Gothic Medium Cond" charset="0"/>
                  <a:cs typeface="Franklin Gothic Medium Cond" charset="0"/>
                </a:rPr>
                <a:t>Helps HCPs connect physicians, staff, and patients</a:t>
              </a:r>
            </a:p>
          </p:txBody>
        </p:sp>
        <p:sp>
          <p:nvSpPr>
            <p:cNvPr id="33" name="Rectangle 32"/>
            <p:cNvSpPr/>
            <p:nvPr/>
          </p:nvSpPr>
          <p:spPr>
            <a:xfrm>
              <a:off x="1413934" y="1011286"/>
              <a:ext cx="550333" cy="550333"/>
            </a:xfrm>
            <a:prstGeom prst="rect">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latin typeface="Franklin Gothic Medium Cond" charset="0"/>
                  <a:ea typeface="Franklin Gothic Medium Cond" charset="0"/>
                  <a:cs typeface="Franklin Gothic Medium Cond" charset="0"/>
                </a:rPr>
                <a:t>2</a:t>
              </a:r>
            </a:p>
          </p:txBody>
        </p:sp>
      </p:grpSp>
      <p:grpSp>
        <p:nvGrpSpPr>
          <p:cNvPr id="35" name="Group 34"/>
          <p:cNvGrpSpPr/>
          <p:nvPr/>
        </p:nvGrpSpPr>
        <p:grpSpPr>
          <a:xfrm>
            <a:off x="926917" y="4176910"/>
            <a:ext cx="9847101" cy="749592"/>
            <a:chOff x="1413934" y="945590"/>
            <a:chExt cx="9847101" cy="550333"/>
          </a:xfrm>
        </p:grpSpPr>
        <p:sp>
          <p:nvSpPr>
            <p:cNvPr id="36" name="Rectangle 35"/>
            <p:cNvSpPr/>
            <p:nvPr/>
          </p:nvSpPr>
          <p:spPr>
            <a:xfrm>
              <a:off x="2116668" y="945590"/>
              <a:ext cx="9144367" cy="550333"/>
            </a:xfrm>
            <a:prstGeom prst="rect">
              <a:avLst/>
            </a:prstGeom>
            <a:solidFill>
              <a:srgbClr val="3B8B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chemeClr val="bg1"/>
                  </a:solidFill>
                  <a:latin typeface="Franklin Gothic Medium Cond" charset="0"/>
                  <a:ea typeface="Franklin Gothic Medium Cond" charset="0"/>
                  <a:cs typeface="Franklin Gothic Medium Cond" charset="0"/>
                </a:rPr>
                <a:t>Houses two programs</a:t>
              </a:r>
            </a:p>
          </p:txBody>
        </p:sp>
        <p:sp>
          <p:nvSpPr>
            <p:cNvPr id="37" name="Rectangle 36"/>
            <p:cNvSpPr/>
            <p:nvPr/>
          </p:nvSpPr>
          <p:spPr>
            <a:xfrm>
              <a:off x="1413934" y="945590"/>
              <a:ext cx="550333" cy="550333"/>
            </a:xfrm>
            <a:prstGeom prst="rect">
              <a:avLst/>
            </a:prstGeom>
            <a:solidFill>
              <a:srgbClr val="2065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latin typeface="Franklin Gothic Medium Cond" charset="0"/>
                  <a:ea typeface="Franklin Gothic Medium Cond" charset="0"/>
                  <a:cs typeface="Franklin Gothic Medium Cond" charset="0"/>
                </a:rPr>
                <a:t>3</a:t>
              </a:r>
            </a:p>
          </p:txBody>
        </p:sp>
      </p:grpSp>
      <p:sp>
        <p:nvSpPr>
          <p:cNvPr id="43" name="Rectangle 42"/>
          <p:cNvSpPr/>
          <p:nvPr/>
        </p:nvSpPr>
        <p:spPr>
          <a:xfrm>
            <a:off x="0" y="1352095"/>
            <a:ext cx="7405141" cy="138452"/>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hape 143"/>
          <p:cNvSpPr txBox="1"/>
          <p:nvPr/>
        </p:nvSpPr>
        <p:spPr>
          <a:xfrm>
            <a:off x="896937" y="6481172"/>
            <a:ext cx="3345279" cy="276998"/>
          </a:xfrm>
          <a:prstGeom prst="rect">
            <a:avLst/>
          </a:prstGeom>
          <a:noFill/>
          <a:ln>
            <a:noFill/>
          </a:ln>
        </p:spPr>
        <p:txBody>
          <a:bodyPr lIns="91425" tIns="45700" rIns="91425" bIns="45700" anchor="t" anchorCtr="0">
            <a:noAutofit/>
          </a:bodyPr>
          <a:lstStyle/>
          <a:p>
            <a:r>
              <a:rPr lang="en-US" sz="1000" dirty="0">
                <a:solidFill>
                  <a:schemeClr val="bg2">
                    <a:lumMod val="50000"/>
                  </a:schemeClr>
                </a:solidFill>
                <a:latin typeface="Arial" charset="0"/>
                <a:ea typeface="Arial" charset="0"/>
                <a:cs typeface="Arial" charset="0"/>
                <a:sym typeface="Calibri"/>
              </a:rPr>
              <a:t>Source</a:t>
            </a:r>
            <a:r>
              <a:rPr lang="en-US" sz="1000" dirty="0">
                <a:solidFill>
                  <a:srgbClr val="12654C"/>
                </a:solidFill>
                <a:latin typeface="Arial" charset="0"/>
                <a:ea typeface="Arial" charset="0"/>
                <a:cs typeface="Arial" charset="0"/>
                <a:sym typeface="Calibri"/>
              </a:rPr>
              <a:t>: http://</a:t>
            </a:r>
            <a:r>
              <a:rPr lang="en-US" sz="1000" dirty="0" err="1">
                <a:solidFill>
                  <a:srgbClr val="12654C"/>
                </a:solidFill>
                <a:latin typeface="Arial" charset="0"/>
                <a:ea typeface="Arial" charset="0"/>
                <a:cs typeface="Arial" charset="0"/>
              </a:rPr>
              <a:t>www.usac.org</a:t>
            </a:r>
            <a:r>
              <a:rPr lang="en-US" sz="1000" dirty="0">
                <a:solidFill>
                  <a:srgbClr val="12654C"/>
                </a:solidFill>
                <a:latin typeface="Arial" charset="0"/>
                <a:ea typeface="Arial" charset="0"/>
                <a:cs typeface="Arial" charset="0"/>
              </a:rPr>
              <a:t>/</a:t>
            </a:r>
            <a:r>
              <a:rPr lang="en-US" sz="1000" dirty="0" err="1">
                <a:solidFill>
                  <a:srgbClr val="12654C"/>
                </a:solidFill>
                <a:latin typeface="Arial" charset="0"/>
                <a:ea typeface="Arial" charset="0"/>
                <a:cs typeface="Arial" charset="0"/>
              </a:rPr>
              <a:t>rhc</a:t>
            </a:r>
            <a:endParaRPr lang="en-US" sz="1000" dirty="0">
              <a:solidFill>
                <a:srgbClr val="12654C"/>
              </a:solidFill>
              <a:latin typeface="Arial" charset="0"/>
              <a:ea typeface="Arial" charset="0"/>
              <a:cs typeface="Arial" charset="0"/>
            </a:endParaRPr>
          </a:p>
        </p:txBody>
      </p:sp>
    </p:spTree>
    <p:extLst>
      <p:ext uri="{BB962C8B-B14F-4D97-AF65-F5344CB8AC3E}">
        <p14:creationId xmlns:p14="http://schemas.microsoft.com/office/powerpoint/2010/main" val="144598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0825"/>
            <a:ext cx="10515600" cy="1325563"/>
          </a:xfrm>
        </p:spPr>
        <p:txBody>
          <a:bodyPr/>
          <a:lstStyle/>
          <a:p>
            <a:r>
              <a:rPr lang="en-US" dirty="0">
                <a:solidFill>
                  <a:schemeClr val="tx1">
                    <a:lumMod val="50000"/>
                  </a:schemeClr>
                </a:solidFill>
              </a:rPr>
              <a:t>Eligibility Criteria</a:t>
            </a:r>
          </a:p>
        </p:txBody>
      </p:sp>
      <p:sp>
        <p:nvSpPr>
          <p:cNvPr id="6" name="Rectangle 5"/>
          <p:cNvSpPr/>
          <p:nvPr/>
        </p:nvSpPr>
        <p:spPr>
          <a:xfrm>
            <a:off x="-1071796" y="1364171"/>
            <a:ext cx="5760720" cy="13716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a:spLocks noGrp="1"/>
          </p:cNvSpPr>
          <p:nvPr>
            <p:ph idx="1"/>
          </p:nvPr>
        </p:nvSpPr>
        <p:spPr>
          <a:xfrm>
            <a:off x="1590555" y="1690688"/>
            <a:ext cx="10117351" cy="5188633"/>
          </a:xfrm>
        </p:spPr>
        <p:txBody>
          <a:bodyPr>
            <a:normAutofit/>
          </a:bodyPr>
          <a:lstStyle/>
          <a:p>
            <a:pPr marL="0" indent="0">
              <a:buNone/>
            </a:pPr>
            <a:r>
              <a:rPr lang="en-US" sz="2800" dirty="0">
                <a:solidFill>
                  <a:schemeClr val="bg2">
                    <a:lumMod val="25000"/>
                  </a:schemeClr>
                </a:solidFill>
              </a:rPr>
              <a:t>HCPs must be one of the following entities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Community health centers or health centers providing healthcare to migrants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Local health departments or agencies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Community mental health centers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Rural health clinics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Not-for-profit hospitals</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Teaching hospitals, medical schools, or post-secondary educational institutions offering healthcare instruction</a:t>
            </a:r>
          </a:p>
          <a:p>
            <a:pPr lvl="1">
              <a:lnSpc>
                <a:spcPts val="2260"/>
              </a:lnSpc>
              <a:spcBef>
                <a:spcPts val="0"/>
              </a:spcBef>
              <a:buClr>
                <a:schemeClr val="bg2">
                  <a:lumMod val="25000"/>
                </a:schemeClr>
              </a:buClr>
              <a:buSzPct val="100000"/>
            </a:pPr>
            <a:r>
              <a:rPr lang="en-US" sz="1800" dirty="0">
                <a:solidFill>
                  <a:schemeClr val="bg2">
                    <a:lumMod val="25000"/>
                  </a:schemeClr>
                </a:solidFill>
                <a:sym typeface="Calibri"/>
              </a:rPr>
              <a:t>Skilled nursing facilities</a:t>
            </a:r>
          </a:p>
          <a:p>
            <a:pPr marL="0" lvl="0" indent="0">
              <a:buNone/>
            </a:pPr>
            <a:r>
              <a:rPr lang="en-US" sz="2800" dirty="0">
                <a:solidFill>
                  <a:schemeClr val="bg2">
                    <a:lumMod val="25000"/>
                  </a:schemeClr>
                </a:solidFill>
                <a:sym typeface="Calibri"/>
              </a:rPr>
              <a:t>HCP must be a non-for-profit entity or public entity</a:t>
            </a:r>
          </a:p>
          <a:p>
            <a:pPr marL="0" lvl="0" indent="0">
              <a:buNone/>
            </a:pPr>
            <a:r>
              <a:rPr lang="en-US" sz="2800" dirty="0">
                <a:solidFill>
                  <a:schemeClr val="bg2">
                    <a:lumMod val="25000"/>
                  </a:schemeClr>
                </a:solidFill>
                <a:sym typeface="Calibri"/>
              </a:rPr>
              <a:t>Location</a:t>
            </a:r>
          </a:p>
          <a:p>
            <a:pPr lvl="1">
              <a:lnSpc>
                <a:spcPts val="2160"/>
              </a:lnSpc>
              <a:buClr>
                <a:schemeClr val="bg2">
                  <a:lumMod val="25000"/>
                </a:schemeClr>
              </a:buClr>
              <a:buSzPct val="100000"/>
            </a:pPr>
            <a:r>
              <a:rPr lang="en-US" sz="1800" dirty="0">
                <a:solidFill>
                  <a:schemeClr val="bg2">
                    <a:lumMod val="25000"/>
                  </a:schemeClr>
                </a:solidFill>
                <a:sym typeface="Calibri"/>
              </a:rPr>
              <a:t>HCP must be located on an FCC-approved rural location, based on census tract population  </a:t>
            </a:r>
          </a:p>
          <a:p>
            <a:pPr lvl="1">
              <a:lnSpc>
                <a:spcPts val="2160"/>
              </a:lnSpc>
              <a:buClr>
                <a:schemeClr val="bg2">
                  <a:lumMod val="25000"/>
                </a:schemeClr>
              </a:buClr>
              <a:buSzPct val="100000"/>
            </a:pPr>
            <a:r>
              <a:rPr lang="en-US" sz="1800" dirty="0">
                <a:solidFill>
                  <a:schemeClr val="bg2">
                    <a:lumMod val="25000"/>
                  </a:schemeClr>
                </a:solidFill>
                <a:sym typeface="Calibri"/>
              </a:rPr>
              <a:t>Urban consortiums with rural locations are eligible</a:t>
            </a:r>
          </a:p>
          <a:p>
            <a:pPr marL="0" lvl="0" indent="0">
              <a:buClr>
                <a:schemeClr val="bg2">
                  <a:lumMod val="25000"/>
                </a:schemeClr>
              </a:buClr>
              <a:buNone/>
            </a:pPr>
            <a:endParaRPr lang="en-US" sz="2400" dirty="0">
              <a:sym typeface="Calibri"/>
            </a:endParaRPr>
          </a:p>
          <a:p>
            <a:pPr marL="0" lvl="0" indent="0">
              <a:buNone/>
            </a:pPr>
            <a:endParaRPr lang="en-US" sz="1800" dirty="0">
              <a:solidFill>
                <a:schemeClr val="bg2">
                  <a:lumMod val="50000"/>
                </a:schemeClr>
              </a:solidFill>
            </a:endParaRPr>
          </a:p>
        </p:txBody>
      </p:sp>
      <p:sp>
        <p:nvSpPr>
          <p:cNvPr id="11" name="Oval 10"/>
          <p:cNvSpPr>
            <a:spLocks noChangeAspect="1"/>
          </p:cNvSpPr>
          <p:nvPr/>
        </p:nvSpPr>
        <p:spPr>
          <a:xfrm>
            <a:off x="978458" y="1754580"/>
            <a:ext cx="457200" cy="4572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dirty="0">
                <a:solidFill>
                  <a:schemeClr val="bg1"/>
                </a:solidFill>
                <a:latin typeface="Franklin Gothic Medium Cond" charset="0"/>
                <a:ea typeface="Franklin Gothic Medium Cond" charset="0"/>
                <a:cs typeface="Franklin Gothic Medium Cond" charset="0"/>
              </a:rPr>
              <a:t>1</a:t>
            </a:r>
          </a:p>
        </p:txBody>
      </p:sp>
      <p:sp>
        <p:nvSpPr>
          <p:cNvPr id="12" name="Oval 11"/>
          <p:cNvSpPr>
            <a:spLocks noChangeAspect="1"/>
          </p:cNvSpPr>
          <p:nvPr/>
        </p:nvSpPr>
        <p:spPr>
          <a:xfrm>
            <a:off x="978458" y="4568368"/>
            <a:ext cx="457200" cy="4572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dirty="0">
                <a:solidFill>
                  <a:schemeClr val="bg1"/>
                </a:solidFill>
                <a:latin typeface="Franklin Gothic Medium Cond" charset="0"/>
                <a:ea typeface="Franklin Gothic Medium Cond" charset="0"/>
                <a:cs typeface="Franklin Gothic Medium Cond" charset="0"/>
              </a:rPr>
              <a:t>2</a:t>
            </a:r>
          </a:p>
        </p:txBody>
      </p:sp>
      <p:sp>
        <p:nvSpPr>
          <p:cNvPr id="8" name="Shape 143"/>
          <p:cNvSpPr txBox="1"/>
          <p:nvPr/>
        </p:nvSpPr>
        <p:spPr>
          <a:xfrm>
            <a:off x="890666" y="6473169"/>
            <a:ext cx="5330252" cy="276998"/>
          </a:xfrm>
          <a:prstGeom prst="rect">
            <a:avLst/>
          </a:prstGeom>
          <a:noFill/>
          <a:ln>
            <a:noFill/>
          </a:ln>
        </p:spPr>
        <p:txBody>
          <a:bodyPr lIns="91425" tIns="45700" rIns="91425" bIns="45700" anchor="t" anchorCtr="0">
            <a:noAutofit/>
          </a:bodyPr>
          <a:lstStyle/>
          <a:p>
            <a:pPr lvl="0">
              <a:buSzPct val="25000"/>
            </a:pPr>
            <a:r>
              <a:rPr lang="en-US" sz="1000" dirty="0">
                <a:solidFill>
                  <a:schemeClr val="bg2">
                    <a:lumMod val="50000"/>
                  </a:schemeClr>
                </a:solidFill>
                <a:latin typeface="Arial" charset="0"/>
                <a:ea typeface="Arial" charset="0"/>
                <a:cs typeface="Arial" charset="0"/>
                <a:sym typeface="Calibri"/>
              </a:rPr>
              <a:t>Source: </a:t>
            </a:r>
            <a:r>
              <a:rPr lang="en-US" sz="1000" dirty="0">
                <a:solidFill>
                  <a:srgbClr val="12654C"/>
                </a:solidFill>
                <a:latin typeface="Arial" charset="0"/>
                <a:ea typeface="Arial" charset="0"/>
                <a:cs typeface="Arial" charset="0"/>
                <a:sym typeface="Calibri"/>
              </a:rPr>
              <a:t>http://</a:t>
            </a:r>
            <a:r>
              <a:rPr lang="en-US" sz="1000" dirty="0" err="1">
                <a:solidFill>
                  <a:srgbClr val="12654C"/>
                </a:solidFill>
                <a:latin typeface="Arial" charset="0"/>
                <a:ea typeface="Arial" charset="0"/>
                <a:cs typeface="Arial" charset="0"/>
                <a:sym typeface="Calibri"/>
              </a:rPr>
              <a:t>www.usac.org</a:t>
            </a:r>
            <a:r>
              <a:rPr lang="en-US" sz="1000" dirty="0">
                <a:solidFill>
                  <a:srgbClr val="12654C"/>
                </a:solidFill>
                <a:latin typeface="Arial" charset="0"/>
                <a:ea typeface="Arial" charset="0"/>
                <a:cs typeface="Arial" charset="0"/>
                <a:sym typeface="Calibri"/>
              </a:rPr>
              <a:t>/</a:t>
            </a:r>
            <a:r>
              <a:rPr lang="en-US" sz="1000" dirty="0" err="1">
                <a:solidFill>
                  <a:srgbClr val="12654C"/>
                </a:solidFill>
                <a:latin typeface="Arial" charset="0"/>
                <a:ea typeface="Arial" charset="0"/>
                <a:cs typeface="Arial" charset="0"/>
                <a:sym typeface="Calibri"/>
              </a:rPr>
              <a:t>rhc</a:t>
            </a:r>
            <a:r>
              <a:rPr lang="en-US" sz="1000" dirty="0">
                <a:solidFill>
                  <a:srgbClr val="12654C"/>
                </a:solidFill>
                <a:latin typeface="Arial" charset="0"/>
                <a:ea typeface="Arial" charset="0"/>
                <a:cs typeface="Arial" charset="0"/>
                <a:sym typeface="Calibri"/>
              </a:rPr>
              <a:t>/telecommunications/health-care-providers/</a:t>
            </a:r>
            <a:r>
              <a:rPr lang="en-US" sz="1000" dirty="0" err="1">
                <a:solidFill>
                  <a:srgbClr val="12654C"/>
                </a:solidFill>
                <a:latin typeface="Arial" charset="0"/>
                <a:ea typeface="Arial" charset="0"/>
                <a:cs typeface="Arial" charset="0"/>
                <a:sym typeface="Calibri"/>
              </a:rPr>
              <a:t>eligibility.aspx</a:t>
            </a:r>
            <a:endParaRPr lang="en-US" sz="1000" b="0" i="0" u="none" strike="noStrike" cap="none" baseline="0" dirty="0">
              <a:solidFill>
                <a:srgbClr val="12654C"/>
              </a:solidFill>
              <a:latin typeface="Arial" charset="0"/>
              <a:ea typeface="Arial" charset="0"/>
              <a:cs typeface="Arial" charset="0"/>
              <a:sym typeface="Calibri"/>
            </a:endParaRPr>
          </a:p>
        </p:txBody>
      </p:sp>
      <p:sp>
        <p:nvSpPr>
          <p:cNvPr id="13" name="Oval 12"/>
          <p:cNvSpPr>
            <a:spLocks noChangeAspect="1"/>
          </p:cNvSpPr>
          <p:nvPr/>
        </p:nvSpPr>
        <p:spPr>
          <a:xfrm>
            <a:off x="978458" y="5178273"/>
            <a:ext cx="457200" cy="45720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2800" dirty="0">
                <a:solidFill>
                  <a:schemeClr val="bg1"/>
                </a:solidFill>
                <a:latin typeface="Franklin Gothic Medium Cond" charset="0"/>
                <a:ea typeface="Franklin Gothic Medium Cond" charset="0"/>
                <a:cs typeface="Franklin Gothic Medium Cond" charset="0"/>
              </a:rPr>
              <a:t>3</a:t>
            </a:r>
          </a:p>
        </p:txBody>
      </p:sp>
    </p:spTree>
    <p:extLst>
      <p:ext uri="{BB962C8B-B14F-4D97-AF65-F5344CB8AC3E}">
        <p14:creationId xmlns:p14="http://schemas.microsoft.com/office/powerpoint/2010/main" val="28552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500"/>
                                        <p:tgtEl>
                                          <p:spTgt spid="9">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fade">
                                      <p:cBhvr>
                                        <p:cTn id="19" dur="500"/>
                                        <p:tgtEl>
                                          <p:spTgt spid="9">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animEffect transition="in" filter="fade">
                                      <p:cBhvr>
                                        <p:cTn id="25" dur="500"/>
                                        <p:tgtEl>
                                          <p:spTgt spid="9">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500"/>
                                        <p:tgtEl>
                                          <p:spTgt spid="9">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Effect transition="in" filter="fade">
                                      <p:cBhvr>
                                        <p:cTn id="31" dur="500"/>
                                        <p:tgtEl>
                                          <p:spTgt spid="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animEffect transition="in" filter="fade">
                                      <p:cBhvr>
                                        <p:cTn id="39" dur="500"/>
                                        <p:tgtEl>
                                          <p:spTgt spid="9">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nodeType="with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Effect transition="in" filter="fade">
                                      <p:cBhvr>
                                        <p:cTn id="47" dur="500"/>
                                        <p:tgtEl>
                                          <p:spTgt spid="9">
                                            <p:txEl>
                                              <p:pRg st="9" end="9"/>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
                                            <p:txEl>
                                              <p:pRg st="10" end="10"/>
                                            </p:txEl>
                                          </p:spTgt>
                                        </p:tgtEl>
                                        <p:attrNameLst>
                                          <p:attrName>style.visibility</p:attrName>
                                        </p:attrNameLst>
                                      </p:cBhvr>
                                      <p:to>
                                        <p:strVal val="visible"/>
                                      </p:to>
                                    </p:set>
                                    <p:animEffect transition="in" filter="fade">
                                      <p:cBhvr>
                                        <p:cTn id="50" dur="500"/>
                                        <p:tgtEl>
                                          <p:spTgt spid="9">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
                                            <p:txEl>
                                              <p:pRg st="11" end="11"/>
                                            </p:txEl>
                                          </p:spTgt>
                                        </p:tgtEl>
                                        <p:attrNameLst>
                                          <p:attrName>style.visibility</p:attrName>
                                        </p:attrNameLst>
                                      </p:cBhvr>
                                      <p:to>
                                        <p:strVal val="visible"/>
                                      </p:to>
                                    </p:set>
                                    <p:animEffect transition="in" filter="fade">
                                      <p:cBhvr>
                                        <p:cTn id="53"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598869" y="1386681"/>
            <a:ext cx="10203810" cy="1325562"/>
          </a:xfrm>
        </p:spPr>
        <p:txBody>
          <a:bodyPr>
            <a:normAutofit/>
          </a:bodyPr>
          <a:lstStyle/>
          <a:p>
            <a:pPr marL="228600" lvl="0" indent="-228600" algn="l">
              <a:lnSpc>
                <a:spcPct val="100000"/>
              </a:lnSpc>
            </a:pPr>
            <a:r>
              <a:rPr lang="en-US" sz="2400" dirty="0">
                <a:solidFill>
                  <a:schemeClr val="bg2">
                    <a:lumMod val="25000"/>
                  </a:schemeClr>
                </a:solidFill>
                <a:sym typeface="Calibri"/>
              </a:rPr>
              <a:t>	</a:t>
            </a:r>
            <a:r>
              <a:rPr lang="en-US" sz="2800" dirty="0">
                <a:solidFill>
                  <a:schemeClr val="bg2">
                    <a:lumMod val="25000"/>
                  </a:schemeClr>
                </a:solidFill>
                <a:sym typeface="Calibri"/>
              </a:rPr>
              <a:t>Any telecommunications service which is used primarily for the provision of healthcare, including but not limited to: </a:t>
            </a:r>
          </a:p>
        </p:txBody>
      </p:sp>
      <p:sp>
        <p:nvSpPr>
          <p:cNvPr id="16" name="Shape 162"/>
          <p:cNvSpPr txBox="1">
            <a:spLocks noGrp="1"/>
          </p:cNvSpPr>
          <p:nvPr>
            <p:ph type="body" idx="4294967295"/>
          </p:nvPr>
        </p:nvSpPr>
        <p:spPr>
          <a:xfrm>
            <a:off x="469230" y="2783911"/>
            <a:ext cx="5181600" cy="3881437"/>
          </a:xfrm>
          <a:prstGeom prst="rect">
            <a:avLst/>
          </a:prstGeom>
          <a:noFill/>
          <a:ln>
            <a:noFill/>
          </a:ln>
        </p:spPr>
        <p:txBody>
          <a:bodyPr lIns="91425" tIns="45700" rIns="91425" bIns="45700" anchor="t" anchorCtr="0">
            <a:noAutofit/>
          </a:bodyPr>
          <a:lstStyle/>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ATM (Asynchronous Transfer Mode)</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Centrex</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DSL</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Ethernet</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Fiber</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Fractional T1</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Frame Relay</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ISDN</a:t>
            </a:r>
          </a:p>
          <a:p>
            <a:pPr lvl="1" indent="-228600">
              <a:lnSpc>
                <a:spcPct val="100000"/>
              </a:lnSpc>
              <a:buClr>
                <a:schemeClr val="bg2">
                  <a:lumMod val="25000"/>
                </a:schemeClr>
              </a:buClr>
              <a:buSzPct val="100000"/>
            </a:pPr>
            <a:r>
              <a:rPr lang="en-US" sz="2000" dirty="0">
                <a:solidFill>
                  <a:schemeClr val="bg2">
                    <a:lumMod val="25000"/>
                  </a:schemeClr>
                </a:solidFill>
                <a:latin typeface="Arial" charset="0"/>
                <a:ea typeface="Arial" charset="0"/>
                <a:cs typeface="Arial" charset="0"/>
                <a:sym typeface="Calibri"/>
              </a:rPr>
              <a:t>Mileage-Related Charges</a:t>
            </a:r>
          </a:p>
          <a:p>
            <a:pPr lvl="1" indent="-228600">
              <a:lnSpc>
                <a:spcPct val="100000"/>
              </a:lnSpc>
              <a:buSzPct val="100000"/>
            </a:pPr>
            <a:endParaRPr lang="en-US" sz="1800" dirty="0">
              <a:solidFill>
                <a:schemeClr val="tx1">
                  <a:lumMod val="75000"/>
                  <a:lumOff val="25000"/>
                </a:schemeClr>
              </a:solidFill>
              <a:latin typeface="Arial" charset="0"/>
              <a:ea typeface="Arial" charset="0"/>
              <a:cs typeface="Arial" charset="0"/>
              <a:sym typeface="Calibri"/>
            </a:endParaRPr>
          </a:p>
        </p:txBody>
      </p:sp>
      <p:sp>
        <p:nvSpPr>
          <p:cNvPr id="8" name="Shape 162"/>
          <p:cNvSpPr txBox="1">
            <a:spLocks/>
          </p:cNvSpPr>
          <p:nvPr/>
        </p:nvSpPr>
        <p:spPr>
          <a:xfrm>
            <a:off x="5749567" y="2783911"/>
            <a:ext cx="5494539" cy="3881437"/>
          </a:xfrm>
          <a:prstGeom prst="rect">
            <a:avLst/>
          </a:prstGeom>
          <a:noFill/>
          <a:ln>
            <a:noFill/>
          </a:ln>
        </p:spPr>
        <p:txBody>
          <a:bodyPr lIns="91425" tIns="45700" rIns="91425" bIns="45700" anchor="t" anchorCtr="0">
            <a:noAutofit/>
          </a:bodyPr>
          <a:lstStyle>
            <a:defPPr marR="0" algn="l" rtl="0">
              <a:lnSpc>
                <a:spcPct val="100000"/>
              </a:lnSpc>
              <a:spcBef>
                <a:spcPts val="0"/>
              </a:spcBef>
              <a:spcAft>
                <a:spcPts val="0"/>
              </a:spcAft>
            </a:defPPr>
            <a:lvl1pPr marL="228600" marR="0" indent="-50800" algn="l" rtl="0">
              <a:lnSpc>
                <a:spcPct val="90000"/>
              </a:lnSpc>
              <a:spcBef>
                <a:spcPts val="10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1pPr>
            <a:lvl2pPr marL="685800" marR="0" indent="-762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14300" algn="l" rtl="0">
              <a:lnSpc>
                <a:spcPct val="90000"/>
              </a:lnSpc>
              <a:spcBef>
                <a:spcPts val="5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MPLS</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NRS- Network Reconfiguration Services </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OC-1</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OC-3</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Redundant Circuit</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Satellite Service</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Telephone Service</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T1</a:t>
            </a:r>
          </a:p>
          <a:p>
            <a:pPr marL="685800" indent="-228600">
              <a:lnSpc>
                <a:spcPct val="100000"/>
              </a:lnSpc>
              <a:spcBef>
                <a:spcPts val="500"/>
              </a:spcBef>
              <a:buSzPct val="100000"/>
            </a:pPr>
            <a:r>
              <a:rPr lang="en-US" sz="2000" dirty="0">
                <a:solidFill>
                  <a:schemeClr val="bg2">
                    <a:lumMod val="25000"/>
                  </a:schemeClr>
                </a:solidFill>
                <a:latin typeface="Arial" charset="0"/>
                <a:ea typeface="Arial" charset="0"/>
                <a:cs typeface="Arial" charset="0"/>
                <a:sym typeface="Calibri"/>
              </a:rPr>
              <a:t>T3 or DS3</a:t>
            </a:r>
          </a:p>
          <a:p>
            <a:pPr lvl="1" indent="-228600">
              <a:lnSpc>
                <a:spcPct val="100000"/>
              </a:lnSpc>
              <a:buSzPct val="100000"/>
            </a:pPr>
            <a:endParaRPr lang="en-US" sz="1800" dirty="0">
              <a:solidFill>
                <a:schemeClr val="bg2">
                  <a:lumMod val="50000"/>
                </a:schemeClr>
              </a:solidFill>
              <a:latin typeface="Arial" charset="0"/>
              <a:ea typeface="Arial" charset="0"/>
              <a:cs typeface="Arial" charset="0"/>
              <a:sym typeface="Calibri"/>
            </a:endParaRPr>
          </a:p>
        </p:txBody>
      </p:sp>
      <p:sp>
        <p:nvSpPr>
          <p:cNvPr id="7" name="Rectangle 6"/>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hape 143"/>
          <p:cNvSpPr txBox="1"/>
          <p:nvPr/>
        </p:nvSpPr>
        <p:spPr>
          <a:xfrm>
            <a:off x="905656" y="6460018"/>
            <a:ext cx="12053978" cy="276998"/>
          </a:xfrm>
          <a:prstGeom prst="rect">
            <a:avLst/>
          </a:prstGeom>
          <a:noFill/>
          <a:ln>
            <a:noFill/>
          </a:ln>
        </p:spPr>
        <p:txBody>
          <a:bodyPr lIns="91425" tIns="45700" rIns="91425" bIns="45700" anchor="t" anchorCtr="0">
            <a:noAutofit/>
          </a:bodyPr>
          <a:lstStyle/>
          <a:p>
            <a:pPr lvl="0">
              <a:buSzPct val="25000"/>
            </a:pPr>
            <a:r>
              <a:rPr lang="en-US" sz="1000" dirty="0">
                <a:solidFill>
                  <a:schemeClr val="bg2">
                    <a:lumMod val="50000"/>
                  </a:schemeClr>
                </a:solidFill>
                <a:latin typeface="Arial" charset="0"/>
                <a:ea typeface="Arial" charset="0"/>
                <a:cs typeface="Arial" charset="0"/>
                <a:sym typeface="Calibri"/>
              </a:rPr>
              <a:t>Source: </a:t>
            </a:r>
            <a:r>
              <a:rPr lang="en-US" sz="1000" dirty="0">
                <a:solidFill>
                  <a:srgbClr val="12654C"/>
                </a:solidFill>
                <a:latin typeface="Arial" charset="0"/>
                <a:ea typeface="Arial" charset="0"/>
                <a:cs typeface="Arial" charset="0"/>
                <a:sym typeface="Calibri"/>
              </a:rPr>
              <a:t>http://</a:t>
            </a:r>
            <a:r>
              <a:rPr lang="en-US" sz="1000" dirty="0" err="1">
                <a:solidFill>
                  <a:srgbClr val="12654C"/>
                </a:solidFill>
                <a:latin typeface="Arial" charset="0"/>
                <a:ea typeface="Arial" charset="0"/>
                <a:cs typeface="Arial" charset="0"/>
                <a:sym typeface="Calibri"/>
              </a:rPr>
              <a:t>usac.org</a:t>
            </a:r>
            <a:r>
              <a:rPr lang="en-US" sz="1000" dirty="0">
                <a:solidFill>
                  <a:srgbClr val="12654C"/>
                </a:solidFill>
                <a:latin typeface="Arial" charset="0"/>
                <a:ea typeface="Arial" charset="0"/>
                <a:cs typeface="Arial" charset="0"/>
                <a:sym typeface="Calibri"/>
              </a:rPr>
              <a:t>/</a:t>
            </a:r>
            <a:r>
              <a:rPr lang="en-US" sz="1000" dirty="0" err="1">
                <a:solidFill>
                  <a:srgbClr val="12654C"/>
                </a:solidFill>
                <a:latin typeface="Arial" charset="0"/>
                <a:ea typeface="Arial" charset="0"/>
                <a:cs typeface="Arial" charset="0"/>
                <a:sym typeface="Calibri"/>
              </a:rPr>
              <a:t>rhc</a:t>
            </a:r>
            <a:r>
              <a:rPr lang="en-US" sz="1000" dirty="0">
                <a:solidFill>
                  <a:srgbClr val="12654C"/>
                </a:solidFill>
                <a:latin typeface="Arial" charset="0"/>
                <a:ea typeface="Arial" charset="0"/>
                <a:cs typeface="Arial" charset="0"/>
                <a:sym typeface="Calibri"/>
              </a:rPr>
              <a:t>/telecommunications/health-care-providers/step01/eligible-</a:t>
            </a:r>
            <a:r>
              <a:rPr lang="en-US" sz="1000" dirty="0" err="1">
                <a:solidFill>
                  <a:srgbClr val="12654C"/>
                </a:solidFill>
                <a:latin typeface="Arial" charset="0"/>
                <a:ea typeface="Arial" charset="0"/>
                <a:cs typeface="Arial" charset="0"/>
                <a:sym typeface="Calibri"/>
              </a:rPr>
              <a:t>services.aspx</a:t>
            </a:r>
            <a:endParaRPr lang="en-US" sz="1000" b="0" i="0" u="none" strike="noStrike" cap="none" baseline="0" dirty="0">
              <a:solidFill>
                <a:srgbClr val="12654C"/>
              </a:solidFill>
              <a:latin typeface="Arial" charset="0"/>
              <a:ea typeface="Arial" charset="0"/>
              <a:cs typeface="Arial" charset="0"/>
              <a:sym typeface="Calibri"/>
            </a:endParaRPr>
          </a:p>
        </p:txBody>
      </p:sp>
      <p:sp>
        <p:nvSpPr>
          <p:cNvPr id="11" name="Title 1"/>
          <p:cNvSpPr txBox="1">
            <a:spLocks/>
          </p:cNvSpPr>
          <p:nvPr/>
        </p:nvSpPr>
        <p:spPr>
          <a:xfrm>
            <a:off x="838200" y="2508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What Services Are Eligible for Funding?</a:t>
            </a:r>
          </a:p>
        </p:txBody>
      </p:sp>
      <p:sp>
        <p:nvSpPr>
          <p:cNvPr id="12" name="Rectangle 11"/>
          <p:cNvSpPr/>
          <p:nvPr/>
        </p:nvSpPr>
        <p:spPr>
          <a:xfrm>
            <a:off x="-109890" y="1386681"/>
            <a:ext cx="928387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53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6">
                                            <p:txEl>
                                              <p:pRg st="1" end="1"/>
                                            </p:txEl>
                                          </p:spTgt>
                                        </p:tgtEl>
                                        <p:attrNameLst>
                                          <p:attrName>style.visibility</p:attrName>
                                        </p:attrNameLst>
                                      </p:cBhvr>
                                      <p:to>
                                        <p:strVal val="visible"/>
                                      </p:to>
                                    </p:set>
                                    <p:animEffect transition="in" filter="fade">
                                      <p:cBhvr>
                                        <p:cTn id="15" dur="500"/>
                                        <p:tgtEl>
                                          <p:spTgt spid="16">
                                            <p:txEl>
                                              <p:pRg st="1" end="1"/>
                                            </p:txEl>
                                          </p:spTgt>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16">
                                            <p:txEl>
                                              <p:pRg st="2" end="2"/>
                                            </p:txEl>
                                          </p:spTgt>
                                        </p:tgtEl>
                                        <p:attrNameLst>
                                          <p:attrName>style.visibility</p:attrName>
                                        </p:attrNameLst>
                                      </p:cBhvr>
                                      <p:to>
                                        <p:strVal val="visible"/>
                                      </p:to>
                                    </p:set>
                                    <p:animEffect transition="in" filter="fade">
                                      <p:cBhvr>
                                        <p:cTn id="18" dur="500"/>
                                        <p:tgtEl>
                                          <p:spTgt spid="16">
                                            <p:txEl>
                                              <p:pRg st="2" end="2"/>
                                            </p:txEl>
                                          </p:spTgt>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16">
                                            <p:txEl>
                                              <p:pRg st="3" end="3"/>
                                            </p:txEl>
                                          </p:spTgt>
                                        </p:tgtEl>
                                        <p:attrNameLst>
                                          <p:attrName>style.visibility</p:attrName>
                                        </p:attrNameLst>
                                      </p:cBhvr>
                                      <p:to>
                                        <p:strVal val="visible"/>
                                      </p:to>
                                    </p:set>
                                    <p:animEffect transition="in" filter="fade">
                                      <p:cBhvr>
                                        <p:cTn id="21" dur="500"/>
                                        <p:tgtEl>
                                          <p:spTgt spid="16">
                                            <p:txEl>
                                              <p:pRg st="3" end="3"/>
                                            </p:txEl>
                                          </p:spTgt>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6">
                                            <p:txEl>
                                              <p:pRg st="4" end="4"/>
                                            </p:txEl>
                                          </p:spTgt>
                                        </p:tgtEl>
                                        <p:attrNameLst>
                                          <p:attrName>style.visibility</p:attrName>
                                        </p:attrNameLst>
                                      </p:cBhvr>
                                      <p:to>
                                        <p:strVal val="visible"/>
                                      </p:to>
                                    </p:set>
                                    <p:animEffect transition="in" filter="fade">
                                      <p:cBhvr>
                                        <p:cTn id="24" dur="500"/>
                                        <p:tgtEl>
                                          <p:spTgt spid="16">
                                            <p:txEl>
                                              <p:pRg st="4" end="4"/>
                                            </p:txEl>
                                          </p:spTgt>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6">
                                            <p:txEl>
                                              <p:pRg st="6" end="6"/>
                                            </p:txEl>
                                          </p:spTgt>
                                        </p:tgtEl>
                                        <p:attrNameLst>
                                          <p:attrName>style.visibility</p:attrName>
                                        </p:attrNameLst>
                                      </p:cBhvr>
                                      <p:to>
                                        <p:strVal val="visible"/>
                                      </p:to>
                                    </p:set>
                                    <p:animEffect transition="in" filter="fade">
                                      <p:cBhvr>
                                        <p:cTn id="30" dur="500"/>
                                        <p:tgtEl>
                                          <p:spTgt spid="16">
                                            <p:txEl>
                                              <p:pRg st="6" end="6"/>
                                            </p:txEl>
                                          </p:spTgt>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6">
                                            <p:txEl>
                                              <p:pRg st="7" end="7"/>
                                            </p:txEl>
                                          </p:spTgt>
                                        </p:tgtEl>
                                        <p:attrNameLst>
                                          <p:attrName>style.visibility</p:attrName>
                                        </p:attrNameLst>
                                      </p:cBhvr>
                                      <p:to>
                                        <p:strVal val="visible"/>
                                      </p:to>
                                    </p:set>
                                    <p:animEffect transition="in" filter="fade">
                                      <p:cBhvr>
                                        <p:cTn id="33" dur="500"/>
                                        <p:tgtEl>
                                          <p:spTgt spid="16">
                                            <p:txEl>
                                              <p:pRg st="7" end="7"/>
                                            </p:txEl>
                                          </p:spTgt>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6">
                                            <p:txEl>
                                              <p:pRg st="8" end="8"/>
                                            </p:txEl>
                                          </p:spTgt>
                                        </p:tgtEl>
                                        <p:attrNameLst>
                                          <p:attrName>style.visibility</p:attrName>
                                        </p:attrNameLst>
                                      </p:cBhvr>
                                      <p:to>
                                        <p:strVal val="visible"/>
                                      </p:to>
                                    </p:set>
                                    <p:animEffect transition="in" filter="fade">
                                      <p:cBhvr>
                                        <p:cTn id="36" dur="500"/>
                                        <p:tgtEl>
                                          <p:spTgt spid="16">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txEl>
                                              <p:pRg st="0" end="0"/>
                                            </p:txEl>
                                          </p:spTgt>
                                        </p:tgtEl>
                                        <p:attrNameLst>
                                          <p:attrName>style.visibility</p:attrName>
                                        </p:attrNameLst>
                                      </p:cBhvr>
                                      <p:to>
                                        <p:strVal val="visible"/>
                                      </p:to>
                                    </p:set>
                                    <p:animEffect transition="in" filter="fade">
                                      <p:cBhvr>
                                        <p:cTn id="41" dur="500"/>
                                        <p:tgtEl>
                                          <p:spTgt spid="8">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xEl>
                                              <p:pRg st="1" end="1"/>
                                            </p:txEl>
                                          </p:spTgt>
                                        </p:tgtEl>
                                        <p:attrNameLst>
                                          <p:attrName>style.visibility</p:attrName>
                                        </p:attrNameLst>
                                      </p:cBhvr>
                                      <p:to>
                                        <p:strVal val="visible"/>
                                      </p:to>
                                    </p:set>
                                    <p:animEffect transition="in" filter="fade">
                                      <p:cBhvr>
                                        <p:cTn id="44" dur="500"/>
                                        <p:tgtEl>
                                          <p:spTgt spid="8">
                                            <p:txEl>
                                              <p:pRg st="1" end="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xEl>
                                              <p:pRg st="2" end="2"/>
                                            </p:txEl>
                                          </p:spTgt>
                                        </p:tgtEl>
                                        <p:attrNameLst>
                                          <p:attrName>style.visibility</p:attrName>
                                        </p:attrNameLst>
                                      </p:cBhvr>
                                      <p:to>
                                        <p:strVal val="visible"/>
                                      </p:to>
                                    </p:set>
                                    <p:animEffect transition="in" filter="fade">
                                      <p:cBhvr>
                                        <p:cTn id="47" dur="500"/>
                                        <p:tgtEl>
                                          <p:spTgt spid="8">
                                            <p:txEl>
                                              <p:pRg st="2" end="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
                                            <p:txEl>
                                              <p:pRg st="3" end="3"/>
                                            </p:txEl>
                                          </p:spTgt>
                                        </p:tgtEl>
                                        <p:attrNameLst>
                                          <p:attrName>style.visibility</p:attrName>
                                        </p:attrNameLst>
                                      </p:cBhvr>
                                      <p:to>
                                        <p:strVal val="visible"/>
                                      </p:to>
                                    </p:set>
                                    <p:animEffect transition="in" filter="fade">
                                      <p:cBhvr>
                                        <p:cTn id="50" dur="500"/>
                                        <p:tgtEl>
                                          <p:spTgt spid="8">
                                            <p:txEl>
                                              <p:pRg st="3" end="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
                                            <p:txEl>
                                              <p:pRg st="4" end="4"/>
                                            </p:txEl>
                                          </p:spTgt>
                                        </p:tgtEl>
                                        <p:attrNameLst>
                                          <p:attrName>style.visibility</p:attrName>
                                        </p:attrNameLst>
                                      </p:cBhvr>
                                      <p:to>
                                        <p:strVal val="visible"/>
                                      </p:to>
                                    </p:set>
                                    <p:animEffect transition="in" filter="fade">
                                      <p:cBhvr>
                                        <p:cTn id="53" dur="500"/>
                                        <p:tgtEl>
                                          <p:spTgt spid="8">
                                            <p:txEl>
                                              <p:pRg st="4" end="4"/>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xEl>
                                              <p:pRg st="5" end="5"/>
                                            </p:txEl>
                                          </p:spTgt>
                                        </p:tgtEl>
                                        <p:attrNameLst>
                                          <p:attrName>style.visibility</p:attrName>
                                        </p:attrNameLst>
                                      </p:cBhvr>
                                      <p:to>
                                        <p:strVal val="visible"/>
                                      </p:to>
                                    </p:set>
                                    <p:animEffect transition="in" filter="fade">
                                      <p:cBhvr>
                                        <p:cTn id="56" dur="500"/>
                                        <p:tgtEl>
                                          <p:spTgt spid="8">
                                            <p:txEl>
                                              <p:pRg st="5" end="5"/>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xEl>
                                              <p:pRg st="6" end="6"/>
                                            </p:txEl>
                                          </p:spTgt>
                                        </p:tgtEl>
                                        <p:attrNameLst>
                                          <p:attrName>style.visibility</p:attrName>
                                        </p:attrNameLst>
                                      </p:cBhvr>
                                      <p:to>
                                        <p:strVal val="visible"/>
                                      </p:to>
                                    </p:set>
                                    <p:animEffect transition="in" filter="fade">
                                      <p:cBhvr>
                                        <p:cTn id="59" dur="500"/>
                                        <p:tgtEl>
                                          <p:spTgt spid="8">
                                            <p:txEl>
                                              <p:pRg st="6" end="6"/>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
                                            <p:txEl>
                                              <p:pRg st="7" end="7"/>
                                            </p:txEl>
                                          </p:spTgt>
                                        </p:tgtEl>
                                        <p:attrNameLst>
                                          <p:attrName>style.visibility</p:attrName>
                                        </p:attrNameLst>
                                      </p:cBhvr>
                                      <p:to>
                                        <p:strVal val="visible"/>
                                      </p:to>
                                    </p:set>
                                    <p:animEffect transition="in" filter="fade">
                                      <p:cBhvr>
                                        <p:cTn id="62" dur="500"/>
                                        <p:tgtEl>
                                          <p:spTgt spid="8">
                                            <p:txEl>
                                              <p:pRg st="7" end="7"/>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
                                            <p:txEl>
                                              <p:pRg st="8" end="8"/>
                                            </p:txEl>
                                          </p:spTgt>
                                        </p:tgtEl>
                                        <p:attrNameLst>
                                          <p:attrName>style.visibility</p:attrName>
                                        </p:attrNameLst>
                                      </p:cBhvr>
                                      <p:to>
                                        <p:strVal val="visible"/>
                                      </p:to>
                                    </p:set>
                                    <p:animEffect transition="in" filter="fade">
                                      <p:cBhvr>
                                        <p:cTn id="65"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4639A1-1B7C-594D-993C-BB97A56F95B9}"/>
              </a:ext>
            </a:extLst>
          </p:cNvPr>
          <p:cNvSpPr/>
          <p:nvPr/>
        </p:nvSpPr>
        <p:spPr>
          <a:xfrm>
            <a:off x="0" y="1608366"/>
            <a:ext cx="5788502" cy="457200"/>
          </a:xfrm>
          <a:prstGeom prst="rect">
            <a:avLst/>
          </a:prstGeom>
          <a:solidFill>
            <a:srgbClr val="3B8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40000"/>
                  <a:lumOff val="60000"/>
                </a:schemeClr>
              </a:solidFill>
            </a:endParaRPr>
          </a:p>
        </p:txBody>
      </p:sp>
      <p:sp>
        <p:nvSpPr>
          <p:cNvPr id="5" name="Content Placeholder 2">
            <a:extLst>
              <a:ext uri="{FF2B5EF4-FFF2-40B4-BE49-F238E27FC236}">
                <a16:creationId xmlns:a16="http://schemas.microsoft.com/office/drawing/2014/main" id="{5EA6DA89-CA5B-A640-8746-E4B5FCC69CA7}"/>
              </a:ext>
            </a:extLst>
          </p:cNvPr>
          <p:cNvSpPr txBox="1">
            <a:spLocks/>
          </p:cNvSpPr>
          <p:nvPr/>
        </p:nvSpPr>
        <p:spPr>
          <a:xfrm>
            <a:off x="838199" y="1630844"/>
            <a:ext cx="5029202" cy="344906"/>
          </a:xfrm>
          <a:prstGeom prst="rect">
            <a:avLst/>
          </a:prstGeom>
        </p:spPr>
        <p:txBody>
          <a:bodyPr vert="horz" lIns="91440" tIns="45720" rIns="91440" bIns="45720" rtlCol="0" anchor="ctr">
            <a:noAutofit/>
          </a:bodyPr>
          <a:lstStyle>
            <a:lvl1pPr marL="228600" indent="-228600" algn="l" defTabSz="914400" rtl="0" eaLnBrk="1" latinLnBrk="0" hangingPunct="1">
              <a:lnSpc>
                <a:spcPct val="100000"/>
              </a:lnSpc>
              <a:spcBef>
                <a:spcPts val="1000"/>
              </a:spcBef>
              <a:buFont typeface="Arial"/>
              <a:buChar char="•"/>
              <a:defRPr sz="32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685800" indent="-228600" algn="l" defTabSz="914400" rtl="0" eaLnBrk="1" latinLnBrk="0" hangingPunct="1">
              <a:lnSpc>
                <a:spcPct val="100000"/>
              </a:lnSpc>
              <a:spcBef>
                <a:spcPts val="500"/>
              </a:spcBef>
              <a:buFont typeface="Arial"/>
              <a:buChar char="•"/>
              <a:defRPr sz="2400" b="0" i="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a:buChar char="•"/>
              <a:defRPr sz="2200" b="0" i="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a:buChar char="•"/>
              <a:defRPr sz="2000" b="0" i="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a:buChar char="•"/>
              <a:defRPr sz="1600" b="0" i="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800" dirty="0">
                <a:solidFill>
                  <a:schemeClr val="bg1"/>
                </a:solidFill>
                <a:latin typeface="Franklin Gothic Medium Cond" panose="020B0606030402020204" pitchFamily="34" charset="0"/>
                <a:cs typeface="Arial" panose="020B0604020202020204" pitchFamily="34" charset="0"/>
              </a:rPr>
              <a:t>Telecommunications Program</a:t>
            </a:r>
          </a:p>
        </p:txBody>
      </p:sp>
      <p:sp>
        <p:nvSpPr>
          <p:cNvPr id="7" name="Rectangle 6">
            <a:extLst>
              <a:ext uri="{FF2B5EF4-FFF2-40B4-BE49-F238E27FC236}">
                <a16:creationId xmlns:a16="http://schemas.microsoft.com/office/drawing/2014/main" id="{4B51D2E0-9C7A-A546-89A4-E78201BD3B5D}"/>
              </a:ext>
            </a:extLst>
          </p:cNvPr>
          <p:cNvSpPr/>
          <p:nvPr/>
        </p:nvSpPr>
        <p:spPr>
          <a:xfrm>
            <a:off x="5788502" y="1608366"/>
            <a:ext cx="6403498" cy="457200"/>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4D6CF"/>
              </a:solidFill>
            </a:endParaRPr>
          </a:p>
        </p:txBody>
      </p:sp>
      <p:cxnSp>
        <p:nvCxnSpPr>
          <p:cNvPr id="8" name="Straight Connector 7">
            <a:extLst>
              <a:ext uri="{FF2B5EF4-FFF2-40B4-BE49-F238E27FC236}">
                <a16:creationId xmlns:a16="http://schemas.microsoft.com/office/drawing/2014/main" id="{8E7CD8AF-6D52-0941-9B54-BDCBC5B1388C}"/>
              </a:ext>
            </a:extLst>
          </p:cNvPr>
          <p:cNvCxnSpPr/>
          <p:nvPr/>
        </p:nvCxnSpPr>
        <p:spPr>
          <a:xfrm>
            <a:off x="5788502" y="1608366"/>
            <a:ext cx="0" cy="45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28E26F6D-6067-364F-90FD-AB30EDD881CE}"/>
              </a:ext>
            </a:extLst>
          </p:cNvPr>
          <p:cNvSpPr txBox="1">
            <a:spLocks/>
          </p:cNvSpPr>
          <p:nvPr/>
        </p:nvSpPr>
        <p:spPr>
          <a:xfrm>
            <a:off x="6121376" y="1664513"/>
            <a:ext cx="5029202" cy="34490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75000"/>
                    <a:lumOff val="2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auto">
              <a:spcAft>
                <a:spcPts val="0"/>
              </a:spcAft>
              <a:buFont typeface="Arial"/>
              <a:buNone/>
            </a:pPr>
            <a:r>
              <a:rPr lang="en-US" dirty="0">
                <a:solidFill>
                  <a:schemeClr val="bg1"/>
                </a:solidFill>
                <a:latin typeface="Franklin Gothic Medium Cond" panose="020B0606030402020204" pitchFamily="34" charset="0"/>
              </a:rPr>
              <a:t>Healthcare Connect Fund</a:t>
            </a:r>
          </a:p>
        </p:txBody>
      </p:sp>
      <p:sp>
        <p:nvSpPr>
          <p:cNvPr id="10" name="Content Placeholder 2">
            <a:extLst>
              <a:ext uri="{FF2B5EF4-FFF2-40B4-BE49-F238E27FC236}">
                <a16:creationId xmlns:a16="http://schemas.microsoft.com/office/drawing/2014/main" id="{04B93B36-196E-CE41-8DFE-3036D5F42AF2}"/>
              </a:ext>
            </a:extLst>
          </p:cNvPr>
          <p:cNvSpPr txBox="1">
            <a:spLocks/>
          </p:cNvSpPr>
          <p:nvPr/>
        </p:nvSpPr>
        <p:spPr>
          <a:xfrm>
            <a:off x="838199" y="2364581"/>
            <a:ext cx="4696328" cy="32199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75000"/>
                    <a:lumOff val="2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auto">
              <a:spcAft>
                <a:spcPts val="0"/>
              </a:spcAft>
              <a:buFont typeface="Arial"/>
              <a:buNone/>
            </a:pPr>
            <a:r>
              <a:rPr lang="en-US" sz="2400" dirty="0">
                <a:solidFill>
                  <a:schemeClr val="bg2">
                    <a:lumMod val="25000"/>
                  </a:schemeClr>
                </a:solidFill>
                <a:latin typeface="Franklin Gothic Medium Cond" panose="020B0606030402020204" pitchFamily="34" charset="0"/>
              </a:rPr>
              <a:t>Savings</a:t>
            </a:r>
          </a:p>
          <a:p>
            <a:pPr marL="457200" lvl="1" indent="0">
              <a:buNone/>
            </a:pPr>
            <a:r>
              <a:rPr lang="en-US" sz="2000" dirty="0">
                <a:solidFill>
                  <a:schemeClr val="bg2">
                    <a:lumMod val="25000"/>
                  </a:schemeClr>
                </a:solidFill>
              </a:rPr>
              <a:t>Funds the </a:t>
            </a:r>
            <a:r>
              <a:rPr lang="en-US" sz="2000" b="1" dirty="0">
                <a:solidFill>
                  <a:schemeClr val="bg2">
                    <a:lumMod val="25000"/>
                  </a:schemeClr>
                </a:solidFill>
              </a:rPr>
              <a:t>difference between </a:t>
            </a:r>
            <a:r>
              <a:rPr lang="en-US" sz="2000" dirty="0">
                <a:solidFill>
                  <a:schemeClr val="bg2">
                    <a:lumMod val="25000"/>
                  </a:schemeClr>
                </a:solidFill>
              </a:rPr>
              <a:t>rural and urban connectivity costs</a:t>
            </a:r>
          </a:p>
          <a:p>
            <a:pPr marL="457200" lvl="1" indent="0" fontAlgn="auto">
              <a:spcAft>
                <a:spcPts val="0"/>
              </a:spcAft>
              <a:buNone/>
            </a:pPr>
            <a:endParaRPr lang="en-US" sz="2000" dirty="0">
              <a:solidFill>
                <a:schemeClr val="bg2">
                  <a:lumMod val="25000"/>
                </a:schemeClr>
              </a:solidFill>
            </a:endParaRPr>
          </a:p>
          <a:p>
            <a:pPr marL="0" indent="0" fontAlgn="auto">
              <a:spcAft>
                <a:spcPts val="0"/>
              </a:spcAft>
              <a:buNone/>
            </a:pPr>
            <a:r>
              <a:rPr lang="en-US" sz="2400" dirty="0">
                <a:solidFill>
                  <a:schemeClr val="bg2">
                    <a:lumMod val="25000"/>
                  </a:schemeClr>
                </a:solidFill>
                <a:latin typeface="Franklin Gothic Medium Cond" panose="020B0606030402020204" pitchFamily="34" charset="0"/>
              </a:rPr>
              <a:t>Eligible Expenses</a:t>
            </a:r>
          </a:p>
          <a:p>
            <a:pPr lvl="1" fontAlgn="auto">
              <a:spcAft>
                <a:spcPts val="0"/>
              </a:spcAft>
              <a:buClr>
                <a:schemeClr val="bg2">
                  <a:lumMod val="10000"/>
                </a:schemeClr>
              </a:buClr>
              <a:buFont typeface="Arial" panose="020B0604020202020204" pitchFamily="34" charset="0"/>
              <a:buChar char="•"/>
            </a:pPr>
            <a:r>
              <a:rPr lang="en-US" sz="2000" dirty="0">
                <a:solidFill>
                  <a:schemeClr val="bg2">
                    <a:lumMod val="25000"/>
                  </a:schemeClr>
                </a:solidFill>
              </a:rPr>
              <a:t>Telecommunications service</a:t>
            </a:r>
          </a:p>
        </p:txBody>
      </p:sp>
      <p:sp>
        <p:nvSpPr>
          <p:cNvPr id="11" name="Content Placeholder 2">
            <a:extLst>
              <a:ext uri="{FF2B5EF4-FFF2-40B4-BE49-F238E27FC236}">
                <a16:creationId xmlns:a16="http://schemas.microsoft.com/office/drawing/2014/main" id="{C3851677-3843-8345-820C-32ACD0BDC680}"/>
              </a:ext>
            </a:extLst>
          </p:cNvPr>
          <p:cNvSpPr txBox="1">
            <a:spLocks/>
          </p:cNvSpPr>
          <p:nvPr/>
        </p:nvSpPr>
        <p:spPr>
          <a:xfrm>
            <a:off x="6121376" y="2364581"/>
            <a:ext cx="5867400" cy="38455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75000"/>
                    <a:lumOff val="2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auto">
              <a:spcAft>
                <a:spcPts val="0"/>
              </a:spcAft>
              <a:buFont typeface="Arial"/>
              <a:buNone/>
            </a:pPr>
            <a:r>
              <a:rPr lang="en-US" sz="2400" dirty="0">
                <a:solidFill>
                  <a:schemeClr val="bg2">
                    <a:lumMod val="25000"/>
                  </a:schemeClr>
                </a:solidFill>
                <a:latin typeface="Franklin Gothic Medium Cond" panose="020B0606030402020204" pitchFamily="34" charset="0"/>
              </a:rPr>
              <a:t>Savings</a:t>
            </a:r>
          </a:p>
          <a:p>
            <a:pPr marL="457200" lvl="1" indent="0">
              <a:buNone/>
            </a:pPr>
            <a:r>
              <a:rPr lang="en-US" sz="2000" dirty="0">
                <a:solidFill>
                  <a:schemeClr val="bg2">
                    <a:lumMod val="25000"/>
                  </a:schemeClr>
                </a:solidFill>
              </a:rPr>
              <a:t>Funds a </a:t>
            </a:r>
            <a:r>
              <a:rPr lang="en-US" sz="2000" b="1" dirty="0">
                <a:solidFill>
                  <a:schemeClr val="bg2">
                    <a:lumMod val="25000"/>
                  </a:schemeClr>
                </a:solidFill>
              </a:rPr>
              <a:t>flat rate </a:t>
            </a:r>
            <a:r>
              <a:rPr lang="en-US" sz="2000" dirty="0">
                <a:solidFill>
                  <a:schemeClr val="bg2">
                    <a:lumMod val="25000"/>
                  </a:schemeClr>
                </a:solidFill>
              </a:rPr>
              <a:t>of 65% for requested services</a:t>
            </a:r>
          </a:p>
          <a:p>
            <a:pPr marL="457200" lvl="1" indent="0" fontAlgn="auto">
              <a:spcAft>
                <a:spcPts val="0"/>
              </a:spcAft>
              <a:buNone/>
            </a:pPr>
            <a:endParaRPr lang="en-US" sz="2000" dirty="0">
              <a:solidFill>
                <a:schemeClr val="bg2">
                  <a:lumMod val="25000"/>
                </a:schemeClr>
              </a:solidFill>
            </a:endParaRPr>
          </a:p>
          <a:p>
            <a:pPr marL="0" indent="0" fontAlgn="auto">
              <a:spcAft>
                <a:spcPts val="0"/>
              </a:spcAft>
              <a:buNone/>
            </a:pPr>
            <a:r>
              <a:rPr lang="en-US" sz="2400" dirty="0">
                <a:solidFill>
                  <a:schemeClr val="bg2">
                    <a:lumMod val="25000"/>
                  </a:schemeClr>
                </a:solidFill>
                <a:latin typeface="Franklin Gothic Medium Cond" panose="020B0606030402020204" pitchFamily="34" charset="0"/>
              </a:rPr>
              <a:t>Eligible Expenses</a:t>
            </a:r>
          </a:p>
          <a:p>
            <a:pPr lvl="1">
              <a:buClr>
                <a:schemeClr val="bg2">
                  <a:lumMod val="10000"/>
                </a:schemeClr>
              </a:buClr>
            </a:pPr>
            <a:r>
              <a:rPr lang="en-US" sz="2000" dirty="0">
                <a:solidFill>
                  <a:schemeClr val="bg2">
                    <a:lumMod val="25000"/>
                  </a:schemeClr>
                </a:solidFill>
              </a:rPr>
              <a:t>Telecommunications service</a:t>
            </a:r>
          </a:p>
          <a:p>
            <a:pPr lvl="1">
              <a:buClr>
                <a:schemeClr val="bg2">
                  <a:lumMod val="10000"/>
                </a:schemeClr>
              </a:buClr>
            </a:pPr>
            <a:r>
              <a:rPr lang="en-US" sz="2000" dirty="0">
                <a:solidFill>
                  <a:schemeClr val="bg2">
                    <a:lumMod val="25000"/>
                  </a:schemeClr>
                </a:solidFill>
              </a:rPr>
              <a:t>Broadband service</a:t>
            </a:r>
          </a:p>
          <a:p>
            <a:pPr lvl="1">
              <a:buClr>
                <a:schemeClr val="bg2">
                  <a:lumMod val="10000"/>
                </a:schemeClr>
              </a:buClr>
            </a:pPr>
            <a:r>
              <a:rPr lang="en-US" sz="2000" dirty="0">
                <a:solidFill>
                  <a:schemeClr val="bg2">
                    <a:lumMod val="25000"/>
                  </a:schemeClr>
                </a:solidFill>
              </a:rPr>
              <a:t>Network equipment</a:t>
            </a:r>
          </a:p>
          <a:p>
            <a:pPr lvl="1">
              <a:buClr>
                <a:schemeClr val="bg2">
                  <a:lumMod val="10000"/>
                </a:schemeClr>
              </a:buClr>
            </a:pPr>
            <a:r>
              <a:rPr lang="en-US" sz="2000" dirty="0">
                <a:solidFill>
                  <a:schemeClr val="bg2">
                    <a:lumMod val="25000"/>
                  </a:schemeClr>
                </a:solidFill>
              </a:rPr>
              <a:t>HCP-constructed and owned network facilities (consortia only)</a:t>
            </a:r>
          </a:p>
          <a:p>
            <a:pPr lvl="1">
              <a:buClr>
                <a:schemeClr val="bg2">
                  <a:lumMod val="10000"/>
                </a:schemeClr>
              </a:buClr>
            </a:pPr>
            <a:r>
              <a:rPr lang="en-US" sz="2000" dirty="0">
                <a:solidFill>
                  <a:schemeClr val="bg2">
                    <a:lumMod val="25000"/>
                  </a:schemeClr>
                </a:solidFill>
              </a:rPr>
              <a:t>Fiber builds</a:t>
            </a:r>
          </a:p>
          <a:p>
            <a:pPr marL="457200" lvl="1" indent="0" fontAlgn="auto">
              <a:spcAft>
                <a:spcPts val="0"/>
              </a:spcAft>
              <a:buNone/>
            </a:pPr>
            <a:endParaRPr lang="en-US" sz="2000" dirty="0"/>
          </a:p>
        </p:txBody>
      </p:sp>
      <p:sp>
        <p:nvSpPr>
          <p:cNvPr id="6" name="Title 5">
            <a:extLst>
              <a:ext uri="{FF2B5EF4-FFF2-40B4-BE49-F238E27FC236}">
                <a16:creationId xmlns:a16="http://schemas.microsoft.com/office/drawing/2014/main" id="{04B6A44D-E2C1-C341-9BDE-9582B5990C51}"/>
              </a:ext>
            </a:extLst>
          </p:cNvPr>
          <p:cNvSpPr>
            <a:spLocks noGrp="1"/>
          </p:cNvSpPr>
          <p:nvPr>
            <p:ph type="title"/>
          </p:nvPr>
        </p:nvSpPr>
        <p:spPr>
          <a:xfrm>
            <a:off x="838200" y="250824"/>
            <a:ext cx="6762750" cy="1325563"/>
          </a:xfrm>
        </p:spPr>
        <p:txBody>
          <a:bodyPr/>
          <a:lstStyle/>
          <a:p>
            <a:r>
              <a:rPr lang="en-US" dirty="0">
                <a:solidFill>
                  <a:schemeClr val="tx1">
                    <a:lumMod val="50000"/>
                  </a:schemeClr>
                </a:solidFill>
              </a:rPr>
              <a:t>Program Comparison</a:t>
            </a:r>
          </a:p>
        </p:txBody>
      </p:sp>
    </p:spTree>
    <p:extLst>
      <p:ext uri="{BB962C8B-B14F-4D97-AF65-F5344CB8AC3E}">
        <p14:creationId xmlns:p14="http://schemas.microsoft.com/office/powerpoint/2010/main" val="335935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4639A1-1B7C-594D-993C-BB97A56F95B9}"/>
              </a:ext>
            </a:extLst>
          </p:cNvPr>
          <p:cNvSpPr/>
          <p:nvPr/>
        </p:nvSpPr>
        <p:spPr>
          <a:xfrm>
            <a:off x="-1" y="1608365"/>
            <a:ext cx="6267068" cy="843521"/>
          </a:xfrm>
          <a:prstGeom prst="rect">
            <a:avLst/>
          </a:prstGeom>
          <a:solidFill>
            <a:srgbClr val="3B8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40000"/>
                  <a:lumOff val="60000"/>
                </a:schemeClr>
              </a:solidFill>
            </a:endParaRPr>
          </a:p>
        </p:txBody>
      </p:sp>
      <p:sp>
        <p:nvSpPr>
          <p:cNvPr id="7" name="Rectangle 6">
            <a:extLst>
              <a:ext uri="{FF2B5EF4-FFF2-40B4-BE49-F238E27FC236}">
                <a16:creationId xmlns:a16="http://schemas.microsoft.com/office/drawing/2014/main" id="{4B51D2E0-9C7A-A546-89A4-E78201BD3B5D}"/>
              </a:ext>
            </a:extLst>
          </p:cNvPr>
          <p:cNvSpPr/>
          <p:nvPr/>
        </p:nvSpPr>
        <p:spPr>
          <a:xfrm>
            <a:off x="6225472" y="1608365"/>
            <a:ext cx="5966528" cy="843521"/>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4D6CF"/>
              </a:solidFill>
            </a:endParaRPr>
          </a:p>
        </p:txBody>
      </p:sp>
      <p:cxnSp>
        <p:nvCxnSpPr>
          <p:cNvPr id="8" name="Straight Connector 7">
            <a:extLst>
              <a:ext uri="{FF2B5EF4-FFF2-40B4-BE49-F238E27FC236}">
                <a16:creationId xmlns:a16="http://schemas.microsoft.com/office/drawing/2014/main" id="{8E7CD8AF-6D52-0941-9B54-BDCBC5B1388C}"/>
              </a:ext>
            </a:extLst>
          </p:cNvPr>
          <p:cNvCxnSpPr/>
          <p:nvPr/>
        </p:nvCxnSpPr>
        <p:spPr>
          <a:xfrm>
            <a:off x="6225472" y="1608366"/>
            <a:ext cx="0" cy="45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04B93B36-196E-CE41-8DFE-3036D5F42AF2}"/>
              </a:ext>
            </a:extLst>
          </p:cNvPr>
          <p:cNvSpPr txBox="1">
            <a:spLocks/>
          </p:cNvSpPr>
          <p:nvPr/>
        </p:nvSpPr>
        <p:spPr>
          <a:xfrm>
            <a:off x="732787" y="1648826"/>
            <a:ext cx="5174183" cy="32199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75000"/>
                    <a:lumOff val="2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dirty="0">
                <a:solidFill>
                  <a:schemeClr val="bg1"/>
                </a:solidFill>
                <a:latin typeface="Franklin Gothic Medium Cond" panose="020B0606030402020204" pitchFamily="34" charset="0"/>
              </a:rPr>
              <a:t>Services for a 100 Mb circuit funded through the </a:t>
            </a:r>
            <a:r>
              <a:rPr lang="en-US" sz="2400" b="1" dirty="0">
                <a:solidFill>
                  <a:schemeClr val="bg1"/>
                </a:solidFill>
                <a:latin typeface="Franklin Gothic Demi Cond" panose="020B0603020102020204" pitchFamily="34" charset="0"/>
              </a:rPr>
              <a:t>RHC Telecommunications Program</a:t>
            </a:r>
            <a:endParaRPr lang="en-US" sz="2000" b="1" dirty="0">
              <a:solidFill>
                <a:schemeClr val="bg1"/>
              </a:solidFill>
              <a:latin typeface="Franklin Gothic Demi Cond" panose="020B0603020102020204" pitchFamily="34" charset="0"/>
            </a:endParaRPr>
          </a:p>
        </p:txBody>
      </p:sp>
      <p:sp>
        <p:nvSpPr>
          <p:cNvPr id="12" name="Content Placeholder 2">
            <a:extLst>
              <a:ext uri="{FF2B5EF4-FFF2-40B4-BE49-F238E27FC236}">
                <a16:creationId xmlns:a16="http://schemas.microsoft.com/office/drawing/2014/main" id="{5679AFE9-58F6-3B4B-B877-F4203AE1AE55}"/>
              </a:ext>
            </a:extLst>
          </p:cNvPr>
          <p:cNvSpPr txBox="1">
            <a:spLocks/>
          </p:cNvSpPr>
          <p:nvPr/>
        </p:nvSpPr>
        <p:spPr>
          <a:xfrm>
            <a:off x="6453348" y="1648826"/>
            <a:ext cx="5400300" cy="32199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75000"/>
                    <a:lumOff val="2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dirty="0">
                <a:solidFill>
                  <a:schemeClr val="bg1"/>
                </a:solidFill>
                <a:latin typeface="Franklin Gothic Medium Cond" panose="020B0606030402020204" pitchFamily="34" charset="0"/>
              </a:rPr>
              <a:t>Services for a 100 Mb circuit funded through the </a:t>
            </a:r>
            <a:r>
              <a:rPr lang="en-US" sz="2400" b="1" dirty="0">
                <a:solidFill>
                  <a:schemeClr val="bg1"/>
                </a:solidFill>
                <a:latin typeface="Franklin Gothic Demi Cond" panose="020B0603020102020204" pitchFamily="34" charset="0"/>
              </a:rPr>
              <a:t>RHC Healthcare Connect Fund</a:t>
            </a:r>
            <a:endParaRPr lang="en-US" sz="2000" b="1" dirty="0">
              <a:solidFill>
                <a:schemeClr val="bg1"/>
              </a:solidFill>
              <a:latin typeface="Franklin Gothic Demi Cond" panose="020B0603020102020204" pitchFamily="34" charset="0"/>
            </a:endParaRPr>
          </a:p>
        </p:txBody>
      </p:sp>
      <p:sp>
        <p:nvSpPr>
          <p:cNvPr id="6" name="Title 5">
            <a:extLst>
              <a:ext uri="{FF2B5EF4-FFF2-40B4-BE49-F238E27FC236}">
                <a16:creationId xmlns:a16="http://schemas.microsoft.com/office/drawing/2014/main" id="{04B6A44D-E2C1-C341-9BDE-9582B5990C51}"/>
              </a:ext>
            </a:extLst>
          </p:cNvPr>
          <p:cNvSpPr>
            <a:spLocks noGrp="1"/>
          </p:cNvSpPr>
          <p:nvPr>
            <p:ph type="title"/>
          </p:nvPr>
        </p:nvSpPr>
        <p:spPr>
          <a:xfrm>
            <a:off x="838200" y="250824"/>
            <a:ext cx="6762750" cy="1325563"/>
          </a:xfrm>
        </p:spPr>
        <p:txBody>
          <a:bodyPr/>
          <a:lstStyle/>
          <a:p>
            <a:r>
              <a:rPr lang="en-US" dirty="0">
                <a:solidFill>
                  <a:schemeClr val="tx1">
                    <a:lumMod val="50000"/>
                  </a:schemeClr>
                </a:solidFill>
              </a:rPr>
              <a:t>Program Examples</a:t>
            </a:r>
          </a:p>
        </p:txBody>
      </p:sp>
      <p:grpSp>
        <p:nvGrpSpPr>
          <p:cNvPr id="27" name="Group 26">
            <a:extLst>
              <a:ext uri="{FF2B5EF4-FFF2-40B4-BE49-F238E27FC236}">
                <a16:creationId xmlns:a16="http://schemas.microsoft.com/office/drawing/2014/main" id="{F84C1C91-510B-4E4A-A20D-DBD78C80773C}"/>
              </a:ext>
            </a:extLst>
          </p:cNvPr>
          <p:cNvGrpSpPr/>
          <p:nvPr/>
        </p:nvGrpSpPr>
        <p:grpSpPr>
          <a:xfrm>
            <a:off x="740421" y="2718601"/>
            <a:ext cx="5109091" cy="2580345"/>
            <a:chOff x="740421" y="2718601"/>
            <a:chExt cx="5109091" cy="2580345"/>
          </a:xfrm>
        </p:grpSpPr>
        <p:sp>
          <p:nvSpPr>
            <p:cNvPr id="2" name="Rectangle 1">
              <a:extLst>
                <a:ext uri="{FF2B5EF4-FFF2-40B4-BE49-F238E27FC236}">
                  <a16:creationId xmlns:a16="http://schemas.microsoft.com/office/drawing/2014/main" id="{E5A924E5-6B3B-7A47-B542-2E49A849594F}"/>
                </a:ext>
              </a:extLst>
            </p:cNvPr>
            <p:cNvSpPr/>
            <p:nvPr/>
          </p:nvSpPr>
          <p:spPr>
            <a:xfrm>
              <a:off x="740421" y="2718601"/>
              <a:ext cx="3928009" cy="1015663"/>
            </a:xfrm>
            <a:prstGeom prst="rect">
              <a:avLst/>
            </a:prstGeom>
          </p:spPr>
          <p:txBody>
            <a:bodyPr wrap="square">
              <a:spAutoFit/>
            </a:bodyPr>
            <a:lstStyle/>
            <a:p>
              <a:r>
                <a:rPr lang="en-US" sz="2000" dirty="0">
                  <a:solidFill>
                    <a:schemeClr val="bg2">
                      <a:lumMod val="25000"/>
                    </a:schemeClr>
                  </a:solidFill>
                  <a:latin typeface="Arial" panose="020B0604020202020204" pitchFamily="34" charset="0"/>
                  <a:cs typeface="Arial" panose="020B0604020202020204" pitchFamily="34" charset="0"/>
                </a:rPr>
                <a:t>Rural Rate = $6,000/month</a:t>
              </a:r>
            </a:p>
            <a:p>
              <a:r>
                <a:rPr lang="en-US" sz="2000" dirty="0">
                  <a:solidFill>
                    <a:schemeClr val="bg2">
                      <a:lumMod val="25000"/>
                    </a:schemeClr>
                  </a:solidFill>
                  <a:latin typeface="Arial" panose="020B0604020202020204" pitchFamily="34" charset="0"/>
                  <a:cs typeface="Arial" panose="020B0604020202020204" pitchFamily="34" charset="0"/>
                </a:rPr>
                <a:t>Urban Rate = $260/month</a:t>
              </a:r>
            </a:p>
            <a:p>
              <a:r>
                <a:rPr lang="en-US" sz="2000" dirty="0">
                  <a:solidFill>
                    <a:schemeClr val="bg2">
                      <a:lumMod val="25000"/>
                    </a:schemeClr>
                  </a:solidFill>
                  <a:latin typeface="Arial" panose="020B0604020202020204" pitchFamily="34" charset="0"/>
                  <a:cs typeface="Arial" panose="020B0604020202020204" pitchFamily="34" charset="0"/>
                </a:rPr>
                <a:t>USF Funds = $5,740/month</a:t>
              </a:r>
            </a:p>
          </p:txBody>
        </p:sp>
        <p:grpSp>
          <p:nvGrpSpPr>
            <p:cNvPr id="25" name="Group 24">
              <a:extLst>
                <a:ext uri="{FF2B5EF4-FFF2-40B4-BE49-F238E27FC236}">
                  <a16:creationId xmlns:a16="http://schemas.microsoft.com/office/drawing/2014/main" id="{7E093C3B-851E-8243-BE6C-7412C93F6626}"/>
                </a:ext>
              </a:extLst>
            </p:cNvPr>
            <p:cNvGrpSpPr/>
            <p:nvPr/>
          </p:nvGrpSpPr>
          <p:grpSpPr>
            <a:xfrm>
              <a:off x="740421" y="4078386"/>
              <a:ext cx="5109091" cy="1220560"/>
              <a:chOff x="740421" y="3924637"/>
              <a:chExt cx="5109091" cy="1220560"/>
            </a:xfrm>
          </p:grpSpPr>
          <p:sp>
            <p:nvSpPr>
              <p:cNvPr id="3" name="Rectangle 2">
                <a:extLst>
                  <a:ext uri="{FF2B5EF4-FFF2-40B4-BE49-F238E27FC236}">
                    <a16:creationId xmlns:a16="http://schemas.microsoft.com/office/drawing/2014/main" id="{A79F2166-7C94-7D4F-91E2-4FB50B4103ED}"/>
                  </a:ext>
                </a:extLst>
              </p:cNvPr>
              <p:cNvSpPr/>
              <p:nvPr/>
            </p:nvSpPr>
            <p:spPr>
              <a:xfrm>
                <a:off x="740421" y="4014873"/>
                <a:ext cx="5109091" cy="400110"/>
              </a:xfrm>
              <a:prstGeom prst="rect">
                <a:avLst/>
              </a:prstGeom>
            </p:spPr>
            <p:txBody>
              <a:bodyPr wrap="none">
                <a:spAutoFit/>
              </a:bodyPr>
              <a:lstStyle/>
              <a:p>
                <a:r>
                  <a:rPr lang="en-US" sz="2000" dirty="0">
                    <a:solidFill>
                      <a:schemeClr val="bg2">
                        <a:lumMod val="25000"/>
                      </a:schemeClr>
                    </a:solidFill>
                    <a:latin typeface="Arial" panose="020B0604020202020204" pitchFamily="34" charset="0"/>
                    <a:cs typeface="Arial" panose="020B0604020202020204" pitchFamily="34" charset="0"/>
                  </a:rPr>
                  <a:t>$6,000/mo.  -  $5,740/mo.  =    $260/month </a:t>
                </a:r>
              </a:p>
            </p:txBody>
          </p:sp>
          <p:sp>
            <p:nvSpPr>
              <p:cNvPr id="16" name="Rectangle 15">
                <a:extLst>
                  <a:ext uri="{FF2B5EF4-FFF2-40B4-BE49-F238E27FC236}">
                    <a16:creationId xmlns:a16="http://schemas.microsoft.com/office/drawing/2014/main" id="{E20E1FDB-AED1-664E-AF72-605A5E622A1C}"/>
                  </a:ext>
                </a:extLst>
              </p:cNvPr>
              <p:cNvSpPr/>
              <p:nvPr/>
            </p:nvSpPr>
            <p:spPr>
              <a:xfrm>
                <a:off x="936346" y="4498866"/>
                <a:ext cx="917239" cy="276999"/>
              </a:xfrm>
              <a:prstGeom prst="rect">
                <a:avLst/>
              </a:prstGeom>
            </p:spPr>
            <p:txBody>
              <a:bodyPr wrap="none">
                <a:spAutoFit/>
              </a:bodyPr>
              <a:lstStyle/>
              <a:p>
                <a:r>
                  <a:rPr lang="en-US" sz="1200" dirty="0">
                    <a:solidFill>
                      <a:schemeClr val="bg2">
                        <a:lumMod val="25000"/>
                      </a:schemeClr>
                    </a:solidFill>
                    <a:latin typeface="Arial" panose="020B0604020202020204" pitchFamily="34" charset="0"/>
                    <a:cs typeface="Arial" panose="020B0604020202020204" pitchFamily="34" charset="0"/>
                  </a:rPr>
                  <a:t>Rural Rate</a:t>
                </a:r>
              </a:p>
            </p:txBody>
          </p:sp>
          <p:sp>
            <p:nvSpPr>
              <p:cNvPr id="18" name="Rectangle 17">
                <a:extLst>
                  <a:ext uri="{FF2B5EF4-FFF2-40B4-BE49-F238E27FC236}">
                    <a16:creationId xmlns:a16="http://schemas.microsoft.com/office/drawing/2014/main" id="{03E51902-6A45-8C4E-9020-12ECC0625DA0}"/>
                  </a:ext>
                </a:extLst>
              </p:cNvPr>
              <p:cNvSpPr/>
              <p:nvPr/>
            </p:nvSpPr>
            <p:spPr>
              <a:xfrm>
                <a:off x="2430161" y="4498866"/>
                <a:ext cx="1232318" cy="646331"/>
              </a:xfrm>
              <a:prstGeom prst="rect">
                <a:avLst/>
              </a:prstGeom>
            </p:spPr>
            <p:txBody>
              <a:bodyPr wrap="square">
                <a:spAutoFit/>
              </a:bodyPr>
              <a:lstStyle/>
              <a:p>
                <a:pPr algn="ctr"/>
                <a:r>
                  <a:rPr lang="en-US" sz="1200" dirty="0">
                    <a:solidFill>
                      <a:schemeClr val="bg2">
                        <a:lumMod val="25000"/>
                      </a:schemeClr>
                    </a:solidFill>
                    <a:latin typeface="Arial" panose="020B0604020202020204" pitchFamily="34" charset="0"/>
                    <a:cs typeface="Arial" panose="020B0604020202020204" pitchFamily="34" charset="0"/>
                  </a:rPr>
                  <a:t>Monthly Recurring Cost for Services</a:t>
                </a:r>
              </a:p>
            </p:txBody>
          </p:sp>
          <p:sp>
            <p:nvSpPr>
              <p:cNvPr id="19" name="Rectangle 18">
                <a:extLst>
                  <a:ext uri="{FF2B5EF4-FFF2-40B4-BE49-F238E27FC236}">
                    <a16:creationId xmlns:a16="http://schemas.microsoft.com/office/drawing/2014/main" id="{EB9BA347-DF2B-3C40-93CF-01AC22AFCC88}"/>
                  </a:ext>
                </a:extLst>
              </p:cNvPr>
              <p:cNvSpPr/>
              <p:nvPr/>
            </p:nvSpPr>
            <p:spPr>
              <a:xfrm>
                <a:off x="4130727" y="4498866"/>
                <a:ext cx="1658866" cy="461665"/>
              </a:xfrm>
              <a:prstGeom prst="rect">
                <a:avLst/>
              </a:prstGeom>
            </p:spPr>
            <p:txBody>
              <a:bodyPr wrap="square">
                <a:spAutoFit/>
              </a:bodyPr>
              <a:lstStyle/>
              <a:p>
                <a:pPr algn="ctr"/>
                <a:r>
                  <a:rPr lang="en-US" sz="1200" dirty="0">
                    <a:solidFill>
                      <a:schemeClr val="bg2">
                        <a:lumMod val="25000"/>
                      </a:schemeClr>
                    </a:solidFill>
                    <a:latin typeface="Arial" panose="020B0604020202020204" pitchFamily="34" charset="0"/>
                    <a:cs typeface="Arial" panose="020B0604020202020204" pitchFamily="34" charset="0"/>
                  </a:rPr>
                  <a:t>Monthly Cost to HCP After Funding</a:t>
                </a:r>
              </a:p>
            </p:txBody>
          </p:sp>
          <p:sp>
            <p:nvSpPr>
              <p:cNvPr id="23" name="Rectangle 22">
                <a:extLst>
                  <a:ext uri="{FF2B5EF4-FFF2-40B4-BE49-F238E27FC236}">
                    <a16:creationId xmlns:a16="http://schemas.microsoft.com/office/drawing/2014/main" id="{60D84CA6-D019-8640-9435-0D2453896A70}"/>
                  </a:ext>
                </a:extLst>
              </p:cNvPr>
              <p:cNvSpPr/>
              <p:nvPr/>
            </p:nvSpPr>
            <p:spPr>
              <a:xfrm>
                <a:off x="4130726" y="3924637"/>
                <a:ext cx="1658867" cy="11571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 name="Group 27">
            <a:extLst>
              <a:ext uri="{FF2B5EF4-FFF2-40B4-BE49-F238E27FC236}">
                <a16:creationId xmlns:a16="http://schemas.microsoft.com/office/drawing/2014/main" id="{3D415901-D9D0-3F4C-8E4F-8D7F797D6112}"/>
              </a:ext>
            </a:extLst>
          </p:cNvPr>
          <p:cNvGrpSpPr/>
          <p:nvPr/>
        </p:nvGrpSpPr>
        <p:grpSpPr>
          <a:xfrm>
            <a:off x="6453348" y="2718601"/>
            <a:ext cx="5322291" cy="2580345"/>
            <a:chOff x="6453348" y="2718601"/>
            <a:chExt cx="5322291" cy="2580345"/>
          </a:xfrm>
        </p:grpSpPr>
        <p:sp>
          <p:nvSpPr>
            <p:cNvPr id="14" name="Rectangle 13">
              <a:extLst>
                <a:ext uri="{FF2B5EF4-FFF2-40B4-BE49-F238E27FC236}">
                  <a16:creationId xmlns:a16="http://schemas.microsoft.com/office/drawing/2014/main" id="{8B770442-914F-9D40-887B-DD165C53644F}"/>
                </a:ext>
              </a:extLst>
            </p:cNvPr>
            <p:cNvSpPr/>
            <p:nvPr/>
          </p:nvSpPr>
          <p:spPr>
            <a:xfrm>
              <a:off x="6518759" y="2718601"/>
              <a:ext cx="3928009" cy="707886"/>
            </a:xfrm>
            <a:prstGeom prst="rect">
              <a:avLst/>
            </a:prstGeom>
          </p:spPr>
          <p:txBody>
            <a:bodyPr wrap="square">
              <a:spAutoFit/>
            </a:bodyPr>
            <a:lstStyle/>
            <a:p>
              <a:r>
                <a:rPr lang="en-US" sz="2000" dirty="0">
                  <a:solidFill>
                    <a:schemeClr val="bg2">
                      <a:lumMod val="25000"/>
                    </a:schemeClr>
                  </a:solidFill>
                  <a:latin typeface="Arial" panose="020B0604020202020204" pitchFamily="34" charset="0"/>
                  <a:cs typeface="Arial" panose="020B0604020202020204" pitchFamily="34" charset="0"/>
                </a:rPr>
                <a:t>Rural Rate = $6,000/month</a:t>
              </a:r>
            </a:p>
            <a:p>
              <a:r>
                <a:rPr lang="en-US" sz="2000" dirty="0">
                  <a:solidFill>
                    <a:schemeClr val="bg2">
                      <a:lumMod val="25000"/>
                    </a:schemeClr>
                  </a:solidFill>
                  <a:latin typeface="Arial" panose="020B0604020202020204" pitchFamily="34" charset="0"/>
                  <a:cs typeface="Arial" panose="020B0604020202020204" pitchFamily="34" charset="0"/>
                </a:rPr>
                <a:t>USF Funds = $3,900/month</a:t>
              </a:r>
            </a:p>
          </p:txBody>
        </p:sp>
        <p:grpSp>
          <p:nvGrpSpPr>
            <p:cNvPr id="26" name="Group 25">
              <a:extLst>
                <a:ext uri="{FF2B5EF4-FFF2-40B4-BE49-F238E27FC236}">
                  <a16:creationId xmlns:a16="http://schemas.microsoft.com/office/drawing/2014/main" id="{5D72930E-59FD-A148-B3C5-EB719EBD8E9C}"/>
                </a:ext>
              </a:extLst>
            </p:cNvPr>
            <p:cNvGrpSpPr/>
            <p:nvPr/>
          </p:nvGrpSpPr>
          <p:grpSpPr>
            <a:xfrm>
              <a:off x="6453348" y="4078386"/>
              <a:ext cx="5322291" cy="1220560"/>
              <a:chOff x="6453348" y="3924637"/>
              <a:chExt cx="5322291" cy="1220560"/>
            </a:xfrm>
          </p:grpSpPr>
          <p:sp>
            <p:nvSpPr>
              <p:cNvPr id="15" name="Rectangle 14">
                <a:extLst>
                  <a:ext uri="{FF2B5EF4-FFF2-40B4-BE49-F238E27FC236}">
                    <a16:creationId xmlns:a16="http://schemas.microsoft.com/office/drawing/2014/main" id="{EEFFD5A8-8040-DE43-BEB1-547F604AD3A9}"/>
                  </a:ext>
                </a:extLst>
              </p:cNvPr>
              <p:cNvSpPr/>
              <p:nvPr/>
            </p:nvSpPr>
            <p:spPr>
              <a:xfrm>
                <a:off x="6453348" y="4014873"/>
                <a:ext cx="5322291" cy="400110"/>
              </a:xfrm>
              <a:prstGeom prst="rect">
                <a:avLst/>
              </a:prstGeom>
            </p:spPr>
            <p:txBody>
              <a:bodyPr wrap="none">
                <a:spAutoFit/>
              </a:bodyPr>
              <a:lstStyle/>
              <a:p>
                <a:r>
                  <a:rPr lang="en-US" sz="2000" dirty="0">
                    <a:solidFill>
                      <a:schemeClr val="bg2">
                        <a:lumMod val="25000"/>
                      </a:schemeClr>
                    </a:solidFill>
                    <a:latin typeface="Arial" panose="020B0604020202020204" pitchFamily="34" charset="0"/>
                    <a:cs typeface="Arial" panose="020B0604020202020204" pitchFamily="34" charset="0"/>
                  </a:rPr>
                  <a:t>$6,000/mo.  -  $3,900/mo.  =    $2,100/month </a:t>
                </a:r>
              </a:p>
            </p:txBody>
          </p:sp>
          <p:sp>
            <p:nvSpPr>
              <p:cNvPr id="17" name="Rectangle 16">
                <a:extLst>
                  <a:ext uri="{FF2B5EF4-FFF2-40B4-BE49-F238E27FC236}">
                    <a16:creationId xmlns:a16="http://schemas.microsoft.com/office/drawing/2014/main" id="{97A39BB4-428E-534A-B2B1-ACDB829ED21E}"/>
                  </a:ext>
                </a:extLst>
              </p:cNvPr>
              <p:cNvSpPr/>
              <p:nvPr/>
            </p:nvSpPr>
            <p:spPr>
              <a:xfrm>
                <a:off x="6633139" y="4498866"/>
                <a:ext cx="917239" cy="276999"/>
              </a:xfrm>
              <a:prstGeom prst="rect">
                <a:avLst/>
              </a:prstGeom>
            </p:spPr>
            <p:txBody>
              <a:bodyPr wrap="none">
                <a:spAutoFit/>
              </a:bodyPr>
              <a:lstStyle/>
              <a:p>
                <a:r>
                  <a:rPr lang="en-US" sz="1200" dirty="0">
                    <a:solidFill>
                      <a:schemeClr val="bg2">
                        <a:lumMod val="25000"/>
                      </a:schemeClr>
                    </a:solidFill>
                    <a:latin typeface="Arial" panose="020B0604020202020204" pitchFamily="34" charset="0"/>
                    <a:cs typeface="Arial" panose="020B0604020202020204" pitchFamily="34" charset="0"/>
                  </a:rPr>
                  <a:t>Rural Rate</a:t>
                </a:r>
              </a:p>
            </p:txBody>
          </p:sp>
          <p:sp>
            <p:nvSpPr>
              <p:cNvPr id="21" name="Rectangle 20">
                <a:extLst>
                  <a:ext uri="{FF2B5EF4-FFF2-40B4-BE49-F238E27FC236}">
                    <a16:creationId xmlns:a16="http://schemas.microsoft.com/office/drawing/2014/main" id="{39D3F0F2-CF11-BA41-9196-D4C8DA1C5923}"/>
                  </a:ext>
                </a:extLst>
              </p:cNvPr>
              <p:cNvSpPr/>
              <p:nvPr/>
            </p:nvSpPr>
            <p:spPr>
              <a:xfrm>
                <a:off x="8164214" y="4498866"/>
                <a:ext cx="1248503" cy="646331"/>
              </a:xfrm>
              <a:prstGeom prst="rect">
                <a:avLst/>
              </a:prstGeom>
            </p:spPr>
            <p:txBody>
              <a:bodyPr wrap="square">
                <a:spAutoFit/>
              </a:bodyPr>
              <a:lstStyle/>
              <a:p>
                <a:pPr algn="ctr"/>
                <a:r>
                  <a:rPr lang="en-US" sz="1200" dirty="0">
                    <a:solidFill>
                      <a:schemeClr val="bg2">
                        <a:lumMod val="25000"/>
                      </a:schemeClr>
                    </a:solidFill>
                    <a:latin typeface="Arial" panose="020B0604020202020204" pitchFamily="34" charset="0"/>
                    <a:cs typeface="Arial" panose="020B0604020202020204" pitchFamily="34" charset="0"/>
                  </a:rPr>
                  <a:t>Monthly Recurring Cost for Services</a:t>
                </a:r>
              </a:p>
            </p:txBody>
          </p:sp>
          <p:sp>
            <p:nvSpPr>
              <p:cNvPr id="22" name="Rectangle 21">
                <a:extLst>
                  <a:ext uri="{FF2B5EF4-FFF2-40B4-BE49-F238E27FC236}">
                    <a16:creationId xmlns:a16="http://schemas.microsoft.com/office/drawing/2014/main" id="{C24F644B-44F5-044C-B288-5F7C5E21641A}"/>
                  </a:ext>
                </a:extLst>
              </p:cNvPr>
              <p:cNvSpPr/>
              <p:nvPr/>
            </p:nvSpPr>
            <p:spPr>
              <a:xfrm>
                <a:off x="9887952" y="4505219"/>
                <a:ext cx="1748395" cy="461665"/>
              </a:xfrm>
              <a:prstGeom prst="rect">
                <a:avLst/>
              </a:prstGeom>
            </p:spPr>
            <p:txBody>
              <a:bodyPr wrap="square">
                <a:spAutoFit/>
              </a:bodyPr>
              <a:lstStyle/>
              <a:p>
                <a:pPr algn="ctr"/>
                <a:r>
                  <a:rPr lang="en-US" sz="1200" dirty="0">
                    <a:solidFill>
                      <a:schemeClr val="bg2">
                        <a:lumMod val="25000"/>
                      </a:schemeClr>
                    </a:solidFill>
                    <a:latin typeface="Arial" panose="020B0604020202020204" pitchFamily="34" charset="0"/>
                    <a:cs typeface="Arial" panose="020B0604020202020204" pitchFamily="34" charset="0"/>
                  </a:rPr>
                  <a:t>Monthly Cost to HCP After Funding</a:t>
                </a:r>
              </a:p>
            </p:txBody>
          </p:sp>
          <p:sp>
            <p:nvSpPr>
              <p:cNvPr id="24" name="Rectangle 23">
                <a:extLst>
                  <a:ext uri="{FF2B5EF4-FFF2-40B4-BE49-F238E27FC236}">
                    <a16:creationId xmlns:a16="http://schemas.microsoft.com/office/drawing/2014/main" id="{4ED25E6F-AC8D-BD48-961E-700B47489AE5}"/>
                  </a:ext>
                </a:extLst>
              </p:cNvPr>
              <p:cNvSpPr/>
              <p:nvPr/>
            </p:nvSpPr>
            <p:spPr>
              <a:xfrm>
                <a:off x="9888468" y="3924637"/>
                <a:ext cx="1747879" cy="11571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23766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23" name="Rectangle 22"/>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Elbow Connector 12"/>
          <p:cNvCxnSpPr/>
          <p:nvPr/>
        </p:nvCxnSpPr>
        <p:spPr>
          <a:xfrm rot="5400000" flipH="1" flipV="1">
            <a:off x="4839873" y="1978982"/>
            <a:ext cx="12700" cy="2423160"/>
          </a:xfrm>
          <a:prstGeom prst="bentConnector3">
            <a:avLst>
              <a:gd name="adj1" fmla="val 7484213"/>
            </a:avLst>
          </a:prstGeom>
          <a:ln>
            <a:solidFill>
              <a:srgbClr val="A6A6A6"/>
            </a:solidFill>
          </a:ln>
          <a:effectLst/>
        </p:spPr>
        <p:style>
          <a:lnRef idx="2">
            <a:schemeClr val="accent1"/>
          </a:lnRef>
          <a:fillRef idx="0">
            <a:schemeClr val="accent1"/>
          </a:fillRef>
          <a:effectRef idx="1">
            <a:schemeClr val="accent1"/>
          </a:effectRef>
          <a:fontRef idx="minor">
            <a:schemeClr val="tx1"/>
          </a:fontRef>
        </p:style>
      </p:cxnSp>
      <p:cxnSp>
        <p:nvCxnSpPr>
          <p:cNvPr id="59" name="Elbow Connector 58"/>
          <p:cNvCxnSpPr/>
          <p:nvPr/>
        </p:nvCxnSpPr>
        <p:spPr>
          <a:xfrm rot="5400000" flipH="1" flipV="1">
            <a:off x="7263033" y="1978983"/>
            <a:ext cx="12700" cy="2423160"/>
          </a:xfrm>
          <a:prstGeom prst="bentConnector3">
            <a:avLst>
              <a:gd name="adj1" fmla="val 7484213"/>
            </a:avLst>
          </a:prstGeom>
          <a:ln>
            <a:solidFill>
              <a:srgbClr val="A6A6A6"/>
            </a:solidFill>
          </a:ln>
          <a:effectLst/>
        </p:spPr>
        <p:style>
          <a:lnRef idx="2">
            <a:schemeClr val="accent1"/>
          </a:lnRef>
          <a:fillRef idx="0">
            <a:schemeClr val="accent1"/>
          </a:fillRef>
          <a:effectRef idx="1">
            <a:schemeClr val="accent1"/>
          </a:effectRef>
          <a:fontRef idx="minor">
            <a:schemeClr val="tx1"/>
          </a:fontRef>
        </p:style>
      </p:cxnSp>
      <p:cxnSp>
        <p:nvCxnSpPr>
          <p:cNvPr id="60" name="Elbow Connector 59"/>
          <p:cNvCxnSpPr/>
          <p:nvPr/>
        </p:nvCxnSpPr>
        <p:spPr>
          <a:xfrm rot="5400000" flipH="1" flipV="1">
            <a:off x="9698885" y="1956123"/>
            <a:ext cx="12700" cy="2468880"/>
          </a:xfrm>
          <a:prstGeom prst="bentConnector3">
            <a:avLst>
              <a:gd name="adj1" fmla="val 7484213"/>
            </a:avLst>
          </a:prstGeom>
          <a:ln>
            <a:solidFill>
              <a:srgbClr val="A6A6A6"/>
            </a:solidFill>
          </a:ln>
          <a:effectLst/>
        </p:spPr>
        <p:style>
          <a:lnRef idx="2">
            <a:schemeClr val="accent1"/>
          </a:lnRef>
          <a:fillRef idx="0">
            <a:schemeClr val="accent1"/>
          </a:fillRef>
          <a:effectRef idx="1">
            <a:schemeClr val="accent1"/>
          </a:effectRef>
          <a:fontRef idx="minor">
            <a:schemeClr val="tx1"/>
          </a:fontRef>
        </p:style>
      </p:cxnSp>
      <p:sp>
        <p:nvSpPr>
          <p:cNvPr id="48" name="Oval 47"/>
          <p:cNvSpPr>
            <a:spLocks noChangeAspect="1"/>
          </p:cNvSpPr>
          <p:nvPr/>
        </p:nvSpPr>
        <p:spPr>
          <a:xfrm>
            <a:off x="5578364" y="1749092"/>
            <a:ext cx="1005840" cy="1005840"/>
          </a:xfrm>
          <a:prstGeom prst="ellipse">
            <a:avLst/>
          </a:prstGeom>
          <a:solidFill>
            <a:srgbClr val="0270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1" name="Oval 60"/>
          <p:cNvSpPr>
            <a:spLocks noChangeAspect="1"/>
          </p:cNvSpPr>
          <p:nvPr/>
        </p:nvSpPr>
        <p:spPr>
          <a:xfrm>
            <a:off x="7960161" y="1724452"/>
            <a:ext cx="1005840" cy="1005840"/>
          </a:xfrm>
          <a:prstGeom prst="ellipse">
            <a:avLst/>
          </a:prstGeom>
          <a:solidFill>
            <a:srgbClr val="0270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4" name="Shape 172"/>
          <p:cNvSpPr txBox="1"/>
          <p:nvPr/>
        </p:nvSpPr>
        <p:spPr>
          <a:xfrm>
            <a:off x="5754099" y="1864916"/>
            <a:ext cx="651078" cy="72958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400" b="1" i="0" u="none" strike="noStrike" cap="none" baseline="0">
                <a:solidFill>
                  <a:schemeClr val="bg1"/>
                </a:solidFill>
                <a:latin typeface="Arial" charset="0"/>
                <a:ea typeface="Arial" charset="0"/>
                <a:cs typeface="Arial" charset="0"/>
                <a:sym typeface="Calibri"/>
              </a:rPr>
              <a:t>3</a:t>
            </a:r>
            <a:endParaRPr lang="en-US" sz="4400" b="1" i="0" u="none" strike="noStrike" cap="none" baseline="0" dirty="0">
              <a:solidFill>
                <a:schemeClr val="bg1"/>
              </a:solidFill>
              <a:latin typeface="Arial" charset="0"/>
              <a:ea typeface="Arial" charset="0"/>
              <a:cs typeface="Arial" charset="0"/>
              <a:sym typeface="Calibri"/>
            </a:endParaRPr>
          </a:p>
        </p:txBody>
      </p:sp>
      <p:sp>
        <p:nvSpPr>
          <p:cNvPr id="65" name="Shape 172"/>
          <p:cNvSpPr txBox="1"/>
          <p:nvPr/>
        </p:nvSpPr>
        <p:spPr>
          <a:xfrm>
            <a:off x="8145256" y="1846952"/>
            <a:ext cx="651078" cy="72958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400" b="1" i="0" u="none" strike="noStrike" cap="none" baseline="0" dirty="0">
                <a:solidFill>
                  <a:schemeClr val="bg1"/>
                </a:solidFill>
                <a:latin typeface="Arial" charset="0"/>
                <a:ea typeface="Arial" charset="0"/>
                <a:cs typeface="Arial" charset="0"/>
                <a:sym typeface="Calibri"/>
              </a:rPr>
              <a:t>4</a:t>
            </a:r>
          </a:p>
        </p:txBody>
      </p:sp>
      <p:cxnSp>
        <p:nvCxnSpPr>
          <p:cNvPr id="31" name="Elbow Connector 30"/>
          <p:cNvCxnSpPr/>
          <p:nvPr/>
        </p:nvCxnSpPr>
        <p:spPr>
          <a:xfrm rot="5400000" flipH="1" flipV="1">
            <a:off x="2420613" y="1978982"/>
            <a:ext cx="12700" cy="2423160"/>
          </a:xfrm>
          <a:prstGeom prst="bentConnector3">
            <a:avLst>
              <a:gd name="adj1" fmla="val 7484213"/>
            </a:avLst>
          </a:prstGeom>
          <a:ln>
            <a:solidFill>
              <a:srgbClr val="A6A6A6"/>
            </a:solidFill>
          </a:ln>
          <a:effectLst/>
        </p:spPr>
        <p:style>
          <a:lnRef idx="2">
            <a:schemeClr val="accent1"/>
          </a:lnRef>
          <a:fillRef idx="0">
            <a:schemeClr val="accent1"/>
          </a:fillRef>
          <a:effectRef idx="1">
            <a:schemeClr val="accent1"/>
          </a:effectRef>
          <a:fontRef idx="minor">
            <a:schemeClr val="tx1"/>
          </a:fontRef>
        </p:style>
      </p:cxnSp>
      <p:sp>
        <p:nvSpPr>
          <p:cNvPr id="28" name="Oval 27"/>
          <p:cNvSpPr>
            <a:spLocks noChangeAspect="1"/>
          </p:cNvSpPr>
          <p:nvPr/>
        </p:nvSpPr>
        <p:spPr>
          <a:xfrm>
            <a:off x="3181139" y="1730518"/>
            <a:ext cx="1005840" cy="1005840"/>
          </a:xfrm>
          <a:prstGeom prst="ellipse">
            <a:avLst/>
          </a:prstGeom>
          <a:solidFill>
            <a:srgbClr val="0270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5" name="Oval 34"/>
          <p:cNvSpPr>
            <a:spLocks noChangeAspect="1"/>
          </p:cNvSpPr>
          <p:nvPr/>
        </p:nvSpPr>
        <p:spPr>
          <a:xfrm>
            <a:off x="712008" y="1719527"/>
            <a:ext cx="1005840" cy="1005840"/>
          </a:xfrm>
          <a:prstGeom prst="ellipse">
            <a:avLst/>
          </a:prstGeom>
          <a:solidFill>
            <a:srgbClr val="0270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2" name="Shape 172"/>
          <p:cNvSpPr txBox="1"/>
          <p:nvPr/>
        </p:nvSpPr>
        <p:spPr>
          <a:xfrm>
            <a:off x="888151" y="1874499"/>
            <a:ext cx="651078" cy="72958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400" b="1" i="0" u="none" strike="noStrike" cap="none" baseline="0" dirty="0">
                <a:solidFill>
                  <a:schemeClr val="bg1"/>
                </a:solidFill>
                <a:latin typeface="Arial" charset="0"/>
                <a:ea typeface="Arial" charset="0"/>
                <a:cs typeface="Arial" charset="0"/>
                <a:sym typeface="Calibri"/>
              </a:rPr>
              <a:t>1</a:t>
            </a:r>
          </a:p>
        </p:txBody>
      </p:sp>
      <p:sp>
        <p:nvSpPr>
          <p:cNvPr id="63" name="Shape 172"/>
          <p:cNvSpPr txBox="1"/>
          <p:nvPr/>
        </p:nvSpPr>
        <p:spPr>
          <a:xfrm>
            <a:off x="3355949" y="1855629"/>
            <a:ext cx="651078" cy="72958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400" b="1" i="0" u="none" strike="noStrike" cap="none" baseline="0" dirty="0">
                <a:solidFill>
                  <a:schemeClr val="bg1"/>
                </a:solidFill>
                <a:latin typeface="Arial" charset="0"/>
                <a:ea typeface="Arial" charset="0"/>
                <a:cs typeface="Arial" charset="0"/>
                <a:sym typeface="Calibri"/>
              </a:rPr>
              <a:t>2</a:t>
            </a:r>
          </a:p>
        </p:txBody>
      </p:sp>
      <p:sp>
        <p:nvSpPr>
          <p:cNvPr id="32" name="Oval 31"/>
          <p:cNvSpPr>
            <a:spLocks noChangeAspect="1"/>
          </p:cNvSpPr>
          <p:nvPr/>
        </p:nvSpPr>
        <p:spPr>
          <a:xfrm>
            <a:off x="10410103" y="1719527"/>
            <a:ext cx="1005840" cy="1005840"/>
          </a:xfrm>
          <a:prstGeom prst="ellipse">
            <a:avLst/>
          </a:prstGeom>
          <a:solidFill>
            <a:srgbClr val="0270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3" name="Shape 172"/>
          <p:cNvSpPr txBox="1"/>
          <p:nvPr/>
        </p:nvSpPr>
        <p:spPr>
          <a:xfrm>
            <a:off x="10614136" y="1856784"/>
            <a:ext cx="651078" cy="72958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4400" b="1" i="0" u="none" strike="noStrike" cap="none" baseline="0" dirty="0">
                <a:solidFill>
                  <a:schemeClr val="bg1"/>
                </a:solidFill>
                <a:latin typeface="Arial" charset="0"/>
                <a:ea typeface="Arial" charset="0"/>
                <a:cs typeface="Arial" charset="0"/>
                <a:sym typeface="Calibri"/>
              </a:rPr>
              <a:t>5</a:t>
            </a:r>
          </a:p>
        </p:txBody>
      </p:sp>
      <p:sp>
        <p:nvSpPr>
          <p:cNvPr id="29" name="Rectangle 28"/>
          <p:cNvSpPr/>
          <p:nvPr/>
        </p:nvSpPr>
        <p:spPr>
          <a:xfrm>
            <a:off x="203200" y="3163667"/>
            <a:ext cx="2095011" cy="2092161"/>
          </a:xfrm>
          <a:prstGeom prst="rect">
            <a:avLst/>
          </a:prstGeom>
          <a:solidFill>
            <a:srgbClr val="469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hape 172"/>
          <p:cNvSpPr txBox="1"/>
          <p:nvPr/>
        </p:nvSpPr>
        <p:spPr>
          <a:xfrm>
            <a:off x="214714" y="3380724"/>
            <a:ext cx="2082685" cy="1764734"/>
          </a:xfrm>
          <a:prstGeom prst="rect">
            <a:avLst/>
          </a:prstGeom>
          <a:noFill/>
          <a:ln>
            <a:noFill/>
          </a:ln>
        </p:spPr>
        <p:txBody>
          <a:bodyPr lIns="91425" tIns="45700" rIns="91425" bIns="45700" anchor="t" anchorCtr="0">
            <a:noAutofit/>
          </a:bodyPr>
          <a:lstStyle/>
          <a:p>
            <a:pPr lvl="0" algn="ctr">
              <a:buSzPct val="25000"/>
            </a:pPr>
            <a:r>
              <a:rPr lang="en-US" sz="1600" dirty="0">
                <a:solidFill>
                  <a:schemeClr val="bg1"/>
                </a:solidFill>
                <a:latin typeface="Arial" charset="0"/>
                <a:ea typeface="Arial" charset="0"/>
                <a:cs typeface="Arial" charset="0"/>
              </a:rPr>
              <a:t>HCP initiates competitive bidding process to allow for assessing most </a:t>
            </a:r>
          </a:p>
          <a:p>
            <a:pPr lvl="0" algn="ctr">
              <a:buSzPct val="25000"/>
            </a:pPr>
            <a:r>
              <a:rPr lang="en-US" sz="1600" dirty="0">
                <a:solidFill>
                  <a:schemeClr val="bg1"/>
                </a:solidFill>
                <a:latin typeface="Arial" charset="0"/>
                <a:ea typeface="Arial" charset="0"/>
                <a:cs typeface="Arial" charset="0"/>
              </a:rPr>
              <a:t>cost-effective solutions. </a:t>
            </a:r>
            <a:endParaRPr lang="en-US" sz="1600" b="0" i="0" u="none" strike="noStrike" cap="none" baseline="0" dirty="0">
              <a:solidFill>
                <a:schemeClr val="bg1"/>
              </a:solidFill>
              <a:latin typeface="Arial" charset="0"/>
              <a:ea typeface="Arial" charset="0"/>
              <a:cs typeface="Arial" charset="0"/>
              <a:sym typeface="Calibri"/>
            </a:endParaRPr>
          </a:p>
        </p:txBody>
      </p:sp>
      <p:sp>
        <p:nvSpPr>
          <p:cNvPr id="36" name="Rectangle 35"/>
          <p:cNvSpPr/>
          <p:nvPr/>
        </p:nvSpPr>
        <p:spPr>
          <a:xfrm>
            <a:off x="2618780" y="3163667"/>
            <a:ext cx="2095011" cy="2092161"/>
          </a:xfrm>
          <a:prstGeom prst="rect">
            <a:avLst/>
          </a:prstGeom>
          <a:solidFill>
            <a:srgbClr val="469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Shape 172"/>
          <p:cNvSpPr txBox="1"/>
          <p:nvPr/>
        </p:nvSpPr>
        <p:spPr>
          <a:xfrm>
            <a:off x="2617968" y="3380724"/>
            <a:ext cx="2108700" cy="176473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b="0" i="0" u="none" strike="noStrike" cap="none" baseline="0" dirty="0">
                <a:solidFill>
                  <a:schemeClr val="bg1"/>
                </a:solidFill>
                <a:latin typeface="Arial" charset="0"/>
                <a:ea typeface="Arial" charset="0"/>
                <a:cs typeface="Arial" charset="0"/>
                <a:sym typeface="Calibri"/>
              </a:rPr>
              <a:t>HCP submits paperwork to USAC requesting funding for telecom</a:t>
            </a:r>
            <a:r>
              <a:rPr lang="en-US" sz="1600" dirty="0">
                <a:solidFill>
                  <a:schemeClr val="bg1"/>
                </a:solidFill>
                <a:latin typeface="Arial" charset="0"/>
                <a:ea typeface="Arial" charset="0"/>
                <a:cs typeface="Arial" charset="0"/>
                <a:sym typeface="Calibri"/>
              </a:rPr>
              <a:t> </a:t>
            </a:r>
            <a:r>
              <a:rPr lang="en-US" sz="1600" dirty="0">
                <a:solidFill>
                  <a:schemeClr val="bg1"/>
                </a:solidFill>
                <a:latin typeface="Arial" charset="0"/>
                <a:ea typeface="Arial" charset="0"/>
                <a:cs typeface="Arial" charset="0"/>
              </a:rPr>
              <a:t>and/or Internet services</a:t>
            </a:r>
            <a:r>
              <a:rPr lang="en-US" sz="1600" b="0" i="0" u="none" strike="noStrike" cap="none" baseline="0" dirty="0">
                <a:solidFill>
                  <a:schemeClr val="bg1"/>
                </a:solidFill>
                <a:latin typeface="Arial" charset="0"/>
                <a:ea typeface="Arial" charset="0"/>
                <a:cs typeface="Arial" charset="0"/>
                <a:sym typeface="Calibri"/>
              </a:rPr>
              <a:t>. </a:t>
            </a:r>
          </a:p>
        </p:txBody>
      </p:sp>
      <p:sp>
        <p:nvSpPr>
          <p:cNvPr id="54" name="Rectangle 53"/>
          <p:cNvSpPr/>
          <p:nvPr/>
        </p:nvSpPr>
        <p:spPr>
          <a:xfrm>
            <a:off x="5034360" y="3163667"/>
            <a:ext cx="2095011" cy="2092161"/>
          </a:xfrm>
          <a:prstGeom prst="rect">
            <a:avLst/>
          </a:prstGeom>
          <a:solidFill>
            <a:srgbClr val="469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Shape 173"/>
          <p:cNvSpPr txBox="1"/>
          <p:nvPr/>
        </p:nvSpPr>
        <p:spPr>
          <a:xfrm>
            <a:off x="5047235" y="3255317"/>
            <a:ext cx="2069258" cy="2591858"/>
          </a:xfrm>
          <a:prstGeom prst="rect">
            <a:avLst/>
          </a:prstGeom>
          <a:noFill/>
          <a:ln>
            <a:noFill/>
          </a:ln>
        </p:spPr>
        <p:txBody>
          <a:bodyPr lIns="91425" tIns="45700" rIns="91425" bIns="45700" anchor="t" anchorCtr="0">
            <a:noAutofit/>
          </a:bodyPr>
          <a:lstStyle/>
          <a:p>
            <a:pPr lvl="0" algn="ctr">
              <a:buSzPct val="25000"/>
            </a:pPr>
            <a:r>
              <a:rPr lang="en-US" sz="1500" b="0" i="0" u="none" strike="noStrike" cap="none" baseline="0" dirty="0">
                <a:solidFill>
                  <a:schemeClr val="bg1"/>
                </a:solidFill>
                <a:latin typeface="Arial" charset="0"/>
                <a:ea typeface="Arial" charset="0"/>
                <a:cs typeface="Arial" charset="0"/>
                <a:sym typeface="Calibri"/>
              </a:rPr>
              <a:t>USAC reviews paperwork</a:t>
            </a:r>
            <a:r>
              <a:rPr lang="en-US" sz="1500" b="0" i="0" u="none" strike="noStrike" cap="none" dirty="0">
                <a:solidFill>
                  <a:schemeClr val="bg1"/>
                </a:solidFill>
                <a:latin typeface="Arial" charset="0"/>
                <a:ea typeface="Arial" charset="0"/>
                <a:cs typeface="Arial" charset="0"/>
                <a:sym typeface="Calibri"/>
              </a:rPr>
              <a:t> and sends approved funding commitment l</a:t>
            </a:r>
            <a:r>
              <a:rPr lang="en-US" sz="1500" i="0" u="none" strike="noStrike" cap="none" dirty="0">
                <a:solidFill>
                  <a:schemeClr val="bg1"/>
                </a:solidFill>
                <a:latin typeface="Arial" charset="0"/>
                <a:ea typeface="Arial" charset="0"/>
                <a:cs typeface="Arial" charset="0"/>
                <a:sym typeface="Calibri"/>
              </a:rPr>
              <a:t>e</a:t>
            </a:r>
            <a:r>
              <a:rPr lang="en-US" sz="1500" b="0" i="0" u="none" strike="noStrike" cap="none" dirty="0">
                <a:solidFill>
                  <a:schemeClr val="bg1"/>
                </a:solidFill>
                <a:latin typeface="Arial" charset="0"/>
                <a:ea typeface="Arial" charset="0"/>
                <a:cs typeface="Arial" charset="0"/>
                <a:sym typeface="Calibri"/>
              </a:rPr>
              <a:t>tter to HCP. HCP accepts funding by submitting </a:t>
            </a:r>
          </a:p>
          <a:p>
            <a:pPr lvl="0" algn="ctr">
              <a:buSzPct val="25000"/>
            </a:pPr>
            <a:r>
              <a:rPr lang="en-US" sz="1500" b="0" i="0" u="none" strike="noStrike" cap="none" dirty="0">
                <a:solidFill>
                  <a:schemeClr val="bg1"/>
                </a:solidFill>
                <a:latin typeface="Arial" charset="0"/>
                <a:ea typeface="Arial" charset="0"/>
                <a:cs typeface="Arial" charset="0"/>
                <a:sym typeface="Calibri"/>
              </a:rPr>
              <a:t>the appropriate form </a:t>
            </a:r>
          </a:p>
          <a:p>
            <a:pPr lvl="0" algn="ctr">
              <a:buSzPct val="25000"/>
            </a:pPr>
            <a:r>
              <a:rPr lang="en-US" sz="1500" b="0" i="0" u="none" strike="noStrike" cap="none" dirty="0">
                <a:solidFill>
                  <a:schemeClr val="bg1"/>
                </a:solidFill>
                <a:latin typeface="Arial" charset="0"/>
                <a:ea typeface="Arial" charset="0"/>
                <a:cs typeface="Arial" charset="0"/>
                <a:sym typeface="Calibri"/>
              </a:rPr>
              <a:t>to USAC.  </a:t>
            </a:r>
            <a:endParaRPr lang="en-US" sz="1500" b="0" i="0" u="none" strike="noStrike" cap="none" baseline="0" dirty="0">
              <a:solidFill>
                <a:schemeClr val="bg1"/>
              </a:solidFill>
              <a:latin typeface="Arial" charset="0"/>
              <a:ea typeface="Arial" charset="0"/>
              <a:cs typeface="Arial" charset="0"/>
              <a:sym typeface="Calibri"/>
            </a:endParaRPr>
          </a:p>
        </p:txBody>
      </p:sp>
      <p:sp>
        <p:nvSpPr>
          <p:cNvPr id="55" name="Rectangle 54"/>
          <p:cNvSpPr/>
          <p:nvPr/>
        </p:nvSpPr>
        <p:spPr>
          <a:xfrm>
            <a:off x="7449940" y="3163667"/>
            <a:ext cx="2095011" cy="2092161"/>
          </a:xfrm>
          <a:prstGeom prst="rect">
            <a:avLst/>
          </a:prstGeom>
          <a:solidFill>
            <a:srgbClr val="469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Shape 173"/>
          <p:cNvSpPr txBox="1"/>
          <p:nvPr/>
        </p:nvSpPr>
        <p:spPr>
          <a:xfrm>
            <a:off x="7449937" y="3407278"/>
            <a:ext cx="2082137" cy="1939773"/>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dirty="0">
                <a:solidFill>
                  <a:schemeClr val="bg1"/>
                </a:solidFill>
                <a:latin typeface="Arial" charset="0"/>
                <a:ea typeface="Arial" charset="0"/>
                <a:cs typeface="Arial" charset="0"/>
                <a:sym typeface="Calibri"/>
              </a:rPr>
              <a:t>USAC administers funds to service provider.</a:t>
            </a:r>
            <a:endParaRPr lang="en-US" sz="1600" b="0" i="0" u="none" strike="noStrike" cap="none" baseline="0" dirty="0">
              <a:solidFill>
                <a:schemeClr val="bg1"/>
              </a:solidFill>
              <a:latin typeface="Arial" charset="0"/>
              <a:ea typeface="Arial" charset="0"/>
              <a:cs typeface="Arial" charset="0"/>
              <a:sym typeface="Calibri"/>
            </a:endParaRPr>
          </a:p>
        </p:txBody>
      </p:sp>
      <p:sp>
        <p:nvSpPr>
          <p:cNvPr id="56" name="Rectangle 55"/>
          <p:cNvSpPr/>
          <p:nvPr/>
        </p:nvSpPr>
        <p:spPr>
          <a:xfrm>
            <a:off x="9865518" y="3163667"/>
            <a:ext cx="2095011" cy="2092161"/>
          </a:xfrm>
          <a:prstGeom prst="rect">
            <a:avLst/>
          </a:prstGeom>
          <a:solidFill>
            <a:srgbClr val="469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hape 174"/>
          <p:cNvSpPr txBox="1"/>
          <p:nvPr/>
        </p:nvSpPr>
        <p:spPr>
          <a:xfrm>
            <a:off x="9865518" y="3380724"/>
            <a:ext cx="2095011" cy="225614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b="0" i="0" u="none" strike="noStrike" cap="none" baseline="0" dirty="0">
                <a:solidFill>
                  <a:schemeClr val="bg1"/>
                </a:solidFill>
                <a:latin typeface="Arial" charset="0"/>
                <a:ea typeface="Arial" charset="0"/>
                <a:cs typeface="Arial" charset="0"/>
                <a:sym typeface="Calibri"/>
              </a:rPr>
              <a:t>Service provider </a:t>
            </a:r>
          </a:p>
          <a:p>
            <a:pPr marL="0" marR="0" lvl="0" indent="0" algn="ctr" rtl="0">
              <a:spcBef>
                <a:spcPts val="0"/>
              </a:spcBef>
              <a:buSzPct val="25000"/>
              <a:buNone/>
            </a:pPr>
            <a:r>
              <a:rPr lang="en-US" sz="1600" b="0" i="0" u="none" strike="noStrike" cap="none" baseline="0" dirty="0">
                <a:solidFill>
                  <a:schemeClr val="bg1"/>
                </a:solidFill>
                <a:latin typeface="Arial" charset="0"/>
                <a:ea typeface="Arial" charset="0"/>
                <a:cs typeface="Arial" charset="0"/>
                <a:sym typeface="Calibri"/>
              </a:rPr>
              <a:t>then reimburses healthcare provider with funding amount. </a:t>
            </a:r>
          </a:p>
        </p:txBody>
      </p:sp>
      <p:sp>
        <p:nvSpPr>
          <p:cNvPr id="39" name="Title 1"/>
          <p:cNvSpPr txBox="1">
            <a:spLocks/>
          </p:cNvSpPr>
          <p:nvPr/>
        </p:nvSpPr>
        <p:spPr>
          <a:xfrm>
            <a:off x="838200" y="2508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Funding Flow Chart</a:t>
            </a:r>
          </a:p>
        </p:txBody>
      </p:sp>
      <p:pic>
        <p:nvPicPr>
          <p:cNvPr id="37" name="Shape 17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40662" y="379587"/>
            <a:ext cx="1474945" cy="1106208"/>
          </a:xfrm>
          <a:prstGeom prst="rect">
            <a:avLst/>
          </a:prstGeom>
          <a:noFill/>
          <a:ln>
            <a:noFill/>
          </a:ln>
        </p:spPr>
      </p:pic>
    </p:spTree>
    <p:extLst>
      <p:ext uri="{BB962C8B-B14F-4D97-AF65-F5344CB8AC3E}">
        <p14:creationId xmlns:p14="http://schemas.microsoft.com/office/powerpoint/2010/main" val="163093166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2000"/>
                                        <p:tgtEl>
                                          <p:spTgt spid="31"/>
                                        </p:tgtEl>
                                      </p:cBhvr>
                                    </p:animEffect>
                                  </p:childTnLst>
                                </p:cTn>
                              </p:par>
                            </p:childTnLst>
                          </p:cTn>
                        </p:par>
                        <p:par>
                          <p:cTn id="13" fill="hold">
                            <p:stCondLst>
                              <p:cond delay="2000"/>
                            </p:stCondLst>
                            <p:childTnLst>
                              <p:par>
                                <p:cTn id="14" presetID="10" presetClass="entr" presetSubtype="0" fill="hold" grpId="0" nodeType="afterEffect">
                                  <p:stCondLst>
                                    <p:cond delay="10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2000"/>
                                        <p:tgtEl>
                                          <p:spTgt spid="13"/>
                                        </p:tgtEl>
                                      </p:cBhvr>
                                    </p:animEffect>
                                  </p:childTnLst>
                                </p:cTn>
                              </p:par>
                            </p:childTnLst>
                          </p:cTn>
                        </p:par>
                        <p:par>
                          <p:cTn id="22" fill="hold">
                            <p:stCondLst>
                              <p:cond delay="2000"/>
                            </p:stCondLst>
                            <p:childTnLst>
                              <p:par>
                                <p:cTn id="23" presetID="10" presetClass="entr" presetSubtype="0" fill="hold" grpId="0" nodeType="afterEffect">
                                  <p:stCondLst>
                                    <p:cond delay="10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2000"/>
                                        <p:tgtEl>
                                          <p:spTgt spid="59"/>
                                        </p:tgtEl>
                                      </p:cBhvr>
                                    </p:animEffect>
                                  </p:childTnLst>
                                </p:cTn>
                              </p:par>
                            </p:childTnLst>
                          </p:cTn>
                        </p:par>
                        <p:par>
                          <p:cTn id="31" fill="hold">
                            <p:stCondLst>
                              <p:cond delay="2000"/>
                            </p:stCondLst>
                            <p:childTnLst>
                              <p:par>
                                <p:cTn id="32" presetID="10" presetClass="entr" presetSubtype="0" fill="hold" grpId="0" nodeType="afterEffect">
                                  <p:stCondLst>
                                    <p:cond delay="10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2000"/>
                                        <p:tgtEl>
                                          <p:spTgt spid="60"/>
                                        </p:tgtEl>
                                      </p:cBhvr>
                                    </p:animEffect>
                                  </p:childTnLst>
                                </p:cTn>
                              </p:par>
                            </p:childTnLst>
                          </p:cTn>
                        </p:par>
                        <p:par>
                          <p:cTn id="40" fill="hold">
                            <p:stCondLst>
                              <p:cond delay="2000"/>
                            </p:stCondLst>
                            <p:childTnLst>
                              <p:par>
                                <p:cTn id="41" presetID="10" presetClass="entr" presetSubtype="0" fill="hold" grpId="0" nodeType="afterEffect">
                                  <p:stCondLst>
                                    <p:cond delay="10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4" grpId="0"/>
      <p:bldP spid="25" grpId="0"/>
      <p:bldP spid="38"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1024" y="6400800"/>
            <a:ext cx="12361763" cy="798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stretch>
            <a:fillRect/>
          </a:stretch>
        </p:blipFill>
        <p:spPr>
          <a:xfrm>
            <a:off x="1395893" y="1895667"/>
            <a:ext cx="9400213" cy="4904459"/>
          </a:xfrm>
          <a:prstGeom prst="rect">
            <a:avLst/>
          </a:prstGeom>
        </p:spPr>
      </p:pic>
      <p:sp>
        <p:nvSpPr>
          <p:cNvPr id="15" name="Title 1"/>
          <p:cNvSpPr txBox="1">
            <a:spLocks/>
          </p:cNvSpPr>
          <p:nvPr/>
        </p:nvSpPr>
        <p:spPr>
          <a:xfrm>
            <a:off x="838200" y="261905"/>
            <a:ext cx="37113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Funding Timeline</a:t>
            </a:r>
          </a:p>
        </p:txBody>
      </p:sp>
      <p:sp>
        <p:nvSpPr>
          <p:cNvPr id="16" name="Rectangle 15"/>
          <p:cNvSpPr/>
          <p:nvPr/>
        </p:nvSpPr>
        <p:spPr>
          <a:xfrm>
            <a:off x="-1639650" y="1374978"/>
            <a:ext cx="640080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7843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C05F51-CBD8-4D45-B398-DAE3CFDDA8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76742"/>
            <a:ext cx="12191999" cy="8136448"/>
          </a:xfrm>
          <a:prstGeom prst="rect">
            <a:avLst/>
          </a:prstGeom>
        </p:spPr>
      </p:pic>
      <p:sp>
        <p:nvSpPr>
          <p:cNvPr id="9" name="Rectangle 8">
            <a:extLst>
              <a:ext uri="{FF2B5EF4-FFF2-40B4-BE49-F238E27FC236}">
                <a16:creationId xmlns:a16="http://schemas.microsoft.com/office/drawing/2014/main" id="{1734E5F5-D7EE-D446-B7D5-AC47EBFF7BAA}"/>
              </a:ext>
            </a:extLst>
          </p:cNvPr>
          <p:cNvSpPr/>
          <p:nvPr/>
        </p:nvSpPr>
        <p:spPr>
          <a:xfrm>
            <a:off x="-64736" y="-382995"/>
            <a:ext cx="12271613" cy="7703618"/>
          </a:xfrm>
          <a:prstGeom prst="rect">
            <a:avLst/>
          </a:prstGeom>
          <a:gradFill>
            <a:gsLst>
              <a:gs pos="0">
                <a:schemeClr val="accent1">
                  <a:lumMod val="0"/>
                  <a:lumOff val="100000"/>
                  <a:alpha val="95000"/>
                </a:schemeClr>
              </a:gs>
              <a:gs pos="100000">
                <a:schemeClr val="bg1">
                  <a:alpha val="70000"/>
                </a:schemeClr>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7CA7E0-6C63-FD43-97D4-F0430A5746B3}"/>
              </a:ext>
            </a:extLst>
          </p:cNvPr>
          <p:cNvSpPr>
            <a:spLocks noGrp="1"/>
          </p:cNvSpPr>
          <p:nvPr>
            <p:ph type="ctrTitle"/>
          </p:nvPr>
        </p:nvSpPr>
        <p:spPr>
          <a:xfrm>
            <a:off x="998507" y="559696"/>
            <a:ext cx="9669493" cy="2387600"/>
          </a:xfrm>
        </p:spPr>
        <p:txBody>
          <a:bodyPr/>
          <a:lstStyle/>
          <a:p>
            <a:r>
              <a:rPr lang="en-US" dirty="0">
                <a:solidFill>
                  <a:schemeClr val="tx1">
                    <a:lumMod val="50000"/>
                  </a:schemeClr>
                </a:solidFill>
              </a:rPr>
              <a:t>USF and RHC Financial Statistics </a:t>
            </a:r>
          </a:p>
        </p:txBody>
      </p:sp>
      <p:sp>
        <p:nvSpPr>
          <p:cNvPr id="7" name="Rectangle 6">
            <a:extLst>
              <a:ext uri="{FF2B5EF4-FFF2-40B4-BE49-F238E27FC236}">
                <a16:creationId xmlns:a16="http://schemas.microsoft.com/office/drawing/2014/main" id="{AA834C3F-D726-4741-A0D8-906304FFE9FD}"/>
              </a:ext>
            </a:extLst>
          </p:cNvPr>
          <p:cNvSpPr/>
          <p:nvPr/>
        </p:nvSpPr>
        <p:spPr>
          <a:xfrm>
            <a:off x="-1" y="3096679"/>
            <a:ext cx="7955280" cy="18288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9906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155053"/>
            <a:ext cx="12192000" cy="761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531628"/>
            <a:ext cx="10515600" cy="1236613"/>
          </a:xfrm>
        </p:spPr>
        <p:txBody>
          <a:bodyPr/>
          <a:lstStyle/>
          <a:p>
            <a:r>
              <a:rPr lang="en-US" dirty="0">
                <a:solidFill>
                  <a:schemeClr val="tx1">
                    <a:lumMod val="50000"/>
                  </a:schemeClr>
                </a:solidFill>
              </a:rPr>
              <a:t>USAC Numbers by Program</a:t>
            </a:r>
            <a:br>
              <a:rPr lang="en-US" dirty="0">
                <a:solidFill>
                  <a:schemeClr val="tx1">
                    <a:lumMod val="50000"/>
                  </a:schemeClr>
                </a:solidFill>
              </a:rPr>
            </a:br>
            <a:r>
              <a:rPr lang="en-US" sz="2800" dirty="0">
                <a:solidFill>
                  <a:schemeClr val="tx1">
                    <a:lumMod val="50000"/>
                  </a:schemeClr>
                </a:solidFill>
              </a:rPr>
              <a:t>Calendar Year 2018</a:t>
            </a:r>
          </a:p>
        </p:txBody>
      </p:sp>
      <p:sp>
        <p:nvSpPr>
          <p:cNvPr id="10" name="Rectangle 9"/>
          <p:cNvSpPr/>
          <p:nvPr/>
        </p:nvSpPr>
        <p:spPr>
          <a:xfrm>
            <a:off x="838200" y="6135772"/>
            <a:ext cx="10524930" cy="400110"/>
          </a:xfrm>
          <a:prstGeom prst="rect">
            <a:avLst/>
          </a:prstGeom>
        </p:spPr>
        <p:txBody>
          <a:bodyPr wrap="square">
            <a:spAutoFit/>
          </a:bodyPr>
          <a:lstStyle/>
          <a:p>
            <a:r>
              <a:rPr lang="en-US" sz="1000" dirty="0">
                <a:solidFill>
                  <a:schemeClr val="tx1">
                    <a:lumMod val="75000"/>
                    <a:lumOff val="25000"/>
                  </a:schemeClr>
                </a:solidFill>
                <a:latin typeface="Arial" charset="0"/>
                <a:ea typeface="Arial" charset="0"/>
                <a:cs typeface="Arial" charset="0"/>
              </a:rPr>
              <a:t>Source:</a:t>
            </a:r>
          </a:p>
          <a:p>
            <a:r>
              <a:rPr lang="en-US" sz="1000" u="sng" dirty="0">
                <a:latin typeface="Arial" panose="020B0604020202020204" pitchFamily="34" charset="0"/>
                <a:cs typeface="Arial" panose="020B0604020202020204" pitchFamily="34" charset="0"/>
                <a:hlinkClick r:id="rId3" tooltip="https://prodnet.www.neca.org/publicationsdocs/wwpdf/040119usac.pdf"/>
              </a:rPr>
              <a:t>https://prodnet.www.neca.org/publicationsdocs/wwpdf/040119usac.pdf</a:t>
            </a:r>
            <a:endParaRPr lang="en-US" sz="1000" u="sng" dirty="0">
              <a:solidFill>
                <a:srgbClr val="6FAC43"/>
              </a:solidFill>
              <a:latin typeface="Arial" panose="020B0604020202020204" pitchFamily="34" charset="0"/>
              <a:ea typeface="Arial" charset="0"/>
              <a:cs typeface="Arial" panose="020B0604020202020204" pitchFamily="34" charset="0"/>
            </a:endParaRPr>
          </a:p>
        </p:txBody>
      </p:sp>
      <p:pic>
        <p:nvPicPr>
          <p:cNvPr id="8" name="Picture 7"/>
          <p:cNvPicPr>
            <a:picLocks noChangeAspect="1"/>
          </p:cNvPicPr>
          <p:nvPr/>
        </p:nvPicPr>
        <p:blipFill>
          <a:blip r:embed="rId4"/>
          <a:stretch>
            <a:fillRect/>
          </a:stretch>
        </p:blipFill>
        <p:spPr>
          <a:xfrm>
            <a:off x="5996119" y="1155990"/>
            <a:ext cx="5935874" cy="5760720"/>
          </a:xfrm>
          <a:prstGeom prst="rect">
            <a:avLst/>
          </a:prstGeom>
        </p:spPr>
      </p:pic>
      <p:sp>
        <p:nvSpPr>
          <p:cNvPr id="9" name="Rectangle 8">
            <a:extLst>
              <a:ext uri="{FF2B5EF4-FFF2-40B4-BE49-F238E27FC236}">
                <a16:creationId xmlns:a16="http://schemas.microsoft.com/office/drawing/2014/main" id="{B9C7A2DA-2616-0A48-847F-4B576053CE94}"/>
              </a:ext>
            </a:extLst>
          </p:cNvPr>
          <p:cNvSpPr/>
          <p:nvPr/>
        </p:nvSpPr>
        <p:spPr>
          <a:xfrm>
            <a:off x="838199" y="2051948"/>
            <a:ext cx="5610727" cy="2598660"/>
          </a:xfrm>
          <a:prstGeom prst="rect">
            <a:avLst/>
          </a:prstGeom>
        </p:spPr>
        <p:txBody>
          <a:bodyPr wrap="square">
            <a:spAutoFit/>
          </a:bodyPr>
          <a:lstStyle/>
          <a:p>
            <a:pPr marL="342900" indent="-342900">
              <a:lnSpc>
                <a:spcPct val="150000"/>
              </a:lnSpc>
              <a:buFont typeface="Arial" panose="020B0604020202020204" pitchFamily="34" charset="0"/>
              <a:buChar char="•"/>
            </a:pPr>
            <a:r>
              <a:rPr lang="en-US" sz="2800" dirty="0">
                <a:solidFill>
                  <a:srgbClr val="6FAC43"/>
                </a:solidFill>
                <a:latin typeface="Franklin Gothic Medium Cond" panose="020B0606030402020204" pitchFamily="34" charset="0"/>
                <a:cs typeface="Arial" panose="020B0604020202020204" pitchFamily="34" charset="0"/>
              </a:rPr>
              <a:t>High Cost= ~56.2%</a:t>
            </a:r>
          </a:p>
          <a:p>
            <a:pPr marL="342900" indent="-342900">
              <a:lnSpc>
                <a:spcPct val="150000"/>
              </a:lnSpc>
              <a:buFont typeface="Arial" panose="020B0604020202020204" pitchFamily="34" charset="0"/>
              <a:buChar char="•"/>
            </a:pPr>
            <a:r>
              <a:rPr lang="en-US" sz="2800" dirty="0">
                <a:solidFill>
                  <a:srgbClr val="20656F"/>
                </a:solidFill>
                <a:latin typeface="Franklin Gothic Medium Cond" panose="020B0606030402020204" pitchFamily="34" charset="0"/>
                <a:cs typeface="Arial" panose="020B0604020202020204" pitchFamily="34" charset="0"/>
              </a:rPr>
              <a:t>Schools &amp; Libraries (E-rate)= ~26.5%</a:t>
            </a:r>
          </a:p>
          <a:p>
            <a:pPr marL="342900" indent="-342900">
              <a:lnSpc>
                <a:spcPct val="150000"/>
              </a:lnSpc>
              <a:buFont typeface="Arial" panose="020B0604020202020204" pitchFamily="34" charset="0"/>
              <a:buChar char="•"/>
            </a:pPr>
            <a:r>
              <a:rPr lang="en-US" sz="2800" b="1" dirty="0">
                <a:solidFill>
                  <a:srgbClr val="006F52"/>
                </a:solidFill>
                <a:latin typeface="Franklin Gothic Demi Cond" panose="020B0603020102020204" pitchFamily="34" charset="0"/>
                <a:cs typeface="Arial" panose="020B0604020202020204" pitchFamily="34" charset="0"/>
              </a:rPr>
              <a:t>Rural Health Care= </a:t>
            </a:r>
            <a:r>
              <a:rPr lang="en-US" sz="2800" dirty="0">
                <a:solidFill>
                  <a:srgbClr val="006F52"/>
                </a:solidFill>
                <a:latin typeface="Franklin Gothic Medium Cond" panose="020B0606030402020204" pitchFamily="34" charset="0"/>
                <a:cs typeface="Arial" panose="020B0604020202020204" pitchFamily="34" charset="0"/>
              </a:rPr>
              <a:t>~</a:t>
            </a:r>
            <a:r>
              <a:rPr lang="en-US" sz="2800" dirty="0">
                <a:solidFill>
                  <a:srgbClr val="20656F"/>
                </a:solidFill>
                <a:latin typeface="Franklin Gothic Medium Cond" panose="020B0606030402020204" pitchFamily="34" charset="0"/>
                <a:cs typeface="Arial" panose="020B0604020202020204" pitchFamily="34" charset="0"/>
              </a:rPr>
              <a:t> </a:t>
            </a:r>
            <a:r>
              <a:rPr lang="en-US" sz="2800" b="1" dirty="0">
                <a:solidFill>
                  <a:srgbClr val="006F52"/>
                </a:solidFill>
                <a:latin typeface="Franklin Gothic Demi Cond" panose="020B0603020102020204" pitchFamily="34" charset="0"/>
                <a:cs typeface="Arial" panose="020B0604020202020204" pitchFamily="34" charset="0"/>
              </a:rPr>
              <a:t>3.6%</a:t>
            </a:r>
          </a:p>
          <a:p>
            <a:pPr marL="342900" indent="-342900">
              <a:lnSpc>
                <a:spcPct val="150000"/>
              </a:lnSpc>
              <a:buFont typeface="Arial" panose="020B0604020202020204" pitchFamily="34" charset="0"/>
              <a:buChar char="•"/>
            </a:pPr>
            <a:r>
              <a:rPr lang="en-US" sz="2800" dirty="0">
                <a:solidFill>
                  <a:srgbClr val="00AE9C"/>
                </a:solidFill>
                <a:latin typeface="Franklin Gothic Medium Cond" panose="020B0606030402020204" pitchFamily="34" charset="0"/>
                <a:cs typeface="Arial" panose="020B0604020202020204" pitchFamily="34" charset="0"/>
              </a:rPr>
              <a:t>Lifeline= ~13.7%</a:t>
            </a:r>
          </a:p>
        </p:txBody>
      </p:sp>
      <p:sp>
        <p:nvSpPr>
          <p:cNvPr id="12" name="Shape 143">
            <a:extLst>
              <a:ext uri="{FF2B5EF4-FFF2-40B4-BE49-F238E27FC236}">
                <a16:creationId xmlns:a16="http://schemas.microsoft.com/office/drawing/2014/main" id="{E6FB741E-1CC9-6D4B-8A9C-E619F623003B}"/>
              </a:ext>
            </a:extLst>
          </p:cNvPr>
          <p:cNvSpPr txBox="1"/>
          <p:nvPr/>
        </p:nvSpPr>
        <p:spPr>
          <a:xfrm>
            <a:off x="838199" y="6535882"/>
            <a:ext cx="5937942" cy="276998"/>
          </a:xfrm>
          <a:prstGeom prst="rect">
            <a:avLst/>
          </a:prstGeom>
          <a:noFill/>
          <a:ln>
            <a:noFill/>
          </a:ln>
        </p:spPr>
        <p:txBody>
          <a:bodyPr lIns="91425" tIns="45700" rIns="91425" bIns="45700" anchor="t" anchorCtr="0">
            <a:noAutofit/>
          </a:bodyPr>
          <a:lstStyle/>
          <a:p>
            <a:pPr lvl="0">
              <a:buSzPct val="25000"/>
            </a:pPr>
            <a:r>
              <a:rPr lang="en-US" sz="1000" dirty="0">
                <a:solidFill>
                  <a:schemeClr val="tx1">
                    <a:lumMod val="60000"/>
                    <a:lumOff val="40000"/>
                  </a:schemeClr>
                </a:solidFill>
                <a:latin typeface="Arial" charset="0"/>
                <a:ea typeface="Arial" charset="0"/>
                <a:cs typeface="Arial" charset="0"/>
                <a:sym typeface="Calibri"/>
              </a:rPr>
              <a:t>Image:   c  2019 </a:t>
            </a:r>
            <a:r>
              <a:rPr lang="en-US" sz="1000" dirty="0" err="1">
                <a:solidFill>
                  <a:schemeClr val="tx1">
                    <a:lumMod val="60000"/>
                    <a:lumOff val="40000"/>
                  </a:schemeClr>
                </a:solidFill>
                <a:latin typeface="Arial" charset="0"/>
                <a:ea typeface="Arial" charset="0"/>
                <a:cs typeface="Arial" charset="0"/>
                <a:sym typeface="Calibri"/>
              </a:rPr>
              <a:t>TeleQuality</a:t>
            </a:r>
            <a:r>
              <a:rPr lang="en-US" sz="1000" dirty="0">
                <a:solidFill>
                  <a:schemeClr val="tx1">
                    <a:lumMod val="60000"/>
                    <a:lumOff val="40000"/>
                  </a:schemeClr>
                </a:solidFill>
                <a:latin typeface="Arial" charset="0"/>
                <a:ea typeface="Arial" charset="0"/>
                <a:cs typeface="Arial" charset="0"/>
                <a:sym typeface="Calibri"/>
              </a:rPr>
              <a:t> Communications</a:t>
            </a:r>
            <a:endParaRPr lang="en-US" sz="1000" b="0" i="0" u="none" strike="noStrike" cap="none" baseline="0" dirty="0">
              <a:solidFill>
                <a:schemeClr val="tx1">
                  <a:lumMod val="60000"/>
                  <a:lumOff val="40000"/>
                </a:schemeClr>
              </a:solidFill>
              <a:latin typeface="Arial" charset="0"/>
              <a:ea typeface="Arial" charset="0"/>
              <a:cs typeface="Arial" charset="0"/>
              <a:sym typeface="Calibri"/>
            </a:endParaRPr>
          </a:p>
        </p:txBody>
      </p:sp>
      <p:sp>
        <p:nvSpPr>
          <p:cNvPr id="13" name="Oval 12">
            <a:extLst>
              <a:ext uri="{FF2B5EF4-FFF2-40B4-BE49-F238E27FC236}">
                <a16:creationId xmlns:a16="http://schemas.microsoft.com/office/drawing/2014/main" id="{6A07B5F4-D14A-9F44-8BAB-44DCCD5CDDE6}"/>
              </a:ext>
            </a:extLst>
          </p:cNvPr>
          <p:cNvSpPr>
            <a:spLocks noChangeAspect="1"/>
          </p:cNvSpPr>
          <p:nvPr/>
        </p:nvSpPr>
        <p:spPr>
          <a:xfrm>
            <a:off x="1376927" y="6580473"/>
            <a:ext cx="155448" cy="155448"/>
          </a:xfrm>
          <a:prstGeom prst="ellipse">
            <a:avLst/>
          </a:pr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60000"/>
                  <a:lumOff val="40000"/>
                </a:schemeClr>
              </a:solidFill>
            </a:endParaRPr>
          </a:p>
        </p:txBody>
      </p:sp>
    </p:spTree>
    <p:extLst>
      <p:ext uri="{BB962C8B-B14F-4D97-AF65-F5344CB8AC3E}">
        <p14:creationId xmlns:p14="http://schemas.microsoft.com/office/powerpoint/2010/main" val="4287653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0114" y="-260318"/>
            <a:ext cx="3762408" cy="7118317"/>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2" name="Picture 21">
            <a:extLst>
              <a:ext uri="{FF2B5EF4-FFF2-40B4-BE49-F238E27FC236}">
                <a16:creationId xmlns:a16="http://schemas.microsoft.com/office/drawing/2014/main" id="{00AD5BF5-E5E8-264E-B062-DFB64C282366}"/>
              </a:ext>
            </a:extLst>
          </p:cNvPr>
          <p:cNvPicPr>
            <a:picLocks noChangeAspect="1"/>
          </p:cNvPicPr>
          <p:nvPr/>
        </p:nvPicPr>
        <p:blipFill rotWithShape="1">
          <a:blip r:embed="rId3" cstate="email">
            <a:alphaModFix amt="10000"/>
            <a:extLst>
              <a:ext uri="{28A0092B-C50C-407E-A947-70E740481C1C}">
                <a14:useLocalDpi xmlns:a14="http://schemas.microsoft.com/office/drawing/2010/main"/>
              </a:ext>
            </a:extLst>
          </a:blip>
          <a:srcRect/>
          <a:stretch/>
        </p:blipFill>
        <p:spPr>
          <a:xfrm rot="16200000">
            <a:off x="-1307840" y="1417637"/>
            <a:ext cx="7118317" cy="3762408"/>
          </a:xfrm>
          <a:prstGeom prst="rect">
            <a:avLst/>
          </a:prstGeom>
        </p:spPr>
      </p:pic>
      <p:sp>
        <p:nvSpPr>
          <p:cNvPr id="9" name="Title 1"/>
          <p:cNvSpPr>
            <a:spLocks noGrp="1"/>
          </p:cNvSpPr>
          <p:nvPr>
            <p:ph type="title"/>
          </p:nvPr>
        </p:nvSpPr>
        <p:spPr>
          <a:xfrm>
            <a:off x="819140" y="434108"/>
            <a:ext cx="3008577" cy="2946550"/>
          </a:xfrm>
        </p:spPr>
        <p:txBody>
          <a:bodyPr>
            <a:normAutofit/>
          </a:bodyPr>
          <a:lstStyle/>
          <a:p>
            <a:pPr>
              <a:lnSpc>
                <a:spcPts val="4480"/>
              </a:lnSpc>
            </a:pPr>
            <a:r>
              <a:rPr lang="en-US" dirty="0">
                <a:solidFill>
                  <a:schemeClr val="bg1"/>
                </a:solidFill>
              </a:rPr>
              <a:t>Rural Health Care Program Request History </a:t>
            </a:r>
            <a:endParaRPr lang="en-US" sz="5400" dirty="0">
              <a:solidFill>
                <a:schemeClr val="bg1"/>
              </a:solidFill>
            </a:endParaRPr>
          </a:p>
        </p:txBody>
      </p:sp>
      <p:sp>
        <p:nvSpPr>
          <p:cNvPr id="12" name="Shape 143"/>
          <p:cNvSpPr txBox="1"/>
          <p:nvPr/>
        </p:nvSpPr>
        <p:spPr>
          <a:xfrm>
            <a:off x="605263" y="6458687"/>
            <a:ext cx="5937942" cy="276998"/>
          </a:xfrm>
          <a:prstGeom prst="rect">
            <a:avLst/>
          </a:prstGeom>
          <a:noFill/>
          <a:ln>
            <a:noFill/>
          </a:ln>
        </p:spPr>
        <p:txBody>
          <a:bodyPr lIns="91425" tIns="45700" rIns="91425" bIns="45700" anchor="t" anchorCtr="0">
            <a:noAutofit/>
          </a:bodyPr>
          <a:lstStyle/>
          <a:p>
            <a:pPr lvl="0">
              <a:buSzPct val="25000"/>
            </a:pPr>
            <a:r>
              <a:rPr lang="en-US" sz="1200" dirty="0">
                <a:solidFill>
                  <a:schemeClr val="bg1"/>
                </a:solidFill>
                <a:latin typeface="Arial" charset="0"/>
                <a:ea typeface="Arial" charset="0"/>
                <a:cs typeface="Arial" charset="0"/>
                <a:sym typeface="Calibri"/>
              </a:rPr>
              <a:t>Image:   c  2019 </a:t>
            </a:r>
            <a:r>
              <a:rPr lang="en-US" sz="1200" dirty="0" err="1">
                <a:solidFill>
                  <a:schemeClr val="bg1"/>
                </a:solidFill>
                <a:latin typeface="Arial" charset="0"/>
                <a:ea typeface="Arial" charset="0"/>
                <a:cs typeface="Arial" charset="0"/>
                <a:sym typeface="Calibri"/>
              </a:rPr>
              <a:t>TeleQuality</a:t>
            </a:r>
            <a:r>
              <a:rPr lang="en-US" sz="1200" dirty="0">
                <a:solidFill>
                  <a:schemeClr val="bg1"/>
                </a:solidFill>
                <a:latin typeface="Arial" charset="0"/>
                <a:ea typeface="Arial" charset="0"/>
                <a:cs typeface="Arial" charset="0"/>
                <a:sym typeface="Calibri"/>
              </a:rPr>
              <a:t> Communications</a:t>
            </a:r>
            <a:endParaRPr lang="en-US" sz="1200" b="0" i="0" u="none" strike="noStrike" cap="none" baseline="0" dirty="0">
              <a:solidFill>
                <a:schemeClr val="bg1"/>
              </a:solidFill>
              <a:latin typeface="Arial" charset="0"/>
              <a:ea typeface="Arial" charset="0"/>
              <a:cs typeface="Arial" charset="0"/>
              <a:sym typeface="Calibri"/>
            </a:endParaRPr>
          </a:p>
        </p:txBody>
      </p:sp>
      <p:sp>
        <p:nvSpPr>
          <p:cNvPr id="13" name="Oval 12"/>
          <p:cNvSpPr>
            <a:spLocks noChangeAspect="1"/>
          </p:cNvSpPr>
          <p:nvPr/>
        </p:nvSpPr>
        <p:spPr>
          <a:xfrm>
            <a:off x="1249188" y="6540875"/>
            <a:ext cx="155448" cy="15544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50C6570-E838-C747-B3A4-7CE3E30D6E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61854" y="428084"/>
            <a:ext cx="6154120" cy="5589768"/>
          </a:xfrm>
          <a:prstGeom prst="rect">
            <a:avLst/>
          </a:prstGeom>
        </p:spPr>
      </p:pic>
      <p:sp>
        <p:nvSpPr>
          <p:cNvPr id="4" name="Content Placeholder 3">
            <a:extLst>
              <a:ext uri="{FF2B5EF4-FFF2-40B4-BE49-F238E27FC236}">
                <a16:creationId xmlns:a16="http://schemas.microsoft.com/office/drawing/2014/main" id="{231DA87E-1B03-264E-B912-9ED863349A5F}"/>
              </a:ext>
            </a:extLst>
          </p:cNvPr>
          <p:cNvSpPr>
            <a:spLocks noGrp="1"/>
          </p:cNvSpPr>
          <p:nvPr>
            <p:ph idx="1"/>
          </p:nvPr>
        </p:nvSpPr>
        <p:spPr>
          <a:xfrm>
            <a:off x="838200" y="3516752"/>
            <a:ext cx="3117112" cy="3001372"/>
          </a:xfrm>
        </p:spPr>
        <p:txBody>
          <a:bodyPr>
            <a:normAutofit/>
          </a:bodyPr>
          <a:lstStyle/>
          <a:p>
            <a:pPr>
              <a:buFont typeface="Arial" panose="020B0604020202020204" pitchFamily="34" charset="0"/>
              <a:buChar char="•"/>
            </a:pPr>
            <a:r>
              <a:rPr lang="en-US" sz="2800" dirty="0">
                <a:solidFill>
                  <a:schemeClr val="bg1"/>
                </a:solidFill>
              </a:rPr>
              <a:t>Demand has exceeded the cap</a:t>
            </a:r>
          </a:p>
          <a:p>
            <a:r>
              <a:rPr lang="en-US" sz="2800" dirty="0">
                <a:solidFill>
                  <a:schemeClr val="bg1"/>
                </a:solidFill>
              </a:rPr>
              <a:t>Pro-rata factor</a:t>
            </a:r>
          </a:p>
        </p:txBody>
      </p:sp>
      <p:sp>
        <p:nvSpPr>
          <p:cNvPr id="19" name="Shape 143">
            <a:extLst>
              <a:ext uri="{FF2B5EF4-FFF2-40B4-BE49-F238E27FC236}">
                <a16:creationId xmlns:a16="http://schemas.microsoft.com/office/drawing/2014/main" id="{BCBE5C25-FEFD-F44C-B32B-DCE22A85EFF6}"/>
              </a:ext>
            </a:extLst>
          </p:cNvPr>
          <p:cNvSpPr txBox="1"/>
          <p:nvPr/>
        </p:nvSpPr>
        <p:spPr>
          <a:xfrm>
            <a:off x="6328349" y="5961271"/>
            <a:ext cx="6795453" cy="276998"/>
          </a:xfrm>
          <a:prstGeom prst="rect">
            <a:avLst/>
          </a:prstGeom>
          <a:noFill/>
          <a:ln>
            <a:noFill/>
          </a:ln>
        </p:spPr>
        <p:txBody>
          <a:bodyPr lIns="91425" tIns="45700" rIns="91425" bIns="45700" anchor="t" anchorCtr="0">
            <a:noAutofit/>
          </a:bodyPr>
          <a:lstStyle/>
          <a:p>
            <a:r>
              <a:rPr lang="en-US" sz="1000" i="1" dirty="0">
                <a:solidFill>
                  <a:schemeClr val="bg2">
                    <a:lumMod val="50000"/>
                  </a:schemeClr>
                </a:solidFill>
                <a:latin typeface="Arial" charset="0"/>
                <a:ea typeface="Arial" charset="0"/>
                <a:cs typeface="Arial" charset="0"/>
                <a:sym typeface="Calibri"/>
              </a:rPr>
              <a:t>* Pro-rata factor of 92.5% applied to requests in 2nd filing window for FY2016.</a:t>
            </a:r>
            <a:endParaRPr lang="en-US" sz="1000" i="1" dirty="0">
              <a:solidFill>
                <a:srgbClr val="12654C"/>
              </a:solidFill>
              <a:latin typeface="Arial" charset="0"/>
              <a:ea typeface="Arial" charset="0"/>
              <a:cs typeface="Arial" charset="0"/>
            </a:endParaRPr>
          </a:p>
        </p:txBody>
      </p:sp>
      <p:sp>
        <p:nvSpPr>
          <p:cNvPr id="20" name="Rectangle 19">
            <a:extLst>
              <a:ext uri="{FF2B5EF4-FFF2-40B4-BE49-F238E27FC236}">
                <a16:creationId xmlns:a16="http://schemas.microsoft.com/office/drawing/2014/main" id="{4C2A15CC-E00D-3748-9E87-E429F8655F0D}"/>
              </a:ext>
            </a:extLst>
          </p:cNvPr>
          <p:cNvSpPr/>
          <p:nvPr/>
        </p:nvSpPr>
        <p:spPr>
          <a:xfrm>
            <a:off x="0" y="3232503"/>
            <a:ext cx="3566160" cy="148155"/>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32A35A-EDAD-F04F-B82F-A64C3D5C7ABB}"/>
              </a:ext>
            </a:extLst>
          </p:cNvPr>
          <p:cNvSpPr/>
          <p:nvPr/>
        </p:nvSpPr>
        <p:spPr>
          <a:xfrm>
            <a:off x="9874102" y="231833"/>
            <a:ext cx="1084521" cy="57294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5585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BC60A0-16F5-724C-A587-5FFFA604FDB9}"/>
              </a:ext>
            </a:extLst>
          </p:cNvPr>
          <p:cNvPicPr>
            <a:picLocks noChangeAspect="1"/>
          </p:cNvPicPr>
          <p:nvPr/>
        </p:nvPicPr>
        <p:blipFill>
          <a:blip r:embed="rId3"/>
          <a:stretch>
            <a:fillRect/>
          </a:stretch>
        </p:blipFill>
        <p:spPr>
          <a:xfrm>
            <a:off x="4581548" y="497583"/>
            <a:ext cx="7285326" cy="5469839"/>
          </a:xfrm>
          <a:prstGeom prst="rect">
            <a:avLst/>
          </a:prstGeom>
        </p:spPr>
      </p:pic>
      <p:sp>
        <p:nvSpPr>
          <p:cNvPr id="8" name="Rectangle 7"/>
          <p:cNvSpPr/>
          <p:nvPr/>
        </p:nvSpPr>
        <p:spPr>
          <a:xfrm>
            <a:off x="370114" y="-260318"/>
            <a:ext cx="3762408" cy="7118317"/>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Title 1"/>
          <p:cNvSpPr>
            <a:spLocks noGrp="1"/>
          </p:cNvSpPr>
          <p:nvPr>
            <p:ph type="title"/>
          </p:nvPr>
        </p:nvSpPr>
        <p:spPr>
          <a:xfrm>
            <a:off x="819140" y="434108"/>
            <a:ext cx="3008577" cy="2946550"/>
          </a:xfrm>
        </p:spPr>
        <p:txBody>
          <a:bodyPr>
            <a:normAutofit/>
          </a:bodyPr>
          <a:lstStyle/>
          <a:p>
            <a:pPr>
              <a:lnSpc>
                <a:spcPts val="4480"/>
              </a:lnSpc>
            </a:pPr>
            <a:r>
              <a:rPr lang="en-US" dirty="0">
                <a:solidFill>
                  <a:schemeClr val="bg1"/>
                </a:solidFill>
              </a:rPr>
              <a:t>Rural Health Care Program Request Overview </a:t>
            </a:r>
            <a:endParaRPr lang="en-US" sz="5400" dirty="0">
              <a:solidFill>
                <a:schemeClr val="bg1"/>
              </a:solidFill>
            </a:endParaRPr>
          </a:p>
        </p:txBody>
      </p:sp>
      <p:sp>
        <p:nvSpPr>
          <p:cNvPr id="20" name="Rectangle 19">
            <a:extLst>
              <a:ext uri="{FF2B5EF4-FFF2-40B4-BE49-F238E27FC236}">
                <a16:creationId xmlns:a16="http://schemas.microsoft.com/office/drawing/2014/main" id="{4C2A15CC-E00D-3748-9E87-E429F8655F0D}"/>
              </a:ext>
            </a:extLst>
          </p:cNvPr>
          <p:cNvSpPr/>
          <p:nvPr/>
        </p:nvSpPr>
        <p:spPr>
          <a:xfrm>
            <a:off x="0" y="3232503"/>
            <a:ext cx="3566160" cy="148155"/>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31DA87E-1B03-264E-B912-9ED863349A5F}"/>
              </a:ext>
            </a:extLst>
          </p:cNvPr>
          <p:cNvSpPr>
            <a:spLocks noGrp="1"/>
          </p:cNvSpPr>
          <p:nvPr>
            <p:ph idx="1"/>
          </p:nvPr>
        </p:nvSpPr>
        <p:spPr>
          <a:xfrm>
            <a:off x="838200" y="3516752"/>
            <a:ext cx="3117112" cy="3001372"/>
          </a:xfrm>
        </p:spPr>
        <p:txBody>
          <a:bodyPr>
            <a:normAutofit/>
          </a:bodyPr>
          <a:lstStyle/>
          <a:p>
            <a:pPr>
              <a:buFont typeface="Arial" panose="020B0604020202020204" pitchFamily="34" charset="0"/>
              <a:buChar char="•"/>
            </a:pPr>
            <a:r>
              <a:rPr lang="en-US" sz="2800" dirty="0">
                <a:solidFill>
                  <a:schemeClr val="bg1"/>
                </a:solidFill>
              </a:rPr>
              <a:t>Adjusting the cap</a:t>
            </a:r>
          </a:p>
        </p:txBody>
      </p:sp>
      <p:pic>
        <p:nvPicPr>
          <p:cNvPr id="16" name="Picture 15">
            <a:extLst>
              <a:ext uri="{FF2B5EF4-FFF2-40B4-BE49-F238E27FC236}">
                <a16:creationId xmlns:a16="http://schemas.microsoft.com/office/drawing/2014/main" id="{D27217FD-2963-9840-B0FB-9B3284DC08EF}"/>
              </a:ext>
            </a:extLst>
          </p:cNvPr>
          <p:cNvPicPr>
            <a:picLocks noChangeAspect="1"/>
          </p:cNvPicPr>
          <p:nvPr/>
        </p:nvPicPr>
        <p:blipFill rotWithShape="1">
          <a:blip r:embed="rId4" cstate="screen">
            <a:alphaModFix amt="10000"/>
            <a:extLst>
              <a:ext uri="{28A0092B-C50C-407E-A947-70E740481C1C}">
                <a14:useLocalDpi xmlns:a14="http://schemas.microsoft.com/office/drawing/2010/main"/>
              </a:ext>
            </a:extLst>
          </a:blip>
          <a:srcRect l="38737" b="39051"/>
          <a:stretch/>
        </p:blipFill>
        <p:spPr>
          <a:xfrm rot="16200000">
            <a:off x="-1307840" y="1417637"/>
            <a:ext cx="7118317" cy="3762408"/>
          </a:xfrm>
          <a:prstGeom prst="rect">
            <a:avLst/>
          </a:prstGeom>
        </p:spPr>
      </p:pic>
      <p:sp>
        <p:nvSpPr>
          <p:cNvPr id="12" name="Shape 143"/>
          <p:cNvSpPr txBox="1"/>
          <p:nvPr/>
        </p:nvSpPr>
        <p:spPr>
          <a:xfrm>
            <a:off x="605263" y="6458687"/>
            <a:ext cx="5937942" cy="276998"/>
          </a:xfrm>
          <a:prstGeom prst="rect">
            <a:avLst/>
          </a:prstGeom>
          <a:noFill/>
          <a:ln>
            <a:noFill/>
          </a:ln>
        </p:spPr>
        <p:txBody>
          <a:bodyPr lIns="91425" tIns="45700" rIns="91425" bIns="45700" anchor="t" anchorCtr="0">
            <a:noAutofit/>
          </a:bodyPr>
          <a:lstStyle/>
          <a:p>
            <a:pPr lvl="0">
              <a:buSzPct val="25000"/>
            </a:pPr>
            <a:r>
              <a:rPr lang="en-US" sz="1200" dirty="0">
                <a:solidFill>
                  <a:schemeClr val="bg1"/>
                </a:solidFill>
                <a:latin typeface="Arial" charset="0"/>
                <a:ea typeface="Arial" charset="0"/>
                <a:cs typeface="Arial" charset="0"/>
                <a:sym typeface="Calibri"/>
              </a:rPr>
              <a:t>Image:   c  2019 </a:t>
            </a:r>
            <a:r>
              <a:rPr lang="en-US" sz="1200" dirty="0" err="1">
                <a:solidFill>
                  <a:schemeClr val="bg1"/>
                </a:solidFill>
                <a:latin typeface="Arial" charset="0"/>
                <a:ea typeface="Arial" charset="0"/>
                <a:cs typeface="Arial" charset="0"/>
                <a:sym typeface="Calibri"/>
              </a:rPr>
              <a:t>TeleQuality</a:t>
            </a:r>
            <a:r>
              <a:rPr lang="en-US" sz="1200" dirty="0">
                <a:solidFill>
                  <a:schemeClr val="bg1"/>
                </a:solidFill>
                <a:latin typeface="Arial" charset="0"/>
                <a:ea typeface="Arial" charset="0"/>
                <a:cs typeface="Arial" charset="0"/>
                <a:sym typeface="Calibri"/>
              </a:rPr>
              <a:t> Communications</a:t>
            </a:r>
            <a:endParaRPr lang="en-US" sz="1200" b="0" i="0" u="none" strike="noStrike" cap="none" baseline="0" dirty="0">
              <a:solidFill>
                <a:schemeClr val="bg1"/>
              </a:solidFill>
              <a:latin typeface="Arial" charset="0"/>
              <a:ea typeface="Arial" charset="0"/>
              <a:cs typeface="Arial" charset="0"/>
              <a:sym typeface="Calibri"/>
            </a:endParaRPr>
          </a:p>
        </p:txBody>
      </p:sp>
      <p:sp>
        <p:nvSpPr>
          <p:cNvPr id="13" name="Oval 12"/>
          <p:cNvSpPr>
            <a:spLocks noChangeAspect="1"/>
          </p:cNvSpPr>
          <p:nvPr/>
        </p:nvSpPr>
        <p:spPr>
          <a:xfrm>
            <a:off x="1249188" y="6540875"/>
            <a:ext cx="155448" cy="15544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143">
            <a:extLst>
              <a:ext uri="{FF2B5EF4-FFF2-40B4-BE49-F238E27FC236}">
                <a16:creationId xmlns:a16="http://schemas.microsoft.com/office/drawing/2014/main" id="{E0B4E4FA-05C3-8D41-9783-A5E1A68F229B}"/>
              </a:ext>
            </a:extLst>
          </p:cNvPr>
          <p:cNvSpPr txBox="1"/>
          <p:nvPr/>
        </p:nvSpPr>
        <p:spPr>
          <a:xfrm>
            <a:off x="6328349" y="6051764"/>
            <a:ext cx="6795453" cy="276998"/>
          </a:xfrm>
          <a:prstGeom prst="rect">
            <a:avLst/>
          </a:prstGeom>
          <a:noFill/>
          <a:ln>
            <a:noFill/>
          </a:ln>
        </p:spPr>
        <p:txBody>
          <a:bodyPr lIns="91425" tIns="45700" rIns="91425" bIns="45700" anchor="t" anchorCtr="0">
            <a:noAutofit/>
          </a:bodyPr>
          <a:lstStyle/>
          <a:p>
            <a:r>
              <a:rPr lang="en-US" sz="1000" i="1" dirty="0">
                <a:solidFill>
                  <a:schemeClr val="bg2">
                    <a:lumMod val="50000"/>
                  </a:schemeClr>
                </a:solidFill>
                <a:latin typeface="Arial" charset="0"/>
                <a:ea typeface="Arial" charset="0"/>
                <a:cs typeface="Arial" charset="0"/>
                <a:sym typeface="Calibri"/>
              </a:rPr>
              <a:t>* Pro-rata factor of 92.5% applied to requests in 2nd filing window for FY2016.</a:t>
            </a:r>
            <a:endParaRPr lang="en-US" sz="1000" i="1" dirty="0">
              <a:solidFill>
                <a:srgbClr val="12654C"/>
              </a:solidFill>
              <a:latin typeface="Arial" charset="0"/>
              <a:ea typeface="Arial" charset="0"/>
              <a:cs typeface="Arial" charset="0"/>
            </a:endParaRPr>
          </a:p>
        </p:txBody>
      </p:sp>
      <p:sp>
        <p:nvSpPr>
          <p:cNvPr id="17" name="Rectangle 16">
            <a:extLst>
              <a:ext uri="{FF2B5EF4-FFF2-40B4-BE49-F238E27FC236}">
                <a16:creationId xmlns:a16="http://schemas.microsoft.com/office/drawing/2014/main" id="{FC3AA231-21F9-4D40-8A62-CA988C22717D}"/>
              </a:ext>
            </a:extLst>
          </p:cNvPr>
          <p:cNvSpPr/>
          <p:nvPr/>
        </p:nvSpPr>
        <p:spPr>
          <a:xfrm>
            <a:off x="10749870" y="718457"/>
            <a:ext cx="993853" cy="52428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9951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BAABC5-67EC-B344-BAF8-022C04F3819B}"/>
              </a:ext>
            </a:extLst>
          </p:cNvPr>
          <p:cNvSpPr/>
          <p:nvPr/>
        </p:nvSpPr>
        <p:spPr>
          <a:xfrm>
            <a:off x="1478280" y="1825625"/>
            <a:ext cx="9784080" cy="4734566"/>
          </a:xfrm>
          <a:prstGeom prst="rect">
            <a:avLst/>
          </a:prstGeom>
        </p:spPr>
        <p:txBody>
          <a:bodyPr wrap="square">
            <a:spAutoFit/>
          </a:bodyPr>
          <a:lstStyle/>
          <a:p>
            <a:r>
              <a:rPr lang="en-US" sz="2800" dirty="0">
                <a:solidFill>
                  <a:schemeClr val="bg2">
                    <a:lumMod val="25000"/>
                  </a:schemeClr>
                </a:solidFill>
                <a:latin typeface="Franklin Gothic Medium Cond" panose="020B0606030402020204" pitchFamily="34" charset="0"/>
              </a:rPr>
              <a:t>Funding Year runs July 1, 2019- June 30, 2020 </a:t>
            </a:r>
          </a:p>
          <a:p>
            <a:endParaRPr lang="en-US" sz="2800" dirty="0">
              <a:solidFill>
                <a:schemeClr val="bg2">
                  <a:lumMod val="25000"/>
                </a:schemeClr>
              </a:solidFill>
              <a:latin typeface="Franklin Gothic Medium Cond" panose="020B0606030402020204" pitchFamily="34" charset="0"/>
            </a:endParaRPr>
          </a:p>
          <a:p>
            <a:r>
              <a:rPr lang="en-US" sz="2800" dirty="0">
                <a:solidFill>
                  <a:schemeClr val="bg2">
                    <a:lumMod val="25000"/>
                  </a:schemeClr>
                </a:solidFill>
                <a:latin typeface="Franklin Gothic Medium Cond" panose="020B0606030402020204" pitchFamily="34" charset="0"/>
              </a:rPr>
              <a:t>Filing Window runs February 1, 2019-May 31, 2019 </a:t>
            </a:r>
          </a:p>
          <a:p>
            <a:endParaRPr lang="en-US" sz="2800" dirty="0">
              <a:solidFill>
                <a:schemeClr val="bg2">
                  <a:lumMod val="25000"/>
                </a:schemeClr>
              </a:solidFill>
              <a:latin typeface="Franklin Gothic Medium Cond" panose="020B0606030402020204" pitchFamily="34" charset="0"/>
            </a:endParaRPr>
          </a:p>
          <a:p>
            <a:r>
              <a:rPr lang="en-US" sz="2800" dirty="0">
                <a:solidFill>
                  <a:schemeClr val="bg2">
                    <a:lumMod val="25000"/>
                  </a:schemeClr>
                </a:solidFill>
                <a:latin typeface="Franklin Gothic Medium Cond" panose="020B0606030402020204" pitchFamily="34" charset="0"/>
              </a:rPr>
              <a:t>Applicants will need to request funding during February 1 – May 31, 2019 for services running from July 1, 2019 through June 30, 2020</a:t>
            </a:r>
          </a:p>
          <a:p>
            <a:endParaRPr lang="en-US" sz="2800" dirty="0">
              <a:solidFill>
                <a:schemeClr val="bg2">
                  <a:lumMod val="25000"/>
                </a:schemeClr>
              </a:solidFill>
              <a:latin typeface="Franklin Gothic Medium Cond" panose="020B0606030402020204" pitchFamily="34" charset="0"/>
            </a:endParaRPr>
          </a:p>
          <a:p>
            <a:r>
              <a:rPr lang="en-US" sz="2800" dirty="0">
                <a:latin typeface="Franklin Gothic Medium Cond" panose="020B0606030402020204" pitchFamily="34" charset="0"/>
              </a:rPr>
              <a:t>Funding Year 2019 funding cap is $593.7M</a:t>
            </a:r>
          </a:p>
          <a:p>
            <a:pPr marL="742950" lvl="1" indent="-285750">
              <a:lnSpc>
                <a:spcPct val="150000"/>
              </a:lnSpc>
              <a:buClr>
                <a:schemeClr val="tx1"/>
              </a:buClr>
              <a:buFont typeface="Arial" panose="020B0604020202020204" pitchFamily="34" charset="0"/>
              <a:buChar char="•"/>
            </a:pPr>
            <a:r>
              <a:rPr lang="en-US" dirty="0">
                <a:latin typeface="Arial" panose="020B0604020202020204" pitchFamily="34" charset="0"/>
                <a:cs typeface="Arial" panose="020B0604020202020204" pitchFamily="34" charset="0"/>
              </a:rPr>
              <a:t>This new cap represents a 2.2% inflation-adjusted increase in the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$581,000,000 cap from FY2018.</a:t>
            </a:r>
            <a:br>
              <a:rPr lang="en-US" dirty="0">
                <a:solidFill>
                  <a:schemeClr val="bg2">
                    <a:lumMod val="25000"/>
                  </a:schemeClr>
                </a:solidFill>
                <a:latin typeface="Arial" panose="020B0604020202020204" pitchFamily="34" charset="0"/>
                <a:cs typeface="Arial" panose="020B0604020202020204" pitchFamily="34" charset="0"/>
              </a:rPr>
            </a:br>
            <a:endParaRPr lang="en-US" dirty="0">
              <a:solidFill>
                <a:schemeClr val="bg2">
                  <a:lumMod val="25000"/>
                </a:schemeClr>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US" dirty="0">
                <a:solidFill>
                  <a:schemeClr val="tx1">
                    <a:lumMod val="50000"/>
                  </a:schemeClr>
                </a:solidFill>
              </a:rPr>
              <a:t>Funding Year 2019</a:t>
            </a:r>
            <a:br>
              <a:rPr lang="en-US" dirty="0">
                <a:solidFill>
                  <a:schemeClr val="tx1">
                    <a:lumMod val="50000"/>
                  </a:schemeClr>
                </a:solidFill>
              </a:rPr>
            </a:br>
            <a:endParaRPr lang="en-US" sz="2400" dirty="0">
              <a:solidFill>
                <a:schemeClr val="tx1">
                  <a:lumMod val="50000"/>
                </a:schemeClr>
              </a:solidFill>
            </a:endParaRPr>
          </a:p>
        </p:txBody>
      </p:sp>
      <p:grpSp>
        <p:nvGrpSpPr>
          <p:cNvPr id="23" name="Group 22">
            <a:extLst>
              <a:ext uri="{FF2B5EF4-FFF2-40B4-BE49-F238E27FC236}">
                <a16:creationId xmlns:a16="http://schemas.microsoft.com/office/drawing/2014/main" id="{1984E6BC-C77B-F34C-8CFF-2AC0DD991E2D}"/>
              </a:ext>
            </a:extLst>
          </p:cNvPr>
          <p:cNvGrpSpPr/>
          <p:nvPr/>
        </p:nvGrpSpPr>
        <p:grpSpPr>
          <a:xfrm>
            <a:off x="838200" y="1803697"/>
            <a:ext cx="548640" cy="548640"/>
            <a:chOff x="838200" y="1803697"/>
            <a:chExt cx="548640" cy="548640"/>
          </a:xfrm>
        </p:grpSpPr>
        <p:sp>
          <p:nvSpPr>
            <p:cNvPr id="24" name="Oval 23">
              <a:extLst>
                <a:ext uri="{FF2B5EF4-FFF2-40B4-BE49-F238E27FC236}">
                  <a16:creationId xmlns:a16="http://schemas.microsoft.com/office/drawing/2014/main" id="{8F7AC0F2-9E97-9C49-8932-D2E63FD88BA9}"/>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25" name="Freeform 10">
              <a:extLst>
                <a:ext uri="{FF2B5EF4-FFF2-40B4-BE49-F238E27FC236}">
                  <a16:creationId xmlns:a16="http://schemas.microsoft.com/office/drawing/2014/main" id="{19DA8B5B-F1E2-EF40-A3E8-BD08FCF2D4C6}"/>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grpSp>
        <p:nvGrpSpPr>
          <p:cNvPr id="26" name="Group 25">
            <a:extLst>
              <a:ext uri="{FF2B5EF4-FFF2-40B4-BE49-F238E27FC236}">
                <a16:creationId xmlns:a16="http://schemas.microsoft.com/office/drawing/2014/main" id="{CDA7937B-7211-B641-8B8F-5FBBF2464BC8}"/>
              </a:ext>
            </a:extLst>
          </p:cNvPr>
          <p:cNvGrpSpPr/>
          <p:nvPr/>
        </p:nvGrpSpPr>
        <p:grpSpPr>
          <a:xfrm>
            <a:off x="838200" y="2691782"/>
            <a:ext cx="548640" cy="548640"/>
            <a:chOff x="838200" y="1803697"/>
            <a:chExt cx="548640" cy="548640"/>
          </a:xfrm>
        </p:grpSpPr>
        <p:sp>
          <p:nvSpPr>
            <p:cNvPr id="27" name="Oval 26">
              <a:extLst>
                <a:ext uri="{FF2B5EF4-FFF2-40B4-BE49-F238E27FC236}">
                  <a16:creationId xmlns:a16="http://schemas.microsoft.com/office/drawing/2014/main" id="{C1C4330D-E18B-A74F-815C-DD1618479521}"/>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28" name="Freeform 10">
              <a:extLst>
                <a:ext uri="{FF2B5EF4-FFF2-40B4-BE49-F238E27FC236}">
                  <a16:creationId xmlns:a16="http://schemas.microsoft.com/office/drawing/2014/main" id="{C0D5E93D-AF68-1D4D-8020-D95D8476E86F}"/>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grpSp>
        <p:nvGrpSpPr>
          <p:cNvPr id="29" name="Group 28">
            <a:extLst>
              <a:ext uri="{FF2B5EF4-FFF2-40B4-BE49-F238E27FC236}">
                <a16:creationId xmlns:a16="http://schemas.microsoft.com/office/drawing/2014/main" id="{63620238-EB92-2E4E-B25F-1D809180E8A4}"/>
              </a:ext>
            </a:extLst>
          </p:cNvPr>
          <p:cNvGrpSpPr/>
          <p:nvPr/>
        </p:nvGrpSpPr>
        <p:grpSpPr>
          <a:xfrm>
            <a:off x="838200" y="3516972"/>
            <a:ext cx="548640" cy="548640"/>
            <a:chOff x="838200" y="1803697"/>
            <a:chExt cx="548640" cy="548640"/>
          </a:xfrm>
        </p:grpSpPr>
        <p:sp>
          <p:nvSpPr>
            <p:cNvPr id="30" name="Oval 29">
              <a:extLst>
                <a:ext uri="{FF2B5EF4-FFF2-40B4-BE49-F238E27FC236}">
                  <a16:creationId xmlns:a16="http://schemas.microsoft.com/office/drawing/2014/main" id="{9ECBBC59-A36A-1C4A-99A4-19BE1605089E}"/>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31" name="Freeform 10">
              <a:extLst>
                <a:ext uri="{FF2B5EF4-FFF2-40B4-BE49-F238E27FC236}">
                  <a16:creationId xmlns:a16="http://schemas.microsoft.com/office/drawing/2014/main" id="{3826C158-961B-C74A-8B91-13F8DB505AFC}"/>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grpSp>
        <p:nvGrpSpPr>
          <p:cNvPr id="32" name="Group 31">
            <a:extLst>
              <a:ext uri="{FF2B5EF4-FFF2-40B4-BE49-F238E27FC236}">
                <a16:creationId xmlns:a16="http://schemas.microsoft.com/office/drawing/2014/main" id="{C7D71CA5-79D3-DF4A-A7CC-AE9C71AE49CA}"/>
              </a:ext>
            </a:extLst>
          </p:cNvPr>
          <p:cNvGrpSpPr/>
          <p:nvPr/>
        </p:nvGrpSpPr>
        <p:grpSpPr>
          <a:xfrm>
            <a:off x="838200" y="4799363"/>
            <a:ext cx="548640" cy="548640"/>
            <a:chOff x="838200" y="1803697"/>
            <a:chExt cx="548640" cy="548640"/>
          </a:xfrm>
        </p:grpSpPr>
        <p:sp>
          <p:nvSpPr>
            <p:cNvPr id="33" name="Oval 32">
              <a:extLst>
                <a:ext uri="{FF2B5EF4-FFF2-40B4-BE49-F238E27FC236}">
                  <a16:creationId xmlns:a16="http://schemas.microsoft.com/office/drawing/2014/main" id="{81B1CC52-A17A-0B49-A508-184E302F9C54}"/>
                </a:ext>
              </a:extLst>
            </p:cNvPr>
            <p:cNvSpPr/>
            <p:nvPr/>
          </p:nvSpPr>
          <p:spPr>
            <a:xfrm>
              <a:off x="838200" y="1803697"/>
              <a:ext cx="548640" cy="548640"/>
            </a:xfrm>
            <a:prstGeom prst="ellipse">
              <a:avLst/>
            </a:prstGeom>
            <a:solidFill>
              <a:srgbClr val="2065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2800" dirty="0">
                <a:solidFill>
                  <a:schemeClr val="bg1"/>
                </a:solidFill>
                <a:latin typeface="Franklin Gothic Medium Cond" charset="0"/>
                <a:ea typeface="Franklin Gothic Medium Cond" charset="0"/>
                <a:cs typeface="Franklin Gothic Medium Cond" charset="0"/>
              </a:endParaRPr>
            </a:p>
          </p:txBody>
        </p:sp>
        <p:sp>
          <p:nvSpPr>
            <p:cNvPr id="34" name="Freeform 10">
              <a:extLst>
                <a:ext uri="{FF2B5EF4-FFF2-40B4-BE49-F238E27FC236}">
                  <a16:creationId xmlns:a16="http://schemas.microsoft.com/office/drawing/2014/main" id="{53B19EA5-9D17-2B47-9F3C-3BF69C2B83C1}"/>
                </a:ext>
              </a:extLst>
            </p:cNvPr>
            <p:cNvSpPr>
              <a:spLocks noChangeAspect="1" noEditPoints="1"/>
            </p:cNvSpPr>
            <p:nvPr/>
          </p:nvSpPr>
          <p:spPr bwMode="auto">
            <a:xfrm>
              <a:off x="929640" y="1894610"/>
              <a:ext cx="365760" cy="366814"/>
            </a:xfrm>
            <a:custGeom>
              <a:avLst/>
              <a:gdLst>
                <a:gd name="T0" fmla="*/ 347 w 347"/>
                <a:gd name="T1" fmla="*/ 126 h 348"/>
                <a:gd name="T2" fmla="*/ 222 w 347"/>
                <a:gd name="T3" fmla="*/ 126 h 348"/>
                <a:gd name="T4" fmla="*/ 175 w 347"/>
                <a:gd name="T5" fmla="*/ 0 h 348"/>
                <a:gd name="T6" fmla="*/ 125 w 347"/>
                <a:gd name="T7" fmla="*/ 126 h 348"/>
                <a:gd name="T8" fmla="*/ 0 w 347"/>
                <a:gd name="T9" fmla="*/ 126 h 348"/>
                <a:gd name="T10" fmla="*/ 102 w 347"/>
                <a:gd name="T11" fmla="*/ 206 h 348"/>
                <a:gd name="T12" fmla="*/ 54 w 347"/>
                <a:gd name="T13" fmla="*/ 348 h 348"/>
                <a:gd name="T14" fmla="*/ 175 w 347"/>
                <a:gd name="T15" fmla="*/ 261 h 348"/>
                <a:gd name="T16" fmla="*/ 293 w 347"/>
                <a:gd name="T17" fmla="*/ 348 h 348"/>
                <a:gd name="T18" fmla="*/ 246 w 347"/>
                <a:gd name="T19" fmla="*/ 206 h 348"/>
                <a:gd name="T20" fmla="*/ 347 w 347"/>
                <a:gd name="T21" fmla="*/ 126 h 348"/>
                <a:gd name="T22" fmla="*/ 347 w 347"/>
                <a:gd name="T23" fmla="*/ 126 h 348"/>
                <a:gd name="T24" fmla="*/ 347 w 347"/>
                <a:gd name="T25" fmla="*/ 126 h 348"/>
                <a:gd name="T26" fmla="*/ 260 w 347"/>
                <a:gd name="T27" fmla="*/ 308 h 348"/>
                <a:gd name="T28" fmla="*/ 184 w 347"/>
                <a:gd name="T29" fmla="*/ 249 h 348"/>
                <a:gd name="T30" fmla="*/ 175 w 347"/>
                <a:gd name="T31" fmla="*/ 242 h 348"/>
                <a:gd name="T32" fmla="*/ 163 w 347"/>
                <a:gd name="T33" fmla="*/ 249 h 348"/>
                <a:gd name="T34" fmla="*/ 87 w 347"/>
                <a:gd name="T35" fmla="*/ 308 h 348"/>
                <a:gd name="T36" fmla="*/ 118 w 347"/>
                <a:gd name="T37" fmla="*/ 211 h 348"/>
                <a:gd name="T38" fmla="*/ 120 w 347"/>
                <a:gd name="T39" fmla="*/ 202 h 348"/>
                <a:gd name="T40" fmla="*/ 113 w 347"/>
                <a:gd name="T41" fmla="*/ 194 h 348"/>
                <a:gd name="T42" fmla="*/ 47 w 347"/>
                <a:gd name="T43" fmla="*/ 142 h 348"/>
                <a:gd name="T44" fmla="*/ 139 w 347"/>
                <a:gd name="T45" fmla="*/ 142 h 348"/>
                <a:gd name="T46" fmla="*/ 139 w 347"/>
                <a:gd name="T47" fmla="*/ 133 h 348"/>
                <a:gd name="T48" fmla="*/ 175 w 347"/>
                <a:gd name="T49" fmla="*/ 45 h 348"/>
                <a:gd name="T50" fmla="*/ 208 w 347"/>
                <a:gd name="T51" fmla="*/ 133 h 348"/>
                <a:gd name="T52" fmla="*/ 210 w 347"/>
                <a:gd name="T53" fmla="*/ 142 h 348"/>
                <a:gd name="T54" fmla="*/ 300 w 347"/>
                <a:gd name="T55" fmla="*/ 142 h 348"/>
                <a:gd name="T56" fmla="*/ 234 w 347"/>
                <a:gd name="T57" fmla="*/ 194 h 348"/>
                <a:gd name="T58" fmla="*/ 227 w 347"/>
                <a:gd name="T59" fmla="*/ 202 h 348"/>
                <a:gd name="T60" fmla="*/ 260 w 347"/>
                <a:gd name="T61" fmla="*/ 308 h 348"/>
                <a:gd name="T62" fmla="*/ 260 w 347"/>
                <a:gd name="T63" fmla="*/ 308 h 348"/>
                <a:gd name="T64" fmla="*/ 260 w 347"/>
                <a:gd name="T65" fmla="*/ 30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348">
                  <a:moveTo>
                    <a:pt x="347" y="126"/>
                  </a:moveTo>
                  <a:lnTo>
                    <a:pt x="222" y="126"/>
                  </a:lnTo>
                  <a:lnTo>
                    <a:pt x="175" y="0"/>
                  </a:lnTo>
                  <a:lnTo>
                    <a:pt x="125" y="126"/>
                  </a:lnTo>
                  <a:lnTo>
                    <a:pt x="0" y="126"/>
                  </a:lnTo>
                  <a:lnTo>
                    <a:pt x="102" y="206"/>
                  </a:lnTo>
                  <a:lnTo>
                    <a:pt x="54" y="348"/>
                  </a:lnTo>
                  <a:lnTo>
                    <a:pt x="175" y="261"/>
                  </a:lnTo>
                  <a:lnTo>
                    <a:pt x="293" y="348"/>
                  </a:lnTo>
                  <a:lnTo>
                    <a:pt x="246" y="206"/>
                  </a:lnTo>
                  <a:lnTo>
                    <a:pt x="347" y="126"/>
                  </a:lnTo>
                  <a:lnTo>
                    <a:pt x="347" y="126"/>
                  </a:lnTo>
                  <a:lnTo>
                    <a:pt x="347" y="126"/>
                  </a:lnTo>
                  <a:close/>
                  <a:moveTo>
                    <a:pt x="260" y="308"/>
                  </a:moveTo>
                  <a:lnTo>
                    <a:pt x="184" y="249"/>
                  </a:lnTo>
                  <a:lnTo>
                    <a:pt x="175" y="242"/>
                  </a:lnTo>
                  <a:lnTo>
                    <a:pt x="163" y="249"/>
                  </a:lnTo>
                  <a:lnTo>
                    <a:pt x="87" y="308"/>
                  </a:lnTo>
                  <a:lnTo>
                    <a:pt x="118" y="211"/>
                  </a:lnTo>
                  <a:lnTo>
                    <a:pt x="120" y="202"/>
                  </a:lnTo>
                  <a:lnTo>
                    <a:pt x="113" y="194"/>
                  </a:lnTo>
                  <a:lnTo>
                    <a:pt x="47" y="142"/>
                  </a:lnTo>
                  <a:lnTo>
                    <a:pt x="139" y="142"/>
                  </a:lnTo>
                  <a:lnTo>
                    <a:pt x="139" y="133"/>
                  </a:lnTo>
                  <a:lnTo>
                    <a:pt x="175" y="45"/>
                  </a:lnTo>
                  <a:lnTo>
                    <a:pt x="208" y="133"/>
                  </a:lnTo>
                  <a:lnTo>
                    <a:pt x="210" y="142"/>
                  </a:lnTo>
                  <a:lnTo>
                    <a:pt x="300" y="142"/>
                  </a:lnTo>
                  <a:lnTo>
                    <a:pt x="234" y="194"/>
                  </a:lnTo>
                  <a:lnTo>
                    <a:pt x="227" y="202"/>
                  </a:lnTo>
                  <a:lnTo>
                    <a:pt x="260" y="308"/>
                  </a:lnTo>
                  <a:lnTo>
                    <a:pt x="260" y="308"/>
                  </a:lnTo>
                  <a:lnTo>
                    <a:pt x="260" y="30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en-US" sz="1350">
                <a:solidFill>
                  <a:srgbClr val="262626"/>
                </a:solidFill>
              </a:endParaRPr>
            </a:p>
          </p:txBody>
        </p:sp>
      </p:grpSp>
    </p:spTree>
    <p:extLst>
      <p:ext uri="{BB962C8B-B14F-4D97-AF65-F5344CB8AC3E}">
        <p14:creationId xmlns:p14="http://schemas.microsoft.com/office/powerpoint/2010/main" val="216098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1024" y="6400800"/>
            <a:ext cx="12361763" cy="798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stretch>
            <a:fillRect/>
          </a:stretch>
        </p:blipFill>
        <p:spPr>
          <a:xfrm>
            <a:off x="1560750" y="1772927"/>
            <a:ext cx="8821058" cy="5027199"/>
          </a:xfrm>
          <a:prstGeom prst="rect">
            <a:avLst/>
          </a:prstGeom>
        </p:spPr>
      </p:pic>
      <p:sp>
        <p:nvSpPr>
          <p:cNvPr id="15" name="Title 1"/>
          <p:cNvSpPr txBox="1">
            <a:spLocks/>
          </p:cNvSpPr>
          <p:nvPr/>
        </p:nvSpPr>
        <p:spPr>
          <a:xfrm>
            <a:off x="838200" y="261905"/>
            <a:ext cx="37113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Funding Timeline</a:t>
            </a:r>
          </a:p>
        </p:txBody>
      </p:sp>
      <p:sp>
        <p:nvSpPr>
          <p:cNvPr id="16" name="Rectangle 15"/>
          <p:cNvSpPr/>
          <p:nvPr/>
        </p:nvSpPr>
        <p:spPr>
          <a:xfrm>
            <a:off x="-1639650" y="1374978"/>
            <a:ext cx="640080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614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8" name="Shape 218"/>
          <p:cNvSpPr txBox="1">
            <a:spLocks noGrp="1"/>
          </p:cNvSpPr>
          <p:nvPr>
            <p:ph type="body" idx="1"/>
          </p:nvPr>
        </p:nvSpPr>
        <p:spPr>
          <a:xfrm>
            <a:off x="838200" y="1701768"/>
            <a:ext cx="9944164" cy="5156232"/>
          </a:xfrm>
          <a:prstGeom prst="rect">
            <a:avLst/>
          </a:prstGeom>
          <a:noFill/>
          <a:ln>
            <a:noFill/>
          </a:ln>
        </p:spPr>
        <p:txBody>
          <a:bodyPr lIns="91425" tIns="45700" rIns="91425" bIns="45700" anchor="t" anchorCtr="0">
            <a:noAutofit/>
          </a:bodyPr>
          <a:lstStyle/>
          <a:p>
            <a:pPr marL="0" indent="0">
              <a:spcBef>
                <a:spcPts val="0"/>
              </a:spcBef>
              <a:buClr>
                <a:srgbClr val="385623"/>
              </a:buClr>
              <a:buSzPct val="25000"/>
              <a:buNone/>
            </a:pPr>
            <a:r>
              <a:rPr lang="en-US" sz="2800" i="0" strike="noStrike" cap="none" baseline="0" dirty="0">
                <a:solidFill>
                  <a:schemeClr val="bg2">
                    <a:lumMod val="25000"/>
                  </a:schemeClr>
                </a:solidFill>
                <a:sym typeface="Source Sans Pro"/>
              </a:rPr>
              <a:t>USAC Staff</a:t>
            </a:r>
          </a:p>
          <a:p>
            <a:pPr lvl="1">
              <a:buClr>
                <a:schemeClr val="bg2">
                  <a:lumMod val="25000"/>
                </a:schemeClr>
              </a:buClr>
              <a:buSzPct val="100000"/>
            </a:pPr>
            <a:r>
              <a:rPr lang="en-US" sz="1800" b="0" i="0" u="none" strike="noStrike" cap="none" baseline="0" dirty="0">
                <a:solidFill>
                  <a:schemeClr val="bg2">
                    <a:lumMod val="25000"/>
                  </a:schemeClr>
                </a:solidFill>
                <a:latin typeface="Arial" charset="0"/>
                <a:ea typeface="Arial" charset="0"/>
                <a:cs typeface="Arial" charset="0"/>
                <a:sym typeface="Source Sans Pro"/>
              </a:rPr>
              <a:t>Work in Washington, D.C. </a:t>
            </a:r>
          </a:p>
          <a:p>
            <a:pPr lvl="1">
              <a:buClr>
                <a:schemeClr val="bg2">
                  <a:lumMod val="25000"/>
                </a:schemeClr>
              </a:buClr>
              <a:buSzPct val="100000"/>
            </a:pPr>
            <a:r>
              <a:rPr lang="en-US" sz="1800" b="0" i="0" u="none" strike="noStrike" cap="none" baseline="0" dirty="0">
                <a:solidFill>
                  <a:schemeClr val="bg2">
                    <a:lumMod val="25000"/>
                  </a:schemeClr>
                </a:solidFill>
                <a:latin typeface="Arial" charset="0"/>
                <a:ea typeface="Arial" charset="0"/>
                <a:cs typeface="Arial" charset="0"/>
                <a:sym typeface="Source Sans Pro"/>
              </a:rPr>
              <a:t>Answer questions as needed</a:t>
            </a:r>
          </a:p>
          <a:p>
            <a:pPr lvl="1">
              <a:buClr>
                <a:schemeClr val="bg2">
                  <a:lumMod val="25000"/>
                </a:schemeClr>
              </a:buClr>
              <a:buSzPct val="100000"/>
            </a:pPr>
            <a:r>
              <a:rPr lang="en-US" sz="1800" b="0" i="0" u="none" strike="noStrike" cap="none" baseline="0" dirty="0">
                <a:solidFill>
                  <a:schemeClr val="bg2">
                    <a:lumMod val="25000"/>
                  </a:schemeClr>
                </a:solidFill>
                <a:latin typeface="Arial" charset="0"/>
                <a:ea typeface="Arial" charset="0"/>
                <a:cs typeface="Arial" charset="0"/>
                <a:sym typeface="Source Sans Pro"/>
              </a:rPr>
              <a:t>Conduct conference calls regarding RHC Program</a:t>
            </a:r>
          </a:p>
          <a:p>
            <a:pPr marL="0" lvl="0" indent="0">
              <a:buClr>
                <a:schemeClr val="dk1"/>
              </a:buClr>
              <a:buSzPct val="100000"/>
              <a:buNone/>
            </a:pPr>
            <a:r>
              <a:rPr lang="en-US" sz="2800" dirty="0">
                <a:solidFill>
                  <a:schemeClr val="bg2">
                    <a:lumMod val="25000"/>
                  </a:schemeClr>
                </a:solidFill>
                <a:sym typeface="Source Sans Pro"/>
              </a:rPr>
              <a:t>Consultants</a:t>
            </a:r>
          </a:p>
          <a:p>
            <a:pPr lvl="1">
              <a:buClr>
                <a:schemeClr val="bg2">
                  <a:lumMod val="25000"/>
                </a:schemeClr>
              </a:buClr>
              <a:buSzPct val="100000"/>
            </a:pPr>
            <a:r>
              <a:rPr lang="en-US" sz="1800" dirty="0">
                <a:solidFill>
                  <a:schemeClr val="bg2">
                    <a:lumMod val="25000"/>
                  </a:schemeClr>
                </a:solidFill>
                <a:latin typeface="Arial" charset="0"/>
                <a:ea typeface="Arial" charset="0"/>
                <a:cs typeface="Arial" charset="0"/>
                <a:sym typeface="Source Sans Pro"/>
              </a:rPr>
              <a:t>File funding paperwork for HCPs</a:t>
            </a:r>
          </a:p>
          <a:p>
            <a:pPr lvl="1">
              <a:lnSpc>
                <a:spcPct val="150000"/>
              </a:lnSpc>
              <a:spcBef>
                <a:spcPts val="0"/>
              </a:spcBef>
              <a:buClr>
                <a:schemeClr val="bg2">
                  <a:lumMod val="25000"/>
                </a:schemeClr>
              </a:buClr>
              <a:buSzPct val="100000"/>
            </a:pPr>
            <a:r>
              <a:rPr lang="en-US" sz="1800" b="1" dirty="0">
                <a:solidFill>
                  <a:schemeClr val="bg2">
                    <a:lumMod val="25000"/>
                  </a:schemeClr>
                </a:solidFill>
                <a:latin typeface="Arial" charset="0"/>
                <a:ea typeface="Arial" charset="0"/>
                <a:cs typeface="Arial" charset="0"/>
                <a:sym typeface="Source Sans Pro"/>
              </a:rPr>
              <a:t>Charge you 25-40% of the savings</a:t>
            </a:r>
          </a:p>
          <a:p>
            <a:pPr marL="0" indent="0">
              <a:lnSpc>
                <a:spcPct val="150000"/>
              </a:lnSpc>
              <a:spcBef>
                <a:spcPts val="0"/>
              </a:spcBef>
              <a:buClr>
                <a:schemeClr val="dk1"/>
              </a:buClr>
              <a:buSzPct val="100000"/>
              <a:buNone/>
            </a:pPr>
            <a:r>
              <a:rPr lang="en-US" sz="2800" dirty="0">
                <a:solidFill>
                  <a:schemeClr val="bg2">
                    <a:lumMod val="25000"/>
                  </a:schemeClr>
                </a:solidFill>
                <a:sym typeface="Source Sans Pro"/>
              </a:rPr>
              <a:t>Service Providers</a:t>
            </a:r>
          </a:p>
          <a:p>
            <a:pPr lvl="1">
              <a:lnSpc>
                <a:spcPct val="150000"/>
              </a:lnSpc>
              <a:spcBef>
                <a:spcPts val="0"/>
              </a:spcBef>
              <a:buClr>
                <a:schemeClr val="dk1"/>
              </a:buClr>
              <a:buSzPct val="100000"/>
            </a:pPr>
            <a:r>
              <a:rPr lang="en-US" sz="1800" dirty="0">
                <a:solidFill>
                  <a:schemeClr val="bg2">
                    <a:lumMod val="25000"/>
                  </a:schemeClr>
                </a:solidFill>
                <a:latin typeface="Arial" charset="0"/>
                <a:ea typeface="Arial" charset="0"/>
                <a:cs typeface="Arial" charset="0"/>
                <a:sym typeface="Source Sans Pro"/>
              </a:rPr>
              <a:t>Provide services to HCPs</a:t>
            </a:r>
          </a:p>
          <a:p>
            <a:pPr lvl="1">
              <a:lnSpc>
                <a:spcPct val="150000"/>
              </a:lnSpc>
              <a:spcBef>
                <a:spcPts val="0"/>
              </a:spcBef>
              <a:buClr>
                <a:schemeClr val="dk1"/>
              </a:buClr>
              <a:buSzPct val="100000"/>
            </a:pPr>
            <a:r>
              <a:rPr lang="en-US" sz="1800" dirty="0">
                <a:solidFill>
                  <a:schemeClr val="bg2">
                    <a:lumMod val="25000"/>
                  </a:schemeClr>
                </a:solidFill>
                <a:latin typeface="Arial" charset="0"/>
                <a:ea typeface="Arial" charset="0"/>
                <a:cs typeface="Arial" charset="0"/>
                <a:sym typeface="Source Sans Pro"/>
              </a:rPr>
              <a:t>Collect funding on behalf of HCPs </a:t>
            </a:r>
          </a:p>
          <a:p>
            <a:pPr lvl="0">
              <a:lnSpc>
                <a:spcPct val="150000"/>
              </a:lnSpc>
              <a:spcBef>
                <a:spcPts val="0"/>
              </a:spcBef>
              <a:buClr>
                <a:schemeClr val="dk1"/>
              </a:buClr>
              <a:buSzPct val="100000"/>
            </a:pPr>
            <a:endParaRPr lang="en-US" sz="1800" b="1" dirty="0">
              <a:latin typeface="Arial" charset="0"/>
              <a:ea typeface="Arial" charset="0"/>
              <a:cs typeface="Arial" charset="0"/>
              <a:sym typeface="Source Sans Pro"/>
            </a:endParaRPr>
          </a:p>
          <a:p>
            <a:pPr marL="0" lvl="0" indent="0">
              <a:buClr>
                <a:schemeClr val="dk1"/>
              </a:buClr>
              <a:buSzPct val="100000"/>
              <a:buNone/>
            </a:pPr>
            <a:endParaRPr lang="en-US" sz="2800" dirty="0">
              <a:sym typeface="Source Sans Pro"/>
            </a:endParaRPr>
          </a:p>
          <a:p>
            <a:pPr>
              <a:buClr>
                <a:schemeClr val="dk1"/>
              </a:buClr>
              <a:buSzPct val="100000"/>
            </a:pPr>
            <a:endParaRPr lang="en-US" sz="1800" b="0" i="0" u="none" strike="noStrike" cap="none" baseline="0" dirty="0">
              <a:solidFill>
                <a:schemeClr val="bg2">
                  <a:lumMod val="50000"/>
                </a:schemeClr>
              </a:solidFill>
              <a:latin typeface="Arial" charset="0"/>
              <a:ea typeface="Arial" charset="0"/>
              <a:cs typeface="Arial" charset="0"/>
              <a:sym typeface="Source Sans Pro"/>
            </a:endParaRPr>
          </a:p>
        </p:txBody>
      </p:sp>
      <p:sp>
        <p:nvSpPr>
          <p:cNvPr id="8" name="Shape 219"/>
          <p:cNvSpPr txBox="1"/>
          <p:nvPr/>
        </p:nvSpPr>
        <p:spPr>
          <a:xfrm>
            <a:off x="5842690" y="4128951"/>
            <a:ext cx="5396874" cy="1431276"/>
          </a:xfrm>
          <a:prstGeom prst="rect">
            <a:avLst/>
          </a:prstGeom>
          <a:noFill/>
          <a:ln>
            <a:noFill/>
          </a:ln>
        </p:spPr>
        <p:txBody>
          <a:bodyPr lIns="91425" tIns="45700" rIns="91425" bIns="45700" anchor="t" anchorCtr="0">
            <a:noAutofit/>
          </a:bodyPr>
          <a:lstStyle/>
          <a:p>
            <a:pPr lvl="0">
              <a:buSzPct val="25000"/>
            </a:pPr>
            <a:r>
              <a:rPr lang="en-US" sz="1800" dirty="0">
                <a:solidFill>
                  <a:schemeClr val="bg2">
                    <a:lumMod val="25000"/>
                  </a:schemeClr>
                </a:solidFill>
                <a:latin typeface="Arial" charset="0"/>
                <a:ea typeface="Arial" charset="0"/>
                <a:cs typeface="Arial" charset="0"/>
                <a:sym typeface="Source Sans Pro"/>
              </a:rPr>
              <a:t>Example: $10,000 X 40%= $4,000 per month</a:t>
            </a:r>
          </a:p>
          <a:p>
            <a:pPr marL="457200" marR="0" lvl="0" indent="-292100" algn="l" rtl="0">
              <a:spcBef>
                <a:spcPts val="0"/>
              </a:spcBef>
              <a:buClr>
                <a:schemeClr val="dk1"/>
              </a:buClr>
              <a:buFont typeface="Arial"/>
              <a:buNone/>
            </a:pPr>
            <a:endParaRPr sz="1800" b="0" i="0" u="none" strike="noStrike" cap="none" baseline="0" dirty="0">
              <a:solidFill>
                <a:schemeClr val="tx1">
                  <a:lumMod val="75000"/>
                  <a:lumOff val="25000"/>
                </a:schemeClr>
              </a:solidFill>
              <a:latin typeface="Arial" charset="0"/>
              <a:ea typeface="Arial" charset="0"/>
              <a:cs typeface="Arial" charset="0"/>
              <a:sym typeface="Source Sans Pro"/>
            </a:endParaRPr>
          </a:p>
        </p:txBody>
      </p:sp>
      <p:sp>
        <p:nvSpPr>
          <p:cNvPr id="4" name="Right Arrow 3"/>
          <p:cNvSpPr/>
          <p:nvPr/>
        </p:nvSpPr>
        <p:spPr>
          <a:xfrm>
            <a:off x="5451424" y="4246984"/>
            <a:ext cx="331305" cy="16410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838200" y="261905"/>
            <a:ext cx="37113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Funding Support</a:t>
            </a:r>
          </a:p>
        </p:txBody>
      </p:sp>
      <p:sp>
        <p:nvSpPr>
          <p:cNvPr id="12" name="Rectangle 11"/>
          <p:cNvSpPr/>
          <p:nvPr/>
        </p:nvSpPr>
        <p:spPr>
          <a:xfrm>
            <a:off x="-4584318" y="1374978"/>
            <a:ext cx="928387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0939675" y="6488371"/>
            <a:ext cx="651140" cy="215444"/>
          </a:xfrm>
          <a:prstGeom prst="rect">
            <a:avLst/>
          </a:prstGeom>
          <a:noFill/>
        </p:spPr>
        <p:txBody>
          <a:bodyPr wrap="none" rtlCol="0">
            <a:spAutoFit/>
          </a:bodyPr>
          <a:lstStyle/>
          <a:p>
            <a:r>
              <a:rPr lang="en-US" sz="800">
                <a:solidFill>
                  <a:srgbClr val="20656F"/>
                </a:solidFill>
                <a:latin typeface="Arial" charset="0"/>
                <a:ea typeface="Arial" charset="0"/>
                <a:cs typeface="Arial" charset="0"/>
              </a:rPr>
              <a:t>FUNDING</a:t>
            </a:r>
            <a:endParaRPr lang="en-US" sz="800" dirty="0">
              <a:solidFill>
                <a:srgbClr val="20656F"/>
              </a:solidFill>
              <a:latin typeface="Arial" charset="0"/>
              <a:ea typeface="Arial" charset="0"/>
              <a:cs typeface="Arial" charset="0"/>
            </a:endParaRPr>
          </a:p>
        </p:txBody>
      </p:sp>
    </p:spTree>
    <p:extLst>
      <p:ext uri="{BB962C8B-B14F-4D97-AF65-F5344CB8AC3E}">
        <p14:creationId xmlns:p14="http://schemas.microsoft.com/office/powerpoint/2010/main" val="2057910313"/>
      </p:ext>
    </p:extLst>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5" name="Shape 235"/>
          <p:cNvSpPr txBox="1">
            <a:spLocks noGrp="1"/>
          </p:cNvSpPr>
          <p:nvPr>
            <p:ph type="body" idx="1"/>
          </p:nvPr>
        </p:nvSpPr>
        <p:spPr>
          <a:prstGeom prst="rect">
            <a:avLst/>
          </a:prstGeom>
          <a:noFill/>
          <a:ln>
            <a:noFill/>
          </a:ln>
        </p:spPr>
        <p:txBody>
          <a:bodyPr lIns="91425" tIns="45700" rIns="91425" bIns="45700" anchor="t" anchorCtr="0">
            <a:noAutofit/>
          </a:bodyPr>
          <a:lstStyle/>
          <a:p>
            <a:pPr marL="0" indent="0">
              <a:spcBef>
                <a:spcPts val="0"/>
              </a:spcBef>
              <a:buClr>
                <a:schemeClr val="dk1"/>
              </a:buClr>
              <a:buSzPct val="100000"/>
              <a:buNone/>
            </a:pPr>
            <a:r>
              <a:rPr lang="en-US" sz="2800" b="0" i="0" u="none" strike="noStrike" cap="none" baseline="0" dirty="0">
                <a:solidFill>
                  <a:schemeClr val="bg2">
                    <a:lumMod val="25000"/>
                  </a:schemeClr>
                </a:solidFill>
                <a:sym typeface="Source Sans Pro"/>
              </a:rPr>
              <a:t>Federal Communications Commission (FCC)</a:t>
            </a:r>
          </a:p>
          <a:p>
            <a:pPr lvl="1">
              <a:buClr>
                <a:schemeClr val="dk1"/>
              </a:buClr>
              <a:buSzPct val="100000"/>
            </a:pPr>
            <a:r>
              <a:rPr lang="en-US" sz="2000" b="0" i="0" u="none" strike="noStrike" cap="none" baseline="0" dirty="0">
                <a:solidFill>
                  <a:schemeClr val="bg2">
                    <a:lumMod val="25000"/>
                  </a:schemeClr>
                </a:solidFill>
                <a:latin typeface="Arial" charset="0"/>
                <a:ea typeface="Arial" charset="0"/>
                <a:cs typeface="Arial" charset="0"/>
                <a:sym typeface="Source Sans Pro"/>
              </a:rPr>
              <a:t>Universal Service- </a:t>
            </a:r>
            <a:r>
              <a:rPr lang="en-US" sz="2000" b="0" i="0" u="sng" strike="noStrike" cap="none" baseline="0" dirty="0">
                <a:solidFill>
                  <a:schemeClr val="hlink"/>
                </a:solidFill>
                <a:latin typeface="Arial" charset="0"/>
                <a:ea typeface="Arial" charset="0"/>
                <a:cs typeface="Arial" charset="0"/>
                <a:sym typeface="Source Sans Pro"/>
                <a:hlinkClick r:id="rId3"/>
              </a:rPr>
              <a:t>https://www.fcc.gov/encyclopedia/universal-service</a:t>
            </a:r>
          </a:p>
          <a:p>
            <a:pPr lvl="1">
              <a:buClr>
                <a:schemeClr val="dk1"/>
              </a:buClr>
              <a:buSzPct val="100000"/>
            </a:pPr>
            <a:r>
              <a:rPr lang="en-US" sz="2000" b="0" i="0" u="none" strike="noStrike" cap="none" baseline="0" dirty="0">
                <a:solidFill>
                  <a:schemeClr val="bg2">
                    <a:lumMod val="25000"/>
                  </a:schemeClr>
                </a:solidFill>
                <a:latin typeface="Arial" charset="0"/>
                <a:ea typeface="Arial" charset="0"/>
                <a:cs typeface="Arial" charset="0"/>
                <a:sym typeface="Source Sans Pro"/>
              </a:rPr>
              <a:t>Rural Health Care Program- </a:t>
            </a:r>
            <a:r>
              <a:rPr lang="en-US" sz="2000" b="0" i="0" u="sng" strike="noStrike" cap="none" baseline="0" dirty="0">
                <a:solidFill>
                  <a:schemeClr val="hlink"/>
                </a:solidFill>
                <a:latin typeface="Arial" charset="0"/>
                <a:ea typeface="Arial" charset="0"/>
                <a:cs typeface="Arial" charset="0"/>
                <a:sym typeface="Source Sans Pro"/>
                <a:hlinkClick r:id="rId4"/>
              </a:rPr>
              <a:t>https://www.fcc.gov/encyclopedia/rural-health-care</a:t>
            </a:r>
          </a:p>
          <a:p>
            <a:pPr marL="0" indent="0">
              <a:buClr>
                <a:schemeClr val="dk1"/>
              </a:buClr>
              <a:buSzPct val="100000"/>
              <a:buNone/>
            </a:pPr>
            <a:r>
              <a:rPr lang="en-US" sz="2800" b="0" i="0" u="none" strike="noStrike" cap="none" baseline="0" dirty="0">
                <a:solidFill>
                  <a:schemeClr val="bg2">
                    <a:lumMod val="25000"/>
                  </a:schemeClr>
                </a:solidFill>
                <a:sym typeface="Source Sans Pro"/>
              </a:rPr>
              <a:t>Universal Service Administrative Company (USAC)</a:t>
            </a:r>
          </a:p>
          <a:p>
            <a:pPr lvl="1">
              <a:buClr>
                <a:schemeClr val="dk1"/>
              </a:buClr>
              <a:buSzPct val="100000"/>
            </a:pPr>
            <a:r>
              <a:rPr lang="en-US" sz="2000" b="0" i="0" u="none" strike="noStrike" cap="none" baseline="0" dirty="0">
                <a:solidFill>
                  <a:schemeClr val="bg2">
                    <a:lumMod val="25000"/>
                  </a:schemeClr>
                </a:solidFill>
                <a:latin typeface="Arial" charset="0"/>
                <a:ea typeface="Arial" charset="0"/>
                <a:cs typeface="Arial" charset="0"/>
                <a:sym typeface="Source Sans Pro"/>
              </a:rPr>
              <a:t>Rural Health Care Program- </a:t>
            </a:r>
            <a:r>
              <a:rPr lang="en-US" sz="2000" b="0" i="0" u="sng" strike="noStrike" cap="none" baseline="0" dirty="0">
                <a:solidFill>
                  <a:schemeClr val="hlink"/>
                </a:solidFill>
                <a:latin typeface="Arial" charset="0"/>
                <a:ea typeface="Arial" charset="0"/>
                <a:cs typeface="Arial" charset="0"/>
                <a:sym typeface="Source Sans Pro"/>
                <a:hlinkClick r:id="rId5"/>
              </a:rPr>
              <a:t>http://www.usac.org/RHC/</a:t>
            </a:r>
          </a:p>
          <a:p>
            <a:pPr lvl="1">
              <a:buClr>
                <a:schemeClr val="dk1"/>
              </a:buClr>
              <a:buSzPct val="100000"/>
            </a:pPr>
            <a:r>
              <a:rPr lang="en-US" sz="2000" b="0" i="0" u="none" strike="noStrike" cap="none" baseline="0" dirty="0">
                <a:solidFill>
                  <a:schemeClr val="bg2">
                    <a:lumMod val="25000"/>
                  </a:schemeClr>
                </a:solidFill>
                <a:latin typeface="Arial" charset="0"/>
                <a:ea typeface="Arial" charset="0"/>
                <a:cs typeface="Arial" charset="0"/>
                <a:sym typeface="Source Sans Pro"/>
              </a:rPr>
              <a:t>Determining Rurality- </a:t>
            </a:r>
            <a:r>
              <a:rPr lang="en-US" sz="2000" b="0" i="0" u="sng" strike="noStrike" cap="none" baseline="0" dirty="0">
                <a:solidFill>
                  <a:schemeClr val="hlink"/>
                </a:solidFill>
                <a:latin typeface="Arial" charset="0"/>
                <a:ea typeface="Arial" charset="0"/>
                <a:cs typeface="Arial" charset="0"/>
                <a:sym typeface="Source Sans Pro"/>
                <a:hlinkClick r:id="rId6"/>
              </a:rPr>
              <a:t>http://www.usac.org/rhc/telecommunications/tools/Rural/search/search.asp</a:t>
            </a:r>
          </a:p>
          <a:p>
            <a:pPr lvl="1"/>
            <a:r>
              <a:rPr lang="en-US" sz="2000" b="0" i="0" u="none" strike="noStrike" cap="none" baseline="0" dirty="0" err="1">
                <a:solidFill>
                  <a:schemeClr val="bg2">
                    <a:lumMod val="25000"/>
                  </a:schemeClr>
                </a:solidFill>
                <a:latin typeface="Arial" charset="0"/>
                <a:ea typeface="Arial" charset="0"/>
                <a:cs typeface="Arial" charset="0"/>
                <a:sym typeface="Source Sans Pro"/>
              </a:rPr>
              <a:t>USAC</a:t>
            </a:r>
            <a:r>
              <a:rPr lang="en-US" sz="2000" b="0" i="0" u="none" strike="noStrike" cap="none" baseline="0" dirty="0">
                <a:solidFill>
                  <a:schemeClr val="bg2">
                    <a:lumMod val="25000"/>
                  </a:schemeClr>
                </a:solidFill>
                <a:latin typeface="Arial" charset="0"/>
                <a:ea typeface="Arial" charset="0"/>
                <a:cs typeface="Arial" charset="0"/>
                <a:sym typeface="Source Sans Pro"/>
              </a:rPr>
              <a:t> 2018 Annual Report </a:t>
            </a:r>
            <a:r>
              <a:rPr lang="en-US" sz="2000" u="sng" dirty="0">
                <a:latin typeface="Arial" panose="020B0604020202020204" pitchFamily="34" charset="0"/>
                <a:cs typeface="Arial" panose="020B0604020202020204" pitchFamily="34" charset="0"/>
                <a:hlinkClick r:id="rId7" tooltip="https://prodnet.www.neca.org/publicationsdocs/wwpdf/040119usac.pdf"/>
              </a:rPr>
              <a:t>https://prodnet.www.neca.org/publicationsdocs/wwpdf/040119usac.pdf</a:t>
            </a:r>
            <a:endParaRPr lang="en-US" sz="2000" b="0" i="0" u="none" strike="noStrike" cap="none" baseline="0" dirty="0">
              <a:solidFill>
                <a:schemeClr val="dk1"/>
              </a:solidFill>
              <a:latin typeface="Arial" charset="0"/>
              <a:ea typeface="Arial" charset="0"/>
              <a:cs typeface="Arial" charset="0"/>
              <a:sym typeface="Source Sans Pro"/>
            </a:endParaRPr>
          </a:p>
          <a:p>
            <a:pPr lvl="1">
              <a:buSzPct val="100000"/>
            </a:pPr>
            <a:r>
              <a:rPr lang="en-US" sz="2000" dirty="0">
                <a:solidFill>
                  <a:schemeClr val="bg2">
                    <a:lumMod val="25000"/>
                  </a:schemeClr>
                </a:solidFill>
                <a:latin typeface="Arial" charset="0"/>
                <a:ea typeface="Arial" charset="0"/>
                <a:cs typeface="Arial" charset="0"/>
                <a:sym typeface="Source Sans Pro"/>
              </a:rPr>
              <a:t>USAC Webinars for further information</a:t>
            </a:r>
            <a:r>
              <a:rPr lang="en-US" sz="2000" dirty="0">
                <a:solidFill>
                  <a:schemeClr val="bg2">
                    <a:lumMod val="50000"/>
                  </a:schemeClr>
                </a:solidFill>
                <a:latin typeface="Arial" charset="0"/>
                <a:ea typeface="Arial" charset="0"/>
                <a:cs typeface="Arial" charset="0"/>
                <a:sym typeface="Source Sans Pro"/>
              </a:rPr>
              <a:t> </a:t>
            </a:r>
            <a:r>
              <a:rPr lang="en-US" sz="2000" dirty="0">
                <a:solidFill>
                  <a:schemeClr val="dk1"/>
                </a:solidFill>
                <a:latin typeface="Arial" charset="0"/>
                <a:ea typeface="Arial" charset="0"/>
                <a:cs typeface="Arial" charset="0"/>
                <a:sym typeface="Source Sans Pro"/>
                <a:hlinkClick r:id="rId8"/>
              </a:rPr>
              <a:t>http://</a:t>
            </a:r>
            <a:r>
              <a:rPr lang="en-US" sz="2000" dirty="0" err="1">
                <a:solidFill>
                  <a:schemeClr val="dk1"/>
                </a:solidFill>
                <a:latin typeface="Arial" charset="0"/>
                <a:ea typeface="Arial" charset="0"/>
                <a:cs typeface="Arial" charset="0"/>
                <a:sym typeface="Source Sans Pro"/>
                <a:hlinkClick r:id="rId8"/>
              </a:rPr>
              <a:t>usac.org</a:t>
            </a:r>
            <a:r>
              <a:rPr lang="en-US" sz="2000" dirty="0">
                <a:solidFill>
                  <a:schemeClr val="dk1"/>
                </a:solidFill>
                <a:latin typeface="Arial" charset="0"/>
                <a:ea typeface="Arial" charset="0"/>
                <a:cs typeface="Arial" charset="0"/>
                <a:sym typeface="Source Sans Pro"/>
                <a:hlinkClick r:id="rId8"/>
              </a:rPr>
              <a:t>/</a:t>
            </a:r>
            <a:r>
              <a:rPr lang="en-US" sz="2000" dirty="0" err="1">
                <a:solidFill>
                  <a:schemeClr val="dk1"/>
                </a:solidFill>
                <a:latin typeface="Arial" charset="0"/>
                <a:ea typeface="Arial" charset="0"/>
                <a:cs typeface="Arial" charset="0"/>
                <a:sym typeface="Source Sans Pro"/>
                <a:hlinkClick r:id="rId8"/>
              </a:rPr>
              <a:t>rhc</a:t>
            </a:r>
            <a:r>
              <a:rPr lang="en-US" sz="2000" dirty="0">
                <a:solidFill>
                  <a:schemeClr val="dk1"/>
                </a:solidFill>
                <a:latin typeface="Arial" charset="0"/>
                <a:ea typeface="Arial" charset="0"/>
                <a:cs typeface="Arial" charset="0"/>
                <a:sym typeface="Source Sans Pro"/>
                <a:hlinkClick r:id="rId8"/>
              </a:rPr>
              <a:t>/telecommunications/outreach/</a:t>
            </a:r>
            <a:r>
              <a:rPr lang="en-US" sz="2000" dirty="0" err="1">
                <a:solidFill>
                  <a:schemeClr val="dk1"/>
                </a:solidFill>
                <a:latin typeface="Arial" charset="0"/>
                <a:ea typeface="Arial" charset="0"/>
                <a:cs typeface="Arial" charset="0"/>
                <a:sym typeface="Source Sans Pro"/>
                <a:hlinkClick r:id="rId8"/>
              </a:rPr>
              <a:t>webinar.aspx</a:t>
            </a:r>
            <a:endParaRPr lang="en-US" sz="2000" b="0" i="0" u="none" strike="noStrike" cap="none" baseline="0" dirty="0">
              <a:solidFill>
                <a:schemeClr val="dk1"/>
              </a:solidFill>
              <a:latin typeface="Arial" charset="0"/>
              <a:ea typeface="Arial" charset="0"/>
              <a:cs typeface="Arial" charset="0"/>
              <a:sym typeface="Source Sans Pro"/>
            </a:endParaRPr>
          </a:p>
        </p:txBody>
      </p:sp>
      <p:sp>
        <p:nvSpPr>
          <p:cNvPr id="6" name="Rectangle 5"/>
          <p:cNvSpPr/>
          <p:nvPr/>
        </p:nvSpPr>
        <p:spPr>
          <a:xfrm>
            <a:off x="10427368" y="5438274"/>
            <a:ext cx="1652337" cy="91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838200" y="261905"/>
            <a:ext cx="49779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75000"/>
                    <a:lumOff val="25000"/>
                  </a:schemeClr>
                </a:solidFill>
                <a:latin typeface="Franklin Gothic Medium Cond" charset="0"/>
                <a:ea typeface="Franklin Gothic Medium Cond" charset="0"/>
                <a:cs typeface="Franklin Gothic Medium Cond" charset="0"/>
              </a:defRPr>
            </a:lvl1pPr>
          </a:lstStyle>
          <a:p>
            <a:r>
              <a:rPr lang="en-US" dirty="0">
                <a:solidFill>
                  <a:schemeClr val="tx1">
                    <a:lumMod val="50000"/>
                  </a:schemeClr>
                </a:solidFill>
              </a:rPr>
              <a:t>Resources and Links</a:t>
            </a:r>
          </a:p>
        </p:txBody>
      </p:sp>
      <p:sp>
        <p:nvSpPr>
          <p:cNvPr id="8" name="Rectangle 7"/>
          <p:cNvSpPr/>
          <p:nvPr/>
        </p:nvSpPr>
        <p:spPr>
          <a:xfrm>
            <a:off x="-3954731" y="1374978"/>
            <a:ext cx="9283870" cy="138406"/>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8396062"/>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69698"/>
            <a:ext cx="12192000" cy="488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9715" y="257361"/>
            <a:ext cx="11650377" cy="6340207"/>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alphaModFix amt="10000"/>
            <a:extLst>
              <a:ext uri="{28A0092B-C50C-407E-A947-70E740481C1C}">
                <a14:useLocalDpi xmlns:a14="http://schemas.microsoft.com/office/drawing/2010/main"/>
              </a:ext>
            </a:extLst>
          </a:blip>
          <a:stretch>
            <a:fillRect/>
          </a:stretch>
        </p:blipFill>
        <p:spPr>
          <a:xfrm>
            <a:off x="269715" y="257361"/>
            <a:ext cx="11619206" cy="6340207"/>
          </a:xfrm>
          <a:prstGeom prst="rect">
            <a:avLst/>
          </a:prstGeom>
        </p:spPr>
      </p:pic>
      <p:sp>
        <p:nvSpPr>
          <p:cNvPr id="5" name="Title 1"/>
          <p:cNvSpPr txBox="1">
            <a:spLocks/>
          </p:cNvSpPr>
          <p:nvPr/>
        </p:nvSpPr>
        <p:spPr>
          <a:xfrm>
            <a:off x="903037" y="1799693"/>
            <a:ext cx="10385926" cy="32586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Franklin Gothic Medium Cond" charset="0"/>
                <a:ea typeface="Franklin Gothic Medium Cond" charset="0"/>
                <a:cs typeface="Franklin Gothic Medium Cond" charset="0"/>
              </a:defRPr>
            </a:lvl1pPr>
          </a:lstStyle>
          <a:p>
            <a:pPr algn="ctr"/>
            <a:r>
              <a:rPr lang="en-US" dirty="0">
                <a:solidFill>
                  <a:schemeClr val="bg1"/>
                </a:solidFill>
              </a:rPr>
              <a:t>We Welcome Your Questions</a:t>
            </a:r>
            <a:endParaRPr lang="en-US" sz="2800" dirty="0">
              <a:solidFill>
                <a:schemeClr val="bg1"/>
              </a:solidFill>
            </a:endParaRPr>
          </a:p>
        </p:txBody>
      </p:sp>
      <p:sp>
        <p:nvSpPr>
          <p:cNvPr id="8" name="Rectangle 7"/>
          <p:cNvSpPr/>
          <p:nvPr/>
        </p:nvSpPr>
        <p:spPr>
          <a:xfrm>
            <a:off x="-1" y="3914126"/>
            <a:ext cx="9144000" cy="228600"/>
          </a:xfrm>
          <a:prstGeom prst="rect">
            <a:avLst/>
          </a:prstGeom>
          <a:solidFill>
            <a:srgbClr val="A4D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4397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11559" y="-99527"/>
            <a:ext cx="3091544" cy="5256245"/>
          </a:xfrm>
          <a:prstGeom prst="rect">
            <a:avLst/>
          </a:prstGeom>
          <a:solidFill>
            <a:srgbClr val="206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p:nvPicPr>
        <p:blipFill rotWithShape="1">
          <a:blip r:embed="rId3" cstate="screen">
            <a:alphaModFix amt="10000"/>
            <a:extLst>
              <a:ext uri="{28A0092B-C50C-407E-A947-70E740481C1C}">
                <a14:useLocalDpi xmlns:a14="http://schemas.microsoft.com/office/drawing/2010/main"/>
              </a:ext>
            </a:extLst>
          </a:blip>
          <a:srcRect l="944" t="13994" r="51784" b="26482"/>
          <a:stretch/>
        </p:blipFill>
        <p:spPr>
          <a:xfrm rot="16200000" flipH="1">
            <a:off x="434639" y="977393"/>
            <a:ext cx="5256246" cy="3102406"/>
          </a:xfrm>
          <a:prstGeom prst="rect">
            <a:avLst/>
          </a:prstGeom>
        </p:spPr>
      </p:pic>
      <p:sp>
        <p:nvSpPr>
          <p:cNvPr id="5" name="Title 1"/>
          <p:cNvSpPr txBox="1">
            <a:spLocks/>
          </p:cNvSpPr>
          <p:nvPr/>
        </p:nvSpPr>
        <p:spPr>
          <a:xfrm>
            <a:off x="1806074" y="1799693"/>
            <a:ext cx="10385926" cy="32586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Franklin Gothic Medium Cond" charset="0"/>
                <a:ea typeface="Franklin Gothic Medium Cond" charset="0"/>
                <a:cs typeface="Franklin Gothic Medium Cond" charset="0"/>
              </a:defRPr>
            </a:lvl1pPr>
          </a:lstStyle>
          <a:p>
            <a:r>
              <a:rPr lang="en-US" dirty="0">
                <a:solidFill>
                  <a:schemeClr val="bg1"/>
                </a:solidFill>
              </a:rPr>
              <a:t>THANK YOU</a:t>
            </a:r>
            <a:endParaRPr lang="en-US" sz="2800" dirty="0">
              <a:solidFill>
                <a:schemeClr val="bg1"/>
              </a:solidFill>
            </a:endParaRPr>
          </a:p>
        </p:txBody>
      </p:sp>
      <p:sp>
        <p:nvSpPr>
          <p:cNvPr id="6" name="Content Placeholder 2"/>
          <p:cNvSpPr txBox="1">
            <a:spLocks/>
          </p:cNvSpPr>
          <p:nvPr/>
        </p:nvSpPr>
        <p:spPr>
          <a:xfrm>
            <a:off x="5034643" y="1590410"/>
            <a:ext cx="6725816" cy="3169362"/>
          </a:xfrm>
          <a:prstGeom prst="rect">
            <a:avLst/>
          </a:prstGeom>
        </p:spPr>
        <p:txBody>
          <a:bodyPr vert="horz" lIns="91440" tIns="45720" rIns="91440" bIns="45720" rtlCol="0">
            <a:normAutofit/>
          </a:bodyPr>
          <a:lstStyle>
            <a:lvl1pPr marL="0" indent="0" algn="l" defTabSz="914400" rtl="0" eaLnBrk="1" latinLnBrk="0" hangingPunct="1">
              <a:lnSpc>
                <a:spcPts val="2000"/>
              </a:lnSpc>
              <a:spcBef>
                <a:spcPts val="1000"/>
              </a:spcBef>
              <a:buFont typeface="Arial"/>
              <a:buNone/>
              <a:defRPr sz="2000" b="0" i="0" kern="1200">
                <a:solidFill>
                  <a:schemeClr val="tx1">
                    <a:lumMod val="75000"/>
                    <a:lumOff val="25000"/>
                  </a:schemeClr>
                </a:solidFill>
                <a:latin typeface="Franklin Gothic Medium Cond" charset="0"/>
                <a:ea typeface="Franklin Gothic Medium Cond" charset="0"/>
                <a:cs typeface="Franklin Gothic Medium Cond" charset="0"/>
              </a:defRPr>
            </a:lvl1pPr>
            <a:lvl2pPr marL="457200" indent="0" algn="ctr" defTabSz="914400" rtl="0" eaLnBrk="1" latinLnBrk="0" hangingPunct="1">
              <a:lnSpc>
                <a:spcPct val="100000"/>
              </a:lnSpc>
              <a:spcBef>
                <a:spcPts val="500"/>
              </a:spcBef>
              <a:buFont typeface="Arial"/>
              <a:buNone/>
              <a:defRPr sz="2000" b="0" i="0" kern="1200">
                <a:solidFill>
                  <a:schemeClr val="tx1">
                    <a:lumMod val="75000"/>
                    <a:lumOff val="25000"/>
                  </a:schemeClr>
                </a:solidFill>
                <a:latin typeface="Arial" charset="0"/>
                <a:ea typeface="Arial" charset="0"/>
                <a:cs typeface="Arial" charset="0"/>
              </a:defRPr>
            </a:lvl2pPr>
            <a:lvl3pPr marL="914400" indent="0" algn="ctr" defTabSz="914400" rtl="0" eaLnBrk="1" latinLnBrk="0" hangingPunct="1">
              <a:lnSpc>
                <a:spcPct val="100000"/>
              </a:lnSpc>
              <a:spcBef>
                <a:spcPts val="500"/>
              </a:spcBef>
              <a:buFont typeface="Arial"/>
              <a:buNone/>
              <a:defRPr sz="1800" b="0" i="0" kern="1200">
                <a:solidFill>
                  <a:schemeClr val="tx1">
                    <a:lumMod val="75000"/>
                    <a:lumOff val="25000"/>
                  </a:schemeClr>
                </a:solidFill>
                <a:latin typeface="Arial" charset="0"/>
                <a:ea typeface="Arial" charset="0"/>
                <a:cs typeface="Arial" charset="0"/>
              </a:defRPr>
            </a:lvl3pPr>
            <a:lvl4pPr marL="1371600" indent="0" algn="ctr" defTabSz="914400" rtl="0" eaLnBrk="1" latinLnBrk="0" hangingPunct="1">
              <a:lnSpc>
                <a:spcPct val="100000"/>
              </a:lnSpc>
              <a:spcBef>
                <a:spcPts val="500"/>
              </a:spcBef>
              <a:buFont typeface="Arial"/>
              <a:buNone/>
              <a:defRPr sz="1600" b="0" i="0" kern="1200">
                <a:solidFill>
                  <a:schemeClr val="tx1">
                    <a:lumMod val="75000"/>
                    <a:lumOff val="25000"/>
                  </a:schemeClr>
                </a:solidFill>
                <a:latin typeface="Arial" charset="0"/>
                <a:ea typeface="Arial" charset="0"/>
                <a:cs typeface="Arial" charset="0"/>
              </a:defRPr>
            </a:lvl4pPr>
            <a:lvl5pPr marL="1828800" indent="0" algn="ctr" defTabSz="914400" rtl="0" eaLnBrk="1" latinLnBrk="0" hangingPunct="1">
              <a:lnSpc>
                <a:spcPct val="100000"/>
              </a:lnSpc>
              <a:spcBef>
                <a:spcPts val="500"/>
              </a:spcBef>
              <a:buFont typeface="Arial"/>
              <a:buNone/>
              <a:defRPr sz="1600" b="0" i="0" kern="1200">
                <a:solidFill>
                  <a:schemeClr val="tx1">
                    <a:lumMod val="75000"/>
                    <a:lumOff val="25000"/>
                  </a:schemeClr>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nSpc>
                <a:spcPts val="1800"/>
              </a:lnSpc>
            </a:pPr>
            <a:r>
              <a:rPr lang="en-US" sz="2800" dirty="0">
                <a:solidFill>
                  <a:schemeClr val="tx1">
                    <a:lumMod val="50000"/>
                  </a:schemeClr>
                </a:solidFill>
              </a:rPr>
              <a:t>Interested in learning more? </a:t>
            </a:r>
          </a:p>
          <a:p>
            <a:pPr>
              <a:lnSpc>
                <a:spcPts val="1800"/>
              </a:lnSpc>
            </a:pPr>
            <a:endParaRPr lang="en-US" dirty="0">
              <a:latin typeface="Arial" charset="0"/>
              <a:ea typeface="Arial" charset="0"/>
              <a:cs typeface="Arial" charset="0"/>
            </a:endParaRPr>
          </a:p>
          <a:p>
            <a:pPr>
              <a:lnSpc>
                <a:spcPts val="1800"/>
              </a:lnSpc>
            </a:pPr>
            <a:r>
              <a:rPr lang="en-US" dirty="0">
                <a:solidFill>
                  <a:schemeClr val="bg2">
                    <a:lumMod val="25000"/>
                  </a:schemeClr>
                </a:solidFill>
                <a:latin typeface="Arial" charset="0"/>
                <a:ea typeface="Arial" charset="0"/>
                <a:cs typeface="Arial" charset="0"/>
              </a:rPr>
              <a:t>USAC Contact Info:</a:t>
            </a:r>
          </a:p>
          <a:p>
            <a:pPr>
              <a:lnSpc>
                <a:spcPts val="1800"/>
              </a:lnSpc>
            </a:pPr>
            <a:r>
              <a:rPr lang="en-US" dirty="0">
                <a:latin typeface="Arial" charset="0"/>
                <a:ea typeface="Arial" charset="0"/>
                <a:cs typeface="Arial" charset="0"/>
                <a:hlinkClick r:id="rId4"/>
              </a:rPr>
              <a:t>rhc-assist@usac.org</a:t>
            </a:r>
            <a:endParaRPr lang="en-US" dirty="0">
              <a:latin typeface="Arial" charset="0"/>
              <a:ea typeface="Arial" charset="0"/>
              <a:cs typeface="Arial" charset="0"/>
            </a:endParaRPr>
          </a:p>
          <a:p>
            <a:pPr>
              <a:lnSpc>
                <a:spcPts val="1800"/>
              </a:lnSpc>
            </a:pPr>
            <a:r>
              <a:rPr lang="en-US" dirty="0">
                <a:solidFill>
                  <a:schemeClr val="bg2">
                    <a:lumMod val="25000"/>
                  </a:schemeClr>
                </a:solidFill>
                <a:latin typeface="Arial" charset="0"/>
                <a:ea typeface="Arial" charset="0"/>
                <a:cs typeface="Arial" charset="0"/>
              </a:rPr>
              <a:t>202-776-0200</a:t>
            </a:r>
          </a:p>
          <a:p>
            <a:pPr>
              <a:lnSpc>
                <a:spcPts val="1800"/>
              </a:lnSpc>
            </a:pPr>
            <a:endParaRPr lang="en-US" dirty="0">
              <a:solidFill>
                <a:schemeClr val="bg2">
                  <a:lumMod val="25000"/>
                </a:schemeClr>
              </a:solidFill>
              <a:latin typeface="Arial" charset="0"/>
              <a:ea typeface="Arial" charset="0"/>
              <a:cs typeface="Arial" charset="0"/>
            </a:endParaRPr>
          </a:p>
          <a:p>
            <a:pPr>
              <a:lnSpc>
                <a:spcPts val="1800"/>
              </a:lnSpc>
            </a:pPr>
            <a:r>
              <a:rPr lang="en-US" dirty="0">
                <a:solidFill>
                  <a:schemeClr val="bg2">
                    <a:lumMod val="25000"/>
                  </a:schemeClr>
                </a:solidFill>
                <a:latin typeface="Arial" charset="0"/>
                <a:ea typeface="Arial" charset="0"/>
                <a:cs typeface="Arial" charset="0"/>
              </a:rPr>
              <a:t>email: </a:t>
            </a:r>
            <a:r>
              <a:rPr lang="en-US" dirty="0" err="1">
                <a:solidFill>
                  <a:schemeClr val="bg2">
                    <a:lumMod val="25000"/>
                  </a:schemeClr>
                </a:solidFill>
                <a:latin typeface="Arial" charset="0"/>
                <a:ea typeface="Arial" charset="0"/>
                <a:cs typeface="Arial" charset="0"/>
              </a:rPr>
              <a:t>funding@telequality.com</a:t>
            </a:r>
            <a:endParaRPr lang="en-US" dirty="0">
              <a:solidFill>
                <a:schemeClr val="bg2">
                  <a:lumMod val="25000"/>
                </a:schemeClr>
              </a:solidFill>
              <a:latin typeface="Arial" charset="0"/>
              <a:ea typeface="Arial" charset="0"/>
              <a:cs typeface="Arial" charset="0"/>
            </a:endParaRPr>
          </a:p>
          <a:p>
            <a:pPr>
              <a:lnSpc>
                <a:spcPts val="1800"/>
              </a:lnSpc>
            </a:pPr>
            <a:r>
              <a:rPr lang="en-US" dirty="0">
                <a:solidFill>
                  <a:schemeClr val="bg2">
                    <a:lumMod val="25000"/>
                  </a:schemeClr>
                </a:solidFill>
                <a:latin typeface="Arial" charset="0"/>
                <a:ea typeface="Arial" charset="0"/>
                <a:cs typeface="Arial" charset="0"/>
              </a:rPr>
              <a:t>phone: 210-408-0388</a:t>
            </a:r>
          </a:p>
          <a:p>
            <a:pPr>
              <a:lnSpc>
                <a:spcPts val="1800"/>
              </a:lnSpc>
            </a:pPr>
            <a:r>
              <a:rPr lang="en-US" dirty="0">
                <a:latin typeface="Arial" charset="0"/>
                <a:ea typeface="Arial" charset="0"/>
                <a:cs typeface="Arial" charset="0"/>
                <a:hlinkClick r:id="rId5"/>
              </a:rPr>
              <a:t>www.telequality.com</a:t>
            </a:r>
            <a:endParaRPr lang="en-US" dirty="0">
              <a:latin typeface="Arial" charset="0"/>
              <a:ea typeface="Arial" charset="0"/>
              <a:cs typeface="Arial" charset="0"/>
            </a:endParaRPr>
          </a:p>
          <a:p>
            <a:pPr>
              <a:lnSpc>
                <a:spcPts val="1800"/>
              </a:lnSpc>
            </a:pPr>
            <a:endParaRPr lang="en-US" dirty="0">
              <a:latin typeface="Arial" charset="0"/>
              <a:ea typeface="Arial" charset="0"/>
              <a:cs typeface="Arial" charset="0"/>
            </a:endParaRPr>
          </a:p>
          <a:p>
            <a:pPr>
              <a:lnSpc>
                <a:spcPts val="1800"/>
              </a:lnSpc>
            </a:pPr>
            <a:endParaRPr lang="en-US" dirty="0">
              <a:latin typeface="Arial" charset="0"/>
              <a:ea typeface="Arial" charset="0"/>
              <a:cs typeface="Arial" charset="0"/>
            </a:endParaRPr>
          </a:p>
          <a:p>
            <a:pPr>
              <a:lnSpc>
                <a:spcPts val="1800"/>
              </a:lnSpc>
            </a:pPr>
            <a:endParaRPr lang="en-US" dirty="0">
              <a:latin typeface="Arial" charset="0"/>
              <a:ea typeface="Arial" charset="0"/>
              <a:cs typeface="Arial" charset="0"/>
            </a:endParaRPr>
          </a:p>
          <a:p>
            <a:pPr>
              <a:lnSpc>
                <a:spcPts val="1800"/>
              </a:lnSpc>
            </a:pPr>
            <a:endParaRPr lang="en-US" dirty="0">
              <a:latin typeface="Arial" charset="0"/>
              <a:ea typeface="Arial" charset="0"/>
              <a:cs typeface="Arial" charset="0"/>
            </a:endParaRPr>
          </a:p>
          <a:p>
            <a:pPr>
              <a:lnSpc>
                <a:spcPts val="1800"/>
              </a:lnSpc>
            </a:pPr>
            <a:endParaRPr lang="en-US" dirty="0">
              <a:latin typeface="Arial" charset="0"/>
              <a:ea typeface="Arial" charset="0"/>
              <a:cs typeface="Arial" charset="0"/>
            </a:endParaRPr>
          </a:p>
        </p:txBody>
      </p:sp>
      <p:sp>
        <p:nvSpPr>
          <p:cNvPr id="17" name="Shape 143"/>
          <p:cNvSpPr txBox="1"/>
          <p:nvPr/>
        </p:nvSpPr>
        <p:spPr>
          <a:xfrm>
            <a:off x="280426" y="6467403"/>
            <a:ext cx="12053978" cy="514483"/>
          </a:xfrm>
          <a:prstGeom prst="rect">
            <a:avLst/>
          </a:prstGeom>
          <a:noFill/>
          <a:ln>
            <a:noFill/>
          </a:ln>
        </p:spPr>
        <p:txBody>
          <a:bodyPr lIns="91425" tIns="45700" rIns="91425" bIns="45700" anchor="t" anchorCtr="0">
            <a:noAutofit/>
          </a:bodyPr>
          <a:lstStyle/>
          <a:p>
            <a:pPr marL="0" marR="0" lvl="0" indent="0" rtl="0">
              <a:spcBef>
                <a:spcPts val="0"/>
              </a:spcBef>
              <a:buSzPct val="25000"/>
              <a:buNone/>
            </a:pPr>
            <a:r>
              <a:rPr lang="en-US" sz="1000" dirty="0">
                <a:solidFill>
                  <a:srgbClr val="12654C"/>
                </a:solidFill>
                <a:latin typeface="Arial" charset="0"/>
                <a:ea typeface="Arial" charset="0"/>
                <a:cs typeface="Arial" charset="0"/>
                <a:sym typeface="Calibri"/>
              </a:rPr>
              <a:t>*</a:t>
            </a:r>
            <a:r>
              <a:rPr lang="en-US" sz="1000" dirty="0" err="1">
                <a:solidFill>
                  <a:srgbClr val="12654C"/>
                </a:solidFill>
                <a:latin typeface="Arial" charset="0"/>
                <a:ea typeface="Arial" charset="0"/>
                <a:cs typeface="Arial" charset="0"/>
                <a:sym typeface="Calibri"/>
              </a:rPr>
              <a:t>TeleQuality</a:t>
            </a:r>
            <a:r>
              <a:rPr lang="en-US" sz="1000" dirty="0">
                <a:solidFill>
                  <a:srgbClr val="12654C"/>
                </a:solidFill>
                <a:latin typeface="Arial" charset="0"/>
                <a:ea typeface="Arial" charset="0"/>
                <a:cs typeface="Arial" charset="0"/>
                <a:sym typeface="Calibri"/>
              </a:rPr>
              <a:t> Communications is not affiliated with The Universal Service Administrative Company which collects and distributes the Universal Service Fund.  </a:t>
            </a:r>
            <a:endParaRPr lang="en-US" sz="1000" u="none" strike="noStrike" cap="none" baseline="0" dirty="0">
              <a:solidFill>
                <a:srgbClr val="12654C"/>
              </a:solidFill>
              <a:latin typeface="Arial" charset="0"/>
              <a:ea typeface="Arial" charset="0"/>
              <a:cs typeface="Arial" charset="0"/>
              <a:sym typeface="Calibri"/>
            </a:endParaRPr>
          </a:p>
        </p:txBody>
      </p:sp>
      <p:grpSp>
        <p:nvGrpSpPr>
          <p:cNvPr id="29" name="Group 28"/>
          <p:cNvGrpSpPr/>
          <p:nvPr/>
        </p:nvGrpSpPr>
        <p:grpSpPr>
          <a:xfrm>
            <a:off x="5092537" y="4862471"/>
            <a:ext cx="2330388" cy="307694"/>
            <a:chOff x="5034643" y="5998121"/>
            <a:chExt cx="2330388" cy="307694"/>
          </a:xfrm>
        </p:grpSpPr>
        <p:pic>
          <p:nvPicPr>
            <p:cNvPr id="30" name="Picture 2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71376" y="6004689"/>
              <a:ext cx="293655" cy="300996"/>
            </a:xfrm>
            <a:prstGeom prst="rect">
              <a:avLst/>
            </a:prstGeom>
          </p:spPr>
        </p:pic>
        <p:pic>
          <p:nvPicPr>
            <p:cNvPr id="31" name="Picture 3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4643" y="6004819"/>
              <a:ext cx="293655" cy="300996"/>
            </a:xfrm>
            <a:prstGeom prst="rect">
              <a:avLst/>
            </a:prstGeom>
          </p:spPr>
        </p:pic>
        <p:pic>
          <p:nvPicPr>
            <p:cNvPr id="32" name="Picture 3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46927" y="6004689"/>
              <a:ext cx="293655" cy="300996"/>
            </a:xfrm>
            <a:prstGeom prst="rect">
              <a:avLst/>
            </a:prstGeom>
          </p:spPr>
        </p:pic>
        <p:pic>
          <p:nvPicPr>
            <p:cNvPr id="33" name="Picture 3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40785" y="6004689"/>
              <a:ext cx="293655" cy="300996"/>
            </a:xfrm>
            <a:prstGeom prst="rect">
              <a:avLst/>
            </a:prstGeom>
          </p:spPr>
        </p:pic>
        <p:pic>
          <p:nvPicPr>
            <p:cNvPr id="34" name="Picture 3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665234" y="5998121"/>
              <a:ext cx="297326" cy="300997"/>
            </a:xfrm>
            <a:prstGeom prst="rect">
              <a:avLst/>
            </a:prstGeom>
          </p:spPr>
        </p:pic>
        <p:pic>
          <p:nvPicPr>
            <p:cNvPr id="35" name="Picture 3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53069" y="6004689"/>
              <a:ext cx="293655" cy="300996"/>
            </a:xfrm>
            <a:prstGeom prst="rect">
              <a:avLst/>
            </a:prstGeom>
          </p:spPr>
        </p:pic>
      </p:grpSp>
    </p:spTree>
    <p:extLst>
      <p:ext uri="{BB962C8B-B14F-4D97-AF65-F5344CB8AC3E}">
        <p14:creationId xmlns:p14="http://schemas.microsoft.com/office/powerpoint/2010/main" val="1833001586"/>
      </p:ext>
    </p:extLst>
  </p:cSld>
  <p:clrMapOvr>
    <a:masterClrMapping/>
  </p:clrMapOvr>
</p:sld>
</file>

<file path=ppt/theme/theme1.xml><?xml version="1.0" encoding="utf-8"?>
<a:theme xmlns:a="http://schemas.openxmlformats.org/drawingml/2006/main" name="Office Theme">
  <a:themeElements>
    <a:clrScheme name="Custom 3">
      <a:dk1>
        <a:srgbClr val="454545"/>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70AC46"/>
      </a:hlink>
      <a:folHlink>
        <a:srgbClr val="1F656F"/>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rinted xmlns="53ea285f-1a4e-4f7a-bab2-79afa352ced8">false</Printe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9EA15F1F5C54B8D95AB8594E2BDFC" ma:contentTypeVersion="14" ma:contentTypeDescription="Create a new document." ma:contentTypeScope="" ma:versionID="45428fd4f71135359ef3c04a725d95e3">
  <xsd:schema xmlns:xsd="http://www.w3.org/2001/XMLSchema" xmlns:xs="http://www.w3.org/2001/XMLSchema" xmlns:p="http://schemas.microsoft.com/office/2006/metadata/properties" xmlns:ns2="4b0bbf1f-e1f5-4aaf-8696-58d650ad612f" xmlns:ns3="53ea285f-1a4e-4f7a-bab2-79afa352ced8" targetNamespace="http://schemas.microsoft.com/office/2006/metadata/properties" ma:root="true" ma:fieldsID="00fce2e63ed2c0bfd68cc1b881cf1961" ns2:_="" ns3:_="">
    <xsd:import namespace="4b0bbf1f-e1f5-4aaf-8696-58d650ad612f"/>
    <xsd:import namespace="53ea285f-1a4e-4f7a-bab2-79afa352ced8"/>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Prin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bbf1f-e1f5-4aaf-8696-58d650ad612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3ea285f-1a4e-4f7a-bab2-79afa352ced8"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Printed" ma:index="21" nillable="true" ma:displayName="Printed" ma:default="0" ma:description="For Kam only so she knows she's printed the invoice for Cyndi to pay" ma:format="Dropdown" ma:internalName="Printe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FC3DA7-AF03-4597-A894-3A5DF0130C66}">
  <ds:schemaRefs>
    <ds:schemaRef ds:uri="http://schemas.microsoft.com/office/2006/metadata/properties"/>
    <ds:schemaRef ds:uri="http://schemas.microsoft.com/office/infopath/2007/PartnerControls"/>
    <ds:schemaRef ds:uri="53ea285f-1a4e-4f7a-bab2-79afa352ced8"/>
  </ds:schemaRefs>
</ds:datastoreItem>
</file>

<file path=customXml/itemProps2.xml><?xml version="1.0" encoding="utf-8"?>
<ds:datastoreItem xmlns:ds="http://schemas.openxmlformats.org/officeDocument/2006/customXml" ds:itemID="{B3A2B480-9E14-4398-B335-9DA511495EA1}">
  <ds:schemaRefs>
    <ds:schemaRef ds:uri="http://schemas.microsoft.com/sharepoint/v3/contenttype/forms"/>
  </ds:schemaRefs>
</ds:datastoreItem>
</file>

<file path=customXml/itemProps3.xml><?xml version="1.0" encoding="utf-8"?>
<ds:datastoreItem xmlns:ds="http://schemas.openxmlformats.org/officeDocument/2006/customXml" ds:itemID="{04F7147B-301B-4154-8960-5E210206F3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0bbf1f-e1f5-4aaf-8696-58d650ad612f"/>
    <ds:schemaRef ds:uri="53ea285f-1a4e-4f7a-bab2-79afa352ce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11471</TotalTime>
  <Words>6080</Words>
  <Application>Microsoft Macintosh PowerPoint</Application>
  <PresentationFormat>Widescreen</PresentationFormat>
  <Paragraphs>464</Paragraphs>
  <Slides>31</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Cantarell</vt:lpstr>
      <vt:lpstr>Franklin Gothic Book</vt:lpstr>
      <vt:lpstr>Franklin Gothic Demi Cond</vt:lpstr>
      <vt:lpstr>Franklin Gothic Medium Cond</vt:lpstr>
      <vt:lpstr>Source Sans Pro</vt:lpstr>
      <vt:lpstr>Office Theme</vt:lpstr>
      <vt:lpstr>Leveraging USF Funding to Increase Broadband Access for Rural Healthcare</vt:lpstr>
      <vt:lpstr>PowerPoint Presentation</vt:lpstr>
      <vt:lpstr>PowerPoint Presentation</vt:lpstr>
      <vt:lpstr>The Telehealth Framework</vt:lpstr>
      <vt:lpstr>Three Vital Components </vt:lpstr>
      <vt:lpstr>Telecom Services Infrastructure </vt:lpstr>
      <vt:lpstr>Example: Unique Network Design </vt:lpstr>
      <vt:lpstr>IT and Medical Tools </vt:lpstr>
      <vt:lpstr>PowerPoint Presentation</vt:lpstr>
      <vt:lpstr>The USF and RHC Program</vt:lpstr>
      <vt:lpstr>Some Important Notes</vt:lpstr>
      <vt:lpstr>What is the Universal Service Fund?</vt:lpstr>
      <vt:lpstr>How is the USF Financed?</vt:lpstr>
      <vt:lpstr>Who Distributes the USF?</vt:lpstr>
      <vt:lpstr>The Rural Health Care Program</vt:lpstr>
      <vt:lpstr>Eligibility Criteria</vt:lpstr>
      <vt:lpstr> Any telecommunications service which is used primarily for the provision of healthcare, including but not limited to: </vt:lpstr>
      <vt:lpstr>Program Comparison</vt:lpstr>
      <vt:lpstr>Program Examples</vt:lpstr>
      <vt:lpstr>PowerPoint Presentation</vt:lpstr>
      <vt:lpstr>PowerPoint Presentation</vt:lpstr>
      <vt:lpstr>USF and RHC Financial Statistics </vt:lpstr>
      <vt:lpstr>USAC Numbers by Program Calendar Year 2018</vt:lpstr>
      <vt:lpstr>Rural Health Care Program Request History </vt:lpstr>
      <vt:lpstr>Rural Health Care Program Request Overview </vt:lpstr>
      <vt:lpstr>Funding Year 2019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Basile</dc:creator>
  <cp:lastModifiedBy>Debbie Cook</cp:lastModifiedBy>
  <cp:revision>481</cp:revision>
  <cp:lastPrinted>2019-04-11T20:13:39Z</cp:lastPrinted>
  <dcterms:created xsi:type="dcterms:W3CDTF">2017-05-08T18:22:15Z</dcterms:created>
  <dcterms:modified xsi:type="dcterms:W3CDTF">2019-04-16T14:36:03Z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0x01010050A9EA15F1F5C54B8D95AB8594E2BDFC</vt:lpwstr>
  </property>
</Properties>
</file>