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8" r:id="rId2"/>
    <p:sldId id="264" r:id="rId3"/>
    <p:sldId id="348" r:id="rId4"/>
    <p:sldId id="262" r:id="rId5"/>
    <p:sldId id="274" r:id="rId6"/>
    <p:sldId id="275" r:id="rId7"/>
    <p:sldId id="271" r:id="rId8"/>
    <p:sldId id="267" r:id="rId9"/>
    <p:sldId id="353" r:id="rId10"/>
    <p:sldId id="272" r:id="rId11"/>
    <p:sldId id="273" r:id="rId12"/>
    <p:sldId id="349" r:id="rId13"/>
    <p:sldId id="311" r:id="rId14"/>
    <p:sldId id="287" r:id="rId15"/>
    <p:sldId id="303" r:id="rId16"/>
    <p:sldId id="304" r:id="rId17"/>
    <p:sldId id="293" r:id="rId18"/>
    <p:sldId id="345" r:id="rId19"/>
    <p:sldId id="341" r:id="rId20"/>
    <p:sldId id="309" r:id="rId21"/>
    <p:sldId id="306" r:id="rId22"/>
    <p:sldId id="312" r:id="rId23"/>
    <p:sldId id="315" r:id="rId24"/>
    <p:sldId id="307" r:id="rId25"/>
    <p:sldId id="266" r:id="rId26"/>
    <p:sldId id="346" r:id="rId27"/>
    <p:sldId id="323" r:id="rId28"/>
    <p:sldId id="347" r:id="rId29"/>
    <p:sldId id="350" r:id="rId30"/>
    <p:sldId id="263" r:id="rId31"/>
    <p:sldId id="352" r:id="rId32"/>
    <p:sldId id="260" r:id="rId33"/>
    <p:sldId id="268" r:id="rId34"/>
    <p:sldId id="269" r:id="rId35"/>
    <p:sldId id="270" r:id="rId36"/>
    <p:sldId id="354" r:id="rId37"/>
    <p:sldId id="257" r:id="rId38"/>
    <p:sldId id="351" r:id="rId39"/>
    <p:sldId id="340" r:id="rId4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23E3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338" autoAdjust="0"/>
    <p:restoredTop sz="94660"/>
  </p:normalViewPr>
  <p:slideViewPr>
    <p:cSldViewPr snapToGrid="0">
      <p:cViewPr varScale="1">
        <p:scale>
          <a:sx n="68" d="100"/>
          <a:sy n="68" d="100"/>
        </p:scale>
        <p:origin x="1416" y="72"/>
      </p:cViewPr>
      <p:guideLst/>
    </p:cSldViewPr>
  </p:slideViewPr>
  <p:notesTextViewPr>
    <p:cViewPr>
      <p:scale>
        <a:sx n="1" d="1"/>
        <a:sy n="1" d="1"/>
      </p:scale>
      <p:origin x="0" y="0"/>
    </p:cViewPr>
  </p:notesTextViewPr>
  <p:sorterViewPr>
    <p:cViewPr>
      <p:scale>
        <a:sx n="100" d="100"/>
        <a:sy n="100" d="100"/>
      </p:scale>
      <p:origin x="0" y="-248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D4384FD-71EC-4472-BD88-C0045032A2B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E24B0CD2-E20E-47C3-ADC6-58F8DBFA67D6}"/>
              </a:ext>
            </a:extLst>
          </p:cNvPr>
          <p:cNvPicPr>
            <a:picLocks noChangeAspect="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293096" y="4429919"/>
            <a:ext cx="2557807" cy="1208314"/>
          </a:xfrm>
          <a:prstGeom prst="rect">
            <a:avLst/>
          </a:prstGeom>
        </p:spPr>
      </p:pic>
      <p:pic>
        <p:nvPicPr>
          <p:cNvPr id="10" name="Picture 9">
            <a:extLst>
              <a:ext uri="{FF2B5EF4-FFF2-40B4-BE49-F238E27FC236}">
                <a16:creationId xmlns:a16="http://schemas.microsoft.com/office/drawing/2014/main" id="{FF7C47B4-98B2-454D-A4BC-A1E97A7037D8}"/>
              </a:ext>
            </a:extLst>
          </p:cNvPr>
          <p:cNvPicPr>
            <a:picLocks noChangeAspect="1"/>
          </p:cNvPicPr>
          <p:nvPr userDrawn="1"/>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69050" y="157307"/>
            <a:ext cx="2776600" cy="907398"/>
          </a:xfrm>
          <a:prstGeom prst="rect">
            <a:avLst/>
          </a:prstGeom>
        </p:spPr>
      </p:pic>
    </p:spTree>
    <p:extLst>
      <p:ext uri="{BB962C8B-B14F-4D97-AF65-F5344CB8AC3E}">
        <p14:creationId xmlns:p14="http://schemas.microsoft.com/office/powerpoint/2010/main" val="2551455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D4384FD-71EC-4472-BD88-C0045032A2B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54526130-E676-4723-A7FE-A236C9312A41}"/>
              </a:ext>
            </a:extLst>
          </p:cNvPr>
          <p:cNvPicPr>
            <a:picLocks noChangeAspect="1"/>
          </p:cNvPicPr>
          <p:nvPr userDrawn="1"/>
        </p:nvPicPr>
        <p:blipFill>
          <a:blip r:embed="rId2">
            <a:clrChange>
              <a:clrFrom>
                <a:srgbClr val="FFFFFF"/>
              </a:clrFrom>
              <a:clrTo>
                <a:srgbClr val="FFFFFF">
                  <a:alpha val="0"/>
                </a:srgbClr>
              </a:clrTo>
            </a:clrChange>
            <a:alphaModFix amt="5000"/>
            <a:extLst>
              <a:ext uri="{28A0092B-C50C-407E-A947-70E740481C1C}">
                <a14:useLocalDpi xmlns:a14="http://schemas.microsoft.com/office/drawing/2010/main" val="0"/>
              </a:ext>
            </a:extLst>
          </a:blip>
          <a:stretch>
            <a:fillRect/>
          </a:stretch>
        </p:blipFill>
        <p:spPr>
          <a:xfrm>
            <a:off x="1971380" y="2424467"/>
            <a:ext cx="5422197" cy="2561460"/>
          </a:xfrm>
          <a:prstGeom prst="rect">
            <a:avLst/>
          </a:prstGeom>
        </p:spPr>
      </p:pic>
    </p:spTree>
    <p:extLst>
      <p:ext uri="{BB962C8B-B14F-4D97-AF65-F5344CB8AC3E}">
        <p14:creationId xmlns:p14="http://schemas.microsoft.com/office/powerpoint/2010/main" val="23193160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D4384FD-71EC-4472-BD88-C0045032A2B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40697161-C468-4487-9E3B-3544E4FAAD02}"/>
              </a:ext>
            </a:extLst>
          </p:cNvPr>
          <p:cNvPicPr>
            <a:picLocks noChangeAspect="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028950" y="674208"/>
            <a:ext cx="3086100" cy="1008543"/>
          </a:xfrm>
          <a:prstGeom prst="rect">
            <a:avLst/>
          </a:prstGeom>
        </p:spPr>
      </p:pic>
    </p:spTree>
    <p:extLst>
      <p:ext uri="{BB962C8B-B14F-4D97-AF65-F5344CB8AC3E}">
        <p14:creationId xmlns:p14="http://schemas.microsoft.com/office/powerpoint/2010/main" val="33573303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D4384FD-71EC-4472-BD88-C0045032A2B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5BFBF393-FD51-484A-96AE-CF0421D0ADD4}"/>
              </a:ext>
            </a:extLst>
          </p:cNvPr>
          <p:cNvSpPr txBox="1"/>
          <p:nvPr userDrawn="1"/>
        </p:nvSpPr>
        <p:spPr>
          <a:xfrm>
            <a:off x="628650" y="6176963"/>
            <a:ext cx="3441123" cy="261610"/>
          </a:xfrm>
          <a:prstGeom prst="rect">
            <a:avLst/>
          </a:prstGeom>
          <a:noFill/>
        </p:spPr>
        <p:txBody>
          <a:bodyPr wrap="square" rtlCol="0">
            <a:spAutoFit/>
          </a:bodyPr>
          <a:lstStyle/>
          <a:p>
            <a:r>
              <a:rPr lang="en-US" sz="1100" dirty="0"/>
              <a:t>www.inquiseek.com</a:t>
            </a:r>
          </a:p>
        </p:txBody>
      </p:sp>
    </p:spTree>
    <p:extLst>
      <p:ext uri="{BB962C8B-B14F-4D97-AF65-F5344CB8AC3E}">
        <p14:creationId xmlns:p14="http://schemas.microsoft.com/office/powerpoint/2010/main" val="28736907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D4384FD-71EC-4472-BD88-C0045032A2B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94557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DC98C0E0-4549-4966-81CF-E2C0665F2CBA}"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4/24/2019</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D4384FD-71EC-4472-BD88-C0045032A2B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16406049-8998-4F80-9708-195825E4F735}"/>
              </a:ext>
            </a:extLst>
          </p:cNvPr>
          <p:cNvPicPr>
            <a:picLocks noChangeAspect="1"/>
          </p:cNvPicPr>
          <p:nvPr userDrawn="1"/>
        </p:nvPicPr>
        <p:blipFill>
          <a:blip r:embed="rId2">
            <a:clrChange>
              <a:clrFrom>
                <a:srgbClr val="FFFFFF"/>
              </a:clrFrom>
              <a:clrTo>
                <a:srgbClr val="FFFFFF">
                  <a:alpha val="0"/>
                </a:srgbClr>
              </a:clrTo>
            </a:clrChange>
            <a:alphaModFix amt="5000"/>
            <a:extLst>
              <a:ext uri="{28A0092B-C50C-407E-A947-70E740481C1C}">
                <a14:useLocalDpi xmlns:a14="http://schemas.microsoft.com/office/drawing/2010/main" val="0"/>
              </a:ext>
            </a:extLst>
          </a:blip>
          <a:stretch>
            <a:fillRect/>
          </a:stretch>
        </p:blipFill>
        <p:spPr>
          <a:xfrm>
            <a:off x="1519864" y="3994001"/>
            <a:ext cx="6313275" cy="2063190"/>
          </a:xfrm>
          <a:prstGeom prst="rect">
            <a:avLst/>
          </a:prstGeom>
        </p:spPr>
      </p:pic>
    </p:spTree>
    <p:extLst>
      <p:ext uri="{BB962C8B-B14F-4D97-AF65-F5344CB8AC3E}">
        <p14:creationId xmlns:p14="http://schemas.microsoft.com/office/powerpoint/2010/main" val="17180650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DC98C0E0-4549-4966-81CF-E2C0665F2CBA}"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4/24/2019</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D4384FD-71EC-4472-BD88-C0045032A2B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16406049-8998-4F80-9708-195825E4F735}"/>
              </a:ext>
            </a:extLst>
          </p:cNvPr>
          <p:cNvPicPr>
            <a:picLocks noChangeAspect="1"/>
          </p:cNvPicPr>
          <p:nvPr userDrawn="1"/>
        </p:nvPicPr>
        <p:blipFill>
          <a:blip r:embed="rId2">
            <a:clrChange>
              <a:clrFrom>
                <a:srgbClr val="FFFFFF"/>
              </a:clrFrom>
              <a:clrTo>
                <a:srgbClr val="FFFFFF">
                  <a:alpha val="0"/>
                </a:srgbClr>
              </a:clrTo>
            </a:clrChange>
            <a:alphaModFix amt="5000"/>
            <a:extLst>
              <a:ext uri="{28A0092B-C50C-407E-A947-70E740481C1C}">
                <a14:useLocalDpi xmlns:a14="http://schemas.microsoft.com/office/drawing/2010/main" val="0"/>
              </a:ext>
            </a:extLst>
          </a:blip>
          <a:stretch>
            <a:fillRect/>
          </a:stretch>
        </p:blipFill>
        <p:spPr>
          <a:xfrm>
            <a:off x="1519864" y="3994001"/>
            <a:ext cx="6313275" cy="2063190"/>
          </a:xfrm>
          <a:prstGeom prst="rect">
            <a:avLst/>
          </a:prstGeom>
        </p:spPr>
      </p:pic>
    </p:spTree>
    <p:extLst>
      <p:ext uri="{BB962C8B-B14F-4D97-AF65-F5344CB8AC3E}">
        <p14:creationId xmlns:p14="http://schemas.microsoft.com/office/powerpoint/2010/main" val="4949915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3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D4384FD-71EC-4472-BD88-C0045032A2B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6B9E9FFC-4153-44CC-850F-4398030707C6}"/>
              </a:ext>
            </a:extLst>
          </p:cNvPr>
          <p:cNvPicPr>
            <a:picLocks noChangeAspect="1"/>
          </p:cNvPicPr>
          <p:nvPr userDrawn="1"/>
        </p:nvPicPr>
        <p:blipFill>
          <a:blip r:embed="rId2">
            <a:clrChange>
              <a:clrFrom>
                <a:srgbClr val="FFFFFF"/>
              </a:clrFrom>
              <a:clrTo>
                <a:srgbClr val="FFFFFF">
                  <a:alpha val="0"/>
                </a:srgbClr>
              </a:clrTo>
            </a:clrChange>
            <a:alphaModFix amt="85000"/>
            <a:extLst>
              <a:ext uri="{28A0092B-C50C-407E-A947-70E740481C1C}">
                <a14:useLocalDpi xmlns:a14="http://schemas.microsoft.com/office/drawing/2010/main" val="0"/>
              </a:ext>
            </a:extLst>
          </a:blip>
          <a:stretch>
            <a:fillRect/>
          </a:stretch>
        </p:blipFill>
        <p:spPr>
          <a:xfrm>
            <a:off x="3867196" y="6192098"/>
            <a:ext cx="1409608" cy="665902"/>
          </a:xfrm>
          <a:prstGeom prst="rect">
            <a:avLst/>
          </a:prstGeom>
        </p:spPr>
      </p:pic>
    </p:spTree>
    <p:extLst>
      <p:ext uri="{BB962C8B-B14F-4D97-AF65-F5344CB8AC3E}">
        <p14:creationId xmlns:p14="http://schemas.microsoft.com/office/powerpoint/2010/main" val="21023297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Footer Placeholder 3"/>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D4384FD-71EC-4472-BD88-C0045032A2B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79791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DC98C0E0-4549-4966-81CF-E2C0665F2CBA}"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4/24/2019</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D4384FD-71EC-4472-BD88-C0045032A2B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FC258489-51AB-41DE-A3DF-0FAFFBF5ED56}"/>
              </a:ext>
            </a:extLst>
          </p:cNvPr>
          <p:cNvPicPr>
            <a:picLocks noChangeAspect="1"/>
          </p:cNvPicPr>
          <p:nvPr userDrawn="1"/>
        </p:nvPicPr>
        <p:blipFill>
          <a:blip r:embed="rId2">
            <a:clrChange>
              <a:clrFrom>
                <a:srgbClr val="FFFFFF"/>
              </a:clrFrom>
              <a:clrTo>
                <a:srgbClr val="FFFFFF">
                  <a:alpha val="0"/>
                </a:srgbClr>
              </a:clrTo>
            </a:clrChange>
            <a:alphaModFix amt="5000"/>
            <a:extLst>
              <a:ext uri="{28A0092B-C50C-407E-A947-70E740481C1C}">
                <a14:useLocalDpi xmlns:a14="http://schemas.microsoft.com/office/drawing/2010/main" val="0"/>
              </a:ext>
            </a:extLst>
          </a:blip>
          <a:stretch>
            <a:fillRect/>
          </a:stretch>
        </p:blipFill>
        <p:spPr>
          <a:xfrm>
            <a:off x="1892641" y="3429000"/>
            <a:ext cx="5350222" cy="2527459"/>
          </a:xfrm>
          <a:prstGeom prst="rect">
            <a:avLst/>
          </a:prstGeom>
        </p:spPr>
      </p:pic>
    </p:spTree>
    <p:extLst>
      <p:ext uri="{BB962C8B-B14F-4D97-AF65-F5344CB8AC3E}">
        <p14:creationId xmlns:p14="http://schemas.microsoft.com/office/powerpoint/2010/main" val="29599558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D4384FD-71EC-4472-BD88-C0045032A2B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A35D9F76-B6AC-4292-AACD-641519589B9F}"/>
              </a:ext>
            </a:extLst>
          </p:cNvPr>
          <p:cNvPicPr>
            <a:picLocks noChangeAspect="1"/>
          </p:cNvPicPr>
          <p:nvPr userDrawn="1"/>
        </p:nvPicPr>
        <p:blipFill>
          <a:blip r:embed="rId2"/>
          <a:stretch>
            <a:fillRect/>
          </a:stretch>
        </p:blipFill>
        <p:spPr>
          <a:xfrm>
            <a:off x="0" y="0"/>
            <a:ext cx="2560542" cy="1207113"/>
          </a:xfrm>
          <a:prstGeom prst="rect">
            <a:avLst/>
          </a:prstGeom>
        </p:spPr>
      </p:pic>
    </p:spTree>
    <p:extLst>
      <p:ext uri="{BB962C8B-B14F-4D97-AF65-F5344CB8AC3E}">
        <p14:creationId xmlns:p14="http://schemas.microsoft.com/office/powerpoint/2010/main" val="25608882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4_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D4384FD-71EC-4472-BD88-C0045032A2B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41BA1166-43B6-4C53-B582-66DA36FABE8F}"/>
              </a:ext>
            </a:extLst>
          </p:cNvPr>
          <p:cNvPicPr>
            <a:picLocks noChangeAspect="1"/>
          </p:cNvPicPr>
          <p:nvPr userDrawn="1"/>
        </p:nvPicPr>
        <p:blipFill>
          <a:blip r:embed="rId2"/>
          <a:stretch>
            <a:fillRect/>
          </a:stretch>
        </p:blipFill>
        <p:spPr>
          <a:xfrm>
            <a:off x="6086286" y="325037"/>
            <a:ext cx="2417633" cy="788359"/>
          </a:xfrm>
          <a:prstGeom prst="rect">
            <a:avLst/>
          </a:prstGeom>
        </p:spPr>
      </p:pic>
    </p:spTree>
    <p:extLst>
      <p:ext uri="{BB962C8B-B14F-4D97-AF65-F5344CB8AC3E}">
        <p14:creationId xmlns:p14="http://schemas.microsoft.com/office/powerpoint/2010/main" val="3577471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5_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D4384FD-71EC-4472-BD88-C0045032A2B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13807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6_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D4384FD-71EC-4472-BD88-C0045032A2B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CF9CFE67-5DC6-4087-8F9D-4FC224D505B9}"/>
              </a:ext>
            </a:extLst>
          </p:cNvPr>
          <p:cNvPicPr>
            <a:picLocks noChangeAspect="1"/>
          </p:cNvPicPr>
          <p:nvPr userDrawn="1"/>
        </p:nvPicPr>
        <p:blipFill>
          <a:blip r:embed="rId2">
            <a:alphaModFix amt="5000"/>
          </a:blip>
          <a:stretch>
            <a:fillRect/>
          </a:stretch>
        </p:blipFill>
        <p:spPr>
          <a:xfrm rot="19347361">
            <a:off x="2011680" y="2154252"/>
            <a:ext cx="5408023" cy="2549497"/>
          </a:xfrm>
          <a:prstGeom prst="rect">
            <a:avLst/>
          </a:prstGeom>
        </p:spPr>
      </p:pic>
    </p:spTree>
    <p:extLst>
      <p:ext uri="{BB962C8B-B14F-4D97-AF65-F5344CB8AC3E}">
        <p14:creationId xmlns:p14="http://schemas.microsoft.com/office/powerpoint/2010/main" val="30991062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D4384FD-71EC-4472-BD88-C0045032A2B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94506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DC98C0E0-4549-4966-81CF-E2C0665F2CBA}"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4/24/2019</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D4384FD-71EC-4472-BD88-C0045032A2B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3E623EBB-87EF-4D9C-9ABA-760E3D3FCC49}"/>
              </a:ext>
            </a:extLst>
          </p:cNvPr>
          <p:cNvSpPr txBox="1"/>
          <p:nvPr userDrawn="1"/>
        </p:nvSpPr>
        <p:spPr>
          <a:xfrm>
            <a:off x="1058091" y="496389"/>
            <a:ext cx="7550332"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Click for Title</a:t>
            </a:r>
          </a:p>
        </p:txBody>
      </p:sp>
    </p:spTree>
    <p:extLst>
      <p:ext uri="{BB962C8B-B14F-4D97-AF65-F5344CB8AC3E}">
        <p14:creationId xmlns:p14="http://schemas.microsoft.com/office/powerpoint/2010/main" val="17495928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6637" y="535578"/>
            <a:ext cx="5133208" cy="532547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34155" y="2442754"/>
            <a:ext cx="2949178" cy="339217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D4384FD-71EC-4472-BD88-C0045032A2B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335B7F70-CF40-4E1E-B4E5-0BE6717237AA}"/>
              </a:ext>
            </a:extLst>
          </p:cNvPr>
          <p:cNvPicPr>
            <a:picLocks noChangeAspect="1"/>
          </p:cNvPicPr>
          <p:nvPr userDrawn="1"/>
        </p:nvPicPr>
        <p:blipFill>
          <a:blip r:embed="rId2">
            <a:clrChange>
              <a:clrFrom>
                <a:srgbClr val="FFFFFF"/>
              </a:clrFrom>
              <a:clrTo>
                <a:srgbClr val="FFFFFF">
                  <a:alpha val="0"/>
                </a:srgbClr>
              </a:clrTo>
            </a:clrChange>
            <a:alphaModFix amt="85000"/>
            <a:extLst>
              <a:ext uri="{28A0092B-C50C-407E-A947-70E740481C1C}">
                <a14:useLocalDpi xmlns:a14="http://schemas.microsoft.com/office/drawing/2010/main" val="0"/>
              </a:ext>
            </a:extLst>
          </a:blip>
          <a:stretch>
            <a:fillRect/>
          </a:stretch>
        </p:blipFill>
        <p:spPr>
          <a:xfrm>
            <a:off x="879448" y="136524"/>
            <a:ext cx="2058591" cy="972483"/>
          </a:xfrm>
          <a:prstGeom prst="rect">
            <a:avLst/>
          </a:prstGeom>
        </p:spPr>
      </p:pic>
      <p:sp>
        <p:nvSpPr>
          <p:cNvPr id="9" name="TextBox 8">
            <a:extLst>
              <a:ext uri="{FF2B5EF4-FFF2-40B4-BE49-F238E27FC236}">
                <a16:creationId xmlns:a16="http://schemas.microsoft.com/office/drawing/2014/main" id="{D0C4308E-2FE1-4725-8169-122550C7EAFC}"/>
              </a:ext>
            </a:extLst>
          </p:cNvPr>
          <p:cNvSpPr txBox="1"/>
          <p:nvPr userDrawn="1"/>
        </p:nvSpPr>
        <p:spPr>
          <a:xfrm>
            <a:off x="421145" y="1079497"/>
            <a:ext cx="2962188"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Click to add subtitle</a:t>
            </a:r>
          </a:p>
        </p:txBody>
      </p:sp>
    </p:spTree>
    <p:extLst>
      <p:ext uri="{BB962C8B-B14F-4D97-AF65-F5344CB8AC3E}">
        <p14:creationId xmlns:p14="http://schemas.microsoft.com/office/powerpoint/2010/main" val="17819910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668077" y="535578"/>
            <a:ext cx="5133208" cy="532547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p:txBody>
      </p:sp>
      <p:sp>
        <p:nvSpPr>
          <p:cNvPr id="4" name="Text Placeholder 3"/>
          <p:cNvSpPr>
            <a:spLocks noGrp="1"/>
          </p:cNvSpPr>
          <p:nvPr>
            <p:ph type="body" sz="half" idx="2"/>
          </p:nvPr>
        </p:nvSpPr>
        <p:spPr>
          <a:xfrm>
            <a:off x="434155" y="1442976"/>
            <a:ext cx="2949178" cy="441807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6" name="Footer Placeholder 5"/>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D4384FD-71EC-4472-BD88-C0045032A2B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D081C762-FEEE-4206-AB42-60EFA69EC673}"/>
              </a:ext>
            </a:extLst>
          </p:cNvPr>
          <p:cNvPicPr>
            <a:picLocks noChangeAspect="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31560" y="366406"/>
            <a:ext cx="1929430" cy="630542"/>
          </a:xfrm>
          <a:prstGeom prst="rect">
            <a:avLst/>
          </a:prstGeom>
        </p:spPr>
      </p:pic>
    </p:spTree>
    <p:extLst>
      <p:ext uri="{BB962C8B-B14F-4D97-AF65-F5344CB8AC3E}">
        <p14:creationId xmlns:p14="http://schemas.microsoft.com/office/powerpoint/2010/main" val="29948605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995363"/>
            <a:ext cx="2949178"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D4384FD-71EC-4472-BD88-C0045032A2B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02014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DC98C0E0-4549-4966-81CF-E2C0665F2CBA}"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4/24/2019</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D4384FD-71EC-4472-BD88-C0045032A2B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29350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lvl1pPr marL="0" indent="0">
              <a:buNone/>
              <a:defRPr/>
            </a:lvl1pPr>
          </a:lstStyle>
          <a:p>
            <a:pPr lvl="0"/>
            <a:endParaRPr lang="en-US" dirty="0"/>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D4384FD-71EC-4472-BD88-C0045032A2B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42881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D4384FD-71EC-4472-BD88-C0045032A2B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96184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93000">
              <a:schemeClr val="accent5"/>
            </a:gs>
            <a:gs pos="97000">
              <a:srgbClr val="83CC6A"/>
            </a:gs>
            <a:gs pos="88000">
              <a:schemeClr val="bg1">
                <a:lumMod val="95000"/>
              </a:schemeClr>
            </a:gs>
            <a:gs pos="67000">
              <a:schemeClr val="bg1"/>
            </a:gs>
            <a:gs pos="100000">
              <a:srgbClr val="002060"/>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5D4384FD-71EC-4472-BD88-C0045032A2B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3555600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1" r:id="rId8"/>
    <p:sldLayoutId id="2147483680"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hyperlink" Target="https://qcor.cms.gov/main.jsp" TargetMode="Externa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s://gov.ecfr.io/cgi-bin/ECFR" TargetMode="External"/><Relationship Id="rId2" Type="http://schemas.openxmlformats.org/officeDocument/2006/relationships/hyperlink" Target="https://www.federalregister.gov/" TargetMode="Externa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hyperlink" Target="https://www.cms.gov/Regulations-and-Guidance/Guidance/Manuals/Downloads/clm104c09.pdf" TargetMode="External"/><Relationship Id="rId2" Type="http://schemas.openxmlformats.org/officeDocument/2006/relationships/hyperlink" Target="https://www.cms.gov/Regulations-and-Guidance/Guidance/Manuals/Downloads/bp102c13.pdf" TargetMode="Externa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hyperlink" Target="https://www.cms.gov/Regulations-and-Guidance/Guidance/Manuals/downloads/som107ap_z_emergprep.pdf" TargetMode="External"/><Relationship Id="rId2" Type="http://schemas.openxmlformats.org/officeDocument/2006/relationships/hyperlink" Target="https://www.cms.gov/Regulations-and-Guidance/Guidance/Manuals/downloads/som107ap_g_rhc.pdf" TargetMode="Externa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hyperlink" Target="mailto:pharper@inquiseek.com" TargetMode="External"/><Relationship Id="rId2" Type="http://schemas.openxmlformats.org/officeDocument/2006/relationships/image" Target="../media/image2.jpg"/><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CC692-87A2-4696-98EA-8D7B60DE7354}"/>
              </a:ext>
            </a:extLst>
          </p:cNvPr>
          <p:cNvSpPr>
            <a:spLocks noGrp="1"/>
          </p:cNvSpPr>
          <p:nvPr>
            <p:ph type="title"/>
          </p:nvPr>
        </p:nvSpPr>
        <p:spPr>
          <a:xfrm>
            <a:off x="628650" y="2185549"/>
            <a:ext cx="7886700" cy="2067950"/>
          </a:xfrm>
        </p:spPr>
        <p:txBody>
          <a:bodyPr anchor="t">
            <a:normAutofit/>
          </a:bodyPr>
          <a:lstStyle/>
          <a:p>
            <a:pPr algn="ctr"/>
            <a:r>
              <a:rPr lang="en-US" dirty="0"/>
              <a:t>RHC Compliance Update</a:t>
            </a:r>
            <a:br>
              <a:rPr lang="en-US" dirty="0"/>
            </a:br>
            <a:r>
              <a:rPr lang="en-US" sz="4000" b="1" dirty="0"/>
              <a:t>Alabama Rural Health Association</a:t>
            </a:r>
            <a:br>
              <a:rPr lang="en-US" sz="4000" b="1" dirty="0"/>
            </a:br>
            <a:r>
              <a:rPr lang="en-US" sz="4000" b="1" dirty="0"/>
              <a:t>April 26, 2019</a:t>
            </a:r>
          </a:p>
        </p:txBody>
      </p:sp>
      <p:sp>
        <p:nvSpPr>
          <p:cNvPr id="3" name="Text Placeholder 2">
            <a:extLst>
              <a:ext uri="{FF2B5EF4-FFF2-40B4-BE49-F238E27FC236}">
                <a16:creationId xmlns:a16="http://schemas.microsoft.com/office/drawing/2014/main" id="{BAF54CB1-4F96-405C-8C42-215EC029AC3D}"/>
              </a:ext>
            </a:extLst>
          </p:cNvPr>
          <p:cNvSpPr>
            <a:spLocks noGrp="1"/>
          </p:cNvSpPr>
          <p:nvPr>
            <p:ph type="body" idx="1"/>
          </p:nvPr>
        </p:nvSpPr>
        <p:spPr/>
        <p:txBody>
          <a:bodyPr anchor="b">
            <a:normAutofit/>
          </a:bodyPr>
          <a:lstStyle/>
          <a:p>
            <a:pPr algn="r"/>
            <a:r>
              <a:rPr lang="en-US" dirty="0"/>
              <a:t>Patty Harper, CEO/Principal</a:t>
            </a:r>
          </a:p>
          <a:p>
            <a:pPr algn="r"/>
            <a:r>
              <a:rPr lang="en-US" dirty="0"/>
              <a:t>InQuiseek Consulting</a:t>
            </a:r>
          </a:p>
        </p:txBody>
      </p:sp>
    </p:spTree>
    <p:extLst>
      <p:ext uri="{BB962C8B-B14F-4D97-AF65-F5344CB8AC3E}">
        <p14:creationId xmlns:p14="http://schemas.microsoft.com/office/powerpoint/2010/main" val="22574917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CCC09-8A80-452D-9C25-959D6CACBD9F}"/>
              </a:ext>
            </a:extLst>
          </p:cNvPr>
          <p:cNvSpPr>
            <a:spLocks noGrp="1"/>
          </p:cNvSpPr>
          <p:nvPr>
            <p:ph type="title"/>
          </p:nvPr>
        </p:nvSpPr>
        <p:spPr>
          <a:xfrm>
            <a:off x="628650" y="533938"/>
            <a:ext cx="7886700" cy="1325563"/>
          </a:xfrm>
        </p:spPr>
        <p:txBody>
          <a:bodyPr>
            <a:noAutofit/>
          </a:bodyPr>
          <a:lstStyle/>
          <a:p>
            <a:pPr algn="ctr"/>
            <a:r>
              <a:rPr lang="en-US" sz="4800" b="1" dirty="0"/>
              <a:t>So, what are we going to talk about?</a:t>
            </a:r>
          </a:p>
        </p:txBody>
      </p:sp>
      <p:sp>
        <p:nvSpPr>
          <p:cNvPr id="3" name="TextBox 2">
            <a:extLst>
              <a:ext uri="{FF2B5EF4-FFF2-40B4-BE49-F238E27FC236}">
                <a16:creationId xmlns:a16="http://schemas.microsoft.com/office/drawing/2014/main" id="{CEC8CF1F-A079-4540-BB7F-3A00108B4C91}"/>
              </a:ext>
            </a:extLst>
          </p:cNvPr>
          <p:cNvSpPr txBox="1"/>
          <p:nvPr/>
        </p:nvSpPr>
        <p:spPr>
          <a:xfrm>
            <a:off x="745588" y="2114807"/>
            <a:ext cx="7769762" cy="3600986"/>
          </a:xfrm>
          <a:prstGeom prst="rect">
            <a:avLst/>
          </a:prstGeom>
          <a:noFill/>
        </p:spPr>
        <p:txBody>
          <a:bodyPr wrap="square" rtlCol="0">
            <a:spAutoFit/>
          </a:bodyPr>
          <a:lstStyle/>
          <a:p>
            <a:pPr marL="457200" indent="-457200">
              <a:buFont typeface="Arial" panose="020B0604020202020204" pitchFamily="34" charset="0"/>
              <a:buChar char="•"/>
            </a:pPr>
            <a:r>
              <a:rPr lang="en-US" sz="3800" dirty="0"/>
              <a:t>Alabama RHC Trivia</a:t>
            </a:r>
          </a:p>
          <a:p>
            <a:pPr marL="457200" indent="-457200">
              <a:buFont typeface="Arial" panose="020B0604020202020204" pitchFamily="34" charset="0"/>
              <a:buChar char="•"/>
            </a:pPr>
            <a:r>
              <a:rPr lang="en-US" sz="3800" dirty="0"/>
              <a:t>Types of CMS Regulations/Guidance</a:t>
            </a:r>
          </a:p>
          <a:p>
            <a:pPr marL="457200" indent="-457200">
              <a:buFont typeface="Arial" panose="020B0604020202020204" pitchFamily="34" charset="0"/>
              <a:buChar char="•"/>
            </a:pPr>
            <a:r>
              <a:rPr lang="en-US" sz="3800" dirty="0"/>
              <a:t>Appendix G/Appendix Z</a:t>
            </a:r>
          </a:p>
          <a:p>
            <a:pPr marL="457200" indent="-457200">
              <a:buFont typeface="Arial" panose="020B0604020202020204" pitchFamily="34" charset="0"/>
              <a:buChar char="•"/>
            </a:pPr>
            <a:r>
              <a:rPr lang="en-US" sz="3800" dirty="0"/>
              <a:t>Top Survey Deficiencies in Alabama</a:t>
            </a:r>
          </a:p>
          <a:p>
            <a:pPr marL="457200" indent="-457200">
              <a:buFont typeface="Arial" panose="020B0604020202020204" pitchFamily="34" charset="0"/>
              <a:buChar char="•"/>
            </a:pPr>
            <a:r>
              <a:rPr lang="en-US" sz="3800" dirty="0"/>
              <a:t>Compliance Challenges &amp; Successes</a:t>
            </a:r>
          </a:p>
          <a:p>
            <a:endParaRPr lang="en-US" sz="3800" dirty="0"/>
          </a:p>
        </p:txBody>
      </p:sp>
    </p:spTree>
    <p:extLst>
      <p:ext uri="{BB962C8B-B14F-4D97-AF65-F5344CB8AC3E}">
        <p14:creationId xmlns:p14="http://schemas.microsoft.com/office/powerpoint/2010/main" val="5753925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B48DE-7A12-4C17-A7D1-34ED8D926633}"/>
              </a:ext>
            </a:extLst>
          </p:cNvPr>
          <p:cNvSpPr>
            <a:spLocks noGrp="1"/>
          </p:cNvSpPr>
          <p:nvPr>
            <p:ph type="title"/>
          </p:nvPr>
        </p:nvSpPr>
        <p:spPr>
          <a:xfrm>
            <a:off x="628650" y="1656897"/>
            <a:ext cx="7886700" cy="1325563"/>
          </a:xfrm>
        </p:spPr>
        <p:txBody>
          <a:bodyPr>
            <a:normAutofit/>
          </a:bodyPr>
          <a:lstStyle/>
          <a:p>
            <a:pPr algn="ctr"/>
            <a:r>
              <a:rPr lang="en-US" sz="6000" b="1" dirty="0"/>
              <a:t>Alabama RHC Trivia</a:t>
            </a:r>
          </a:p>
        </p:txBody>
      </p:sp>
    </p:spTree>
    <p:extLst>
      <p:ext uri="{BB962C8B-B14F-4D97-AF65-F5344CB8AC3E}">
        <p14:creationId xmlns:p14="http://schemas.microsoft.com/office/powerpoint/2010/main" val="10248367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E3E8B-5C79-4A7F-9B2A-C6DBEF3AFFD3}"/>
              </a:ext>
            </a:extLst>
          </p:cNvPr>
          <p:cNvSpPr>
            <a:spLocks noGrp="1"/>
          </p:cNvSpPr>
          <p:nvPr>
            <p:ph type="title"/>
          </p:nvPr>
        </p:nvSpPr>
        <p:spPr>
          <a:xfrm>
            <a:off x="492369" y="309852"/>
            <a:ext cx="4407584" cy="714166"/>
          </a:xfrm>
        </p:spPr>
        <p:txBody>
          <a:bodyPr>
            <a:normAutofit/>
          </a:bodyPr>
          <a:lstStyle/>
          <a:p>
            <a:r>
              <a:rPr lang="en-US" sz="3600" b="1" dirty="0"/>
              <a:t>RHCs in Alabama</a:t>
            </a:r>
          </a:p>
        </p:txBody>
      </p:sp>
      <p:pic>
        <p:nvPicPr>
          <p:cNvPr id="5" name="Content Placeholder 4">
            <a:extLst>
              <a:ext uri="{FF2B5EF4-FFF2-40B4-BE49-F238E27FC236}">
                <a16:creationId xmlns:a16="http://schemas.microsoft.com/office/drawing/2014/main" id="{8ACB8C59-3177-4328-9186-2F9A56739E06}"/>
              </a:ext>
            </a:extLst>
          </p:cNvPr>
          <p:cNvPicPr>
            <a:picLocks noGrp="1" noChangeAspect="1"/>
          </p:cNvPicPr>
          <p:nvPr>
            <p:ph sz="half" idx="1"/>
          </p:nvPr>
        </p:nvPicPr>
        <p:blipFill>
          <a:blip r:embed="rId2">
            <a:clrChange>
              <a:clrFrom>
                <a:srgbClr val="FFFFFF"/>
              </a:clrFrom>
              <a:clrTo>
                <a:srgbClr val="FFFFFF">
                  <a:alpha val="0"/>
                </a:srgbClr>
              </a:clrTo>
            </a:clrChange>
          </a:blip>
          <a:stretch>
            <a:fillRect/>
          </a:stretch>
        </p:blipFill>
        <p:spPr>
          <a:xfrm>
            <a:off x="436098" y="606931"/>
            <a:ext cx="7076050" cy="5467180"/>
          </a:xfrm>
          <a:prstGeom prst="rect">
            <a:avLst/>
          </a:prstGeom>
        </p:spPr>
      </p:pic>
      <p:sp>
        <p:nvSpPr>
          <p:cNvPr id="6" name="TextBox 5">
            <a:extLst>
              <a:ext uri="{FF2B5EF4-FFF2-40B4-BE49-F238E27FC236}">
                <a16:creationId xmlns:a16="http://schemas.microsoft.com/office/drawing/2014/main" id="{E4F035EF-25D5-433B-923A-3242BA265C05}"/>
              </a:ext>
            </a:extLst>
          </p:cNvPr>
          <p:cNvSpPr txBox="1"/>
          <p:nvPr/>
        </p:nvSpPr>
        <p:spPr>
          <a:xfrm>
            <a:off x="3826412" y="254577"/>
            <a:ext cx="3685736" cy="769441"/>
          </a:xfrm>
          <a:prstGeom prst="rect">
            <a:avLst/>
          </a:prstGeom>
          <a:noFill/>
        </p:spPr>
        <p:txBody>
          <a:bodyPr wrap="square" rtlCol="0">
            <a:spAutoFit/>
          </a:bodyPr>
          <a:lstStyle/>
          <a:p>
            <a:r>
              <a:rPr lang="en-US" sz="2200" i="1" dirty="0"/>
              <a:t>112 per </a:t>
            </a:r>
            <a:r>
              <a:rPr lang="en-US" sz="2200" i="1" dirty="0" err="1"/>
              <a:t>RHIhub</a:t>
            </a:r>
            <a:r>
              <a:rPr lang="en-US" sz="2200" i="1" dirty="0"/>
              <a:t>, January 2019</a:t>
            </a:r>
          </a:p>
          <a:p>
            <a:r>
              <a:rPr lang="en-US" sz="2200" i="1" dirty="0"/>
              <a:t>114 per QCOR, April, 2019</a:t>
            </a:r>
          </a:p>
        </p:txBody>
      </p:sp>
    </p:spTree>
    <p:extLst>
      <p:ext uri="{BB962C8B-B14F-4D97-AF65-F5344CB8AC3E}">
        <p14:creationId xmlns:p14="http://schemas.microsoft.com/office/powerpoint/2010/main" val="23128507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036D9-20BB-4D14-BA3A-FC5AEDF0653E}"/>
              </a:ext>
            </a:extLst>
          </p:cNvPr>
          <p:cNvSpPr>
            <a:spLocks noGrp="1"/>
          </p:cNvSpPr>
          <p:nvPr>
            <p:ph type="title"/>
          </p:nvPr>
        </p:nvSpPr>
        <p:spPr>
          <a:xfrm>
            <a:off x="628650" y="365126"/>
            <a:ext cx="7886700" cy="1069779"/>
          </a:xfrm>
        </p:spPr>
        <p:txBody>
          <a:bodyPr>
            <a:normAutofit/>
          </a:bodyPr>
          <a:lstStyle/>
          <a:p>
            <a:pPr algn="ctr"/>
            <a:r>
              <a:rPr lang="en-US" sz="3200" b="1" dirty="0"/>
              <a:t>Terminated RHCs</a:t>
            </a:r>
            <a:br>
              <a:rPr lang="en-US" sz="3200" b="1" dirty="0"/>
            </a:br>
            <a:r>
              <a:rPr lang="en-US" sz="3200" b="1" dirty="0"/>
              <a:t>2017-2019**</a:t>
            </a:r>
          </a:p>
        </p:txBody>
      </p:sp>
      <p:sp>
        <p:nvSpPr>
          <p:cNvPr id="4" name="Content Placeholder 3">
            <a:extLst>
              <a:ext uri="{FF2B5EF4-FFF2-40B4-BE49-F238E27FC236}">
                <a16:creationId xmlns:a16="http://schemas.microsoft.com/office/drawing/2014/main" id="{92790F93-DC65-4A42-A5DE-B504FF40F69D}"/>
              </a:ext>
            </a:extLst>
          </p:cNvPr>
          <p:cNvSpPr>
            <a:spLocks noGrp="1"/>
          </p:cNvSpPr>
          <p:nvPr>
            <p:ph sz="half" idx="2"/>
          </p:nvPr>
        </p:nvSpPr>
        <p:spPr>
          <a:xfrm>
            <a:off x="470161" y="1646621"/>
            <a:ext cx="5457372" cy="582717"/>
          </a:xfrm>
        </p:spPr>
        <p:txBody>
          <a:bodyPr>
            <a:noAutofit/>
          </a:bodyPr>
          <a:lstStyle/>
          <a:p>
            <a:pPr marL="0" indent="0">
              <a:buNone/>
            </a:pPr>
            <a:r>
              <a:rPr lang="en-US" sz="3200" dirty="0"/>
              <a:t>Terminated  Rural Health Clinics</a:t>
            </a:r>
          </a:p>
          <a:p>
            <a:endParaRPr lang="en-US" dirty="0"/>
          </a:p>
        </p:txBody>
      </p:sp>
      <p:graphicFrame>
        <p:nvGraphicFramePr>
          <p:cNvPr id="5" name="Table 4">
            <a:extLst>
              <a:ext uri="{FF2B5EF4-FFF2-40B4-BE49-F238E27FC236}">
                <a16:creationId xmlns:a16="http://schemas.microsoft.com/office/drawing/2014/main" id="{778F631C-E85A-4236-9752-47296D1DF898}"/>
              </a:ext>
            </a:extLst>
          </p:cNvPr>
          <p:cNvGraphicFramePr>
            <a:graphicFrameLocks noGrp="1"/>
          </p:cNvGraphicFramePr>
          <p:nvPr>
            <p:extLst>
              <p:ext uri="{D42A27DB-BD31-4B8C-83A1-F6EECF244321}">
                <p14:modId xmlns:p14="http://schemas.microsoft.com/office/powerpoint/2010/main" val="3292255074"/>
              </p:ext>
            </p:extLst>
          </p:nvPr>
        </p:nvGraphicFramePr>
        <p:xfrm>
          <a:off x="2012907" y="2406407"/>
          <a:ext cx="4642335" cy="1737360"/>
        </p:xfrm>
        <a:graphic>
          <a:graphicData uri="http://schemas.openxmlformats.org/drawingml/2006/table">
            <a:tbl>
              <a:tblPr firstRow="1" bandRow="1">
                <a:tableStyleId>{5940675A-B579-460E-94D1-54222C63F5DA}</a:tableStyleId>
              </a:tblPr>
              <a:tblGrid>
                <a:gridCol w="1842873">
                  <a:extLst>
                    <a:ext uri="{9D8B030D-6E8A-4147-A177-3AD203B41FA5}">
                      <a16:colId xmlns:a16="http://schemas.microsoft.com/office/drawing/2014/main" val="522292258"/>
                    </a:ext>
                  </a:extLst>
                </a:gridCol>
                <a:gridCol w="933154">
                  <a:extLst>
                    <a:ext uri="{9D8B030D-6E8A-4147-A177-3AD203B41FA5}">
                      <a16:colId xmlns:a16="http://schemas.microsoft.com/office/drawing/2014/main" val="2857551076"/>
                    </a:ext>
                  </a:extLst>
                </a:gridCol>
                <a:gridCol w="933154">
                  <a:extLst>
                    <a:ext uri="{9D8B030D-6E8A-4147-A177-3AD203B41FA5}">
                      <a16:colId xmlns:a16="http://schemas.microsoft.com/office/drawing/2014/main" val="1085563357"/>
                    </a:ext>
                  </a:extLst>
                </a:gridCol>
                <a:gridCol w="933154">
                  <a:extLst>
                    <a:ext uri="{9D8B030D-6E8A-4147-A177-3AD203B41FA5}">
                      <a16:colId xmlns:a16="http://schemas.microsoft.com/office/drawing/2014/main" val="297613699"/>
                    </a:ext>
                  </a:extLst>
                </a:gridCol>
              </a:tblGrid>
              <a:tr h="640080">
                <a:tc>
                  <a:txBody>
                    <a:bodyPr/>
                    <a:lstStyle/>
                    <a:p>
                      <a:pPr algn="ctr"/>
                      <a:r>
                        <a:rPr lang="en-US" sz="2400" dirty="0"/>
                        <a:t>Calendar Year</a:t>
                      </a:r>
                    </a:p>
                  </a:txBody>
                  <a:tcPr/>
                </a:tc>
                <a:tc>
                  <a:txBody>
                    <a:bodyPr/>
                    <a:lstStyle/>
                    <a:p>
                      <a:pPr algn="ctr"/>
                      <a:r>
                        <a:rPr lang="en-US" sz="2400" dirty="0"/>
                        <a:t>2017</a:t>
                      </a:r>
                    </a:p>
                  </a:txBody>
                  <a:tcPr/>
                </a:tc>
                <a:tc>
                  <a:txBody>
                    <a:bodyPr/>
                    <a:lstStyle/>
                    <a:p>
                      <a:pPr algn="ctr"/>
                      <a:r>
                        <a:rPr lang="en-US" sz="2400" dirty="0"/>
                        <a:t>2018</a:t>
                      </a:r>
                    </a:p>
                  </a:txBody>
                  <a:tcPr/>
                </a:tc>
                <a:tc>
                  <a:txBody>
                    <a:bodyPr/>
                    <a:lstStyle/>
                    <a:p>
                      <a:pPr algn="ctr"/>
                      <a:r>
                        <a:rPr lang="en-US" sz="2400" dirty="0"/>
                        <a:t>2019 YTD</a:t>
                      </a:r>
                    </a:p>
                  </a:txBody>
                  <a:tcPr/>
                </a:tc>
                <a:extLst>
                  <a:ext uri="{0D108BD9-81ED-4DB2-BD59-A6C34878D82A}">
                    <a16:rowId xmlns:a16="http://schemas.microsoft.com/office/drawing/2014/main" val="2813336039"/>
                  </a:ext>
                </a:extLst>
              </a:tr>
              <a:tr h="386666">
                <a:tc>
                  <a:txBody>
                    <a:bodyPr/>
                    <a:lstStyle/>
                    <a:p>
                      <a:r>
                        <a:rPr lang="en-US" sz="2400" dirty="0"/>
                        <a:t>Alabama</a:t>
                      </a:r>
                    </a:p>
                  </a:txBody>
                  <a:tcPr/>
                </a:tc>
                <a:tc>
                  <a:txBody>
                    <a:bodyPr/>
                    <a:lstStyle/>
                    <a:p>
                      <a:pPr algn="ctr"/>
                      <a:r>
                        <a:rPr lang="en-US" sz="2400" dirty="0"/>
                        <a:t>6</a:t>
                      </a:r>
                    </a:p>
                  </a:txBody>
                  <a:tcPr/>
                </a:tc>
                <a:tc>
                  <a:txBody>
                    <a:bodyPr/>
                    <a:lstStyle/>
                    <a:p>
                      <a:pPr algn="ctr"/>
                      <a:r>
                        <a:rPr lang="en-US" sz="2400" dirty="0"/>
                        <a:t>5</a:t>
                      </a:r>
                    </a:p>
                  </a:txBody>
                  <a:tcPr/>
                </a:tc>
                <a:tc>
                  <a:txBody>
                    <a:bodyPr/>
                    <a:lstStyle/>
                    <a:p>
                      <a:pPr algn="ctr"/>
                      <a:r>
                        <a:rPr lang="en-US" sz="2400" dirty="0"/>
                        <a:t>0</a:t>
                      </a:r>
                    </a:p>
                  </a:txBody>
                  <a:tcPr/>
                </a:tc>
                <a:extLst>
                  <a:ext uri="{0D108BD9-81ED-4DB2-BD59-A6C34878D82A}">
                    <a16:rowId xmlns:a16="http://schemas.microsoft.com/office/drawing/2014/main" val="2081725627"/>
                  </a:ext>
                </a:extLst>
              </a:tr>
              <a:tr h="365760">
                <a:tc>
                  <a:txBody>
                    <a:bodyPr/>
                    <a:lstStyle/>
                    <a:p>
                      <a:r>
                        <a:rPr lang="en-US" sz="2400" dirty="0"/>
                        <a:t>Nationwide</a:t>
                      </a:r>
                    </a:p>
                  </a:txBody>
                  <a:tcPr/>
                </a:tc>
                <a:tc>
                  <a:txBody>
                    <a:bodyPr/>
                    <a:lstStyle/>
                    <a:p>
                      <a:pPr algn="ctr"/>
                      <a:r>
                        <a:rPr lang="en-US" sz="2400" dirty="0"/>
                        <a:t>163</a:t>
                      </a:r>
                    </a:p>
                  </a:txBody>
                  <a:tcPr/>
                </a:tc>
                <a:tc>
                  <a:txBody>
                    <a:bodyPr/>
                    <a:lstStyle/>
                    <a:p>
                      <a:pPr algn="ctr"/>
                      <a:r>
                        <a:rPr lang="en-US" sz="2400" dirty="0"/>
                        <a:t>108</a:t>
                      </a:r>
                    </a:p>
                  </a:txBody>
                  <a:tcPr/>
                </a:tc>
                <a:tc>
                  <a:txBody>
                    <a:bodyPr/>
                    <a:lstStyle/>
                    <a:p>
                      <a:pPr algn="ctr"/>
                      <a:r>
                        <a:rPr lang="en-US" sz="2400" dirty="0"/>
                        <a:t>10</a:t>
                      </a:r>
                    </a:p>
                  </a:txBody>
                  <a:tcPr/>
                </a:tc>
                <a:extLst>
                  <a:ext uri="{0D108BD9-81ED-4DB2-BD59-A6C34878D82A}">
                    <a16:rowId xmlns:a16="http://schemas.microsoft.com/office/drawing/2014/main" val="1425861335"/>
                  </a:ext>
                </a:extLst>
              </a:tr>
            </a:tbl>
          </a:graphicData>
        </a:graphic>
      </p:graphicFrame>
      <p:sp>
        <p:nvSpPr>
          <p:cNvPr id="9" name="TextBox 8">
            <a:extLst>
              <a:ext uri="{FF2B5EF4-FFF2-40B4-BE49-F238E27FC236}">
                <a16:creationId xmlns:a16="http://schemas.microsoft.com/office/drawing/2014/main" id="{C00F3BB7-0E64-49F7-B465-CC011D41397E}"/>
              </a:ext>
            </a:extLst>
          </p:cNvPr>
          <p:cNvSpPr txBox="1"/>
          <p:nvPr/>
        </p:nvSpPr>
        <p:spPr>
          <a:xfrm>
            <a:off x="1343464" y="4554986"/>
            <a:ext cx="6457071" cy="1323439"/>
          </a:xfrm>
          <a:prstGeom prst="rect">
            <a:avLst/>
          </a:prstGeom>
          <a:noFill/>
        </p:spPr>
        <p:txBody>
          <a:bodyPr wrap="square" rtlCol="0">
            <a:spAutoFit/>
          </a:bodyPr>
          <a:lstStyle/>
          <a:p>
            <a:r>
              <a:rPr lang="en-US" sz="2000" dirty="0"/>
              <a:t>All closures were Voluntary Closures or Mergers/Change of Ownership. Difficult from the QCOR data to distinguish between independent and provider-based status because it is by ownership type in the database.</a:t>
            </a:r>
          </a:p>
        </p:txBody>
      </p:sp>
    </p:spTree>
    <p:extLst>
      <p:ext uri="{BB962C8B-B14F-4D97-AF65-F5344CB8AC3E}">
        <p14:creationId xmlns:p14="http://schemas.microsoft.com/office/powerpoint/2010/main" val="25534549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036D9-20BB-4D14-BA3A-FC5AEDF0653E}"/>
              </a:ext>
            </a:extLst>
          </p:cNvPr>
          <p:cNvSpPr>
            <a:spLocks noGrp="1"/>
          </p:cNvSpPr>
          <p:nvPr>
            <p:ph type="title"/>
          </p:nvPr>
        </p:nvSpPr>
        <p:spPr>
          <a:xfrm>
            <a:off x="628650" y="365126"/>
            <a:ext cx="7886700" cy="1069779"/>
          </a:xfrm>
        </p:spPr>
        <p:txBody>
          <a:bodyPr>
            <a:normAutofit/>
          </a:bodyPr>
          <a:lstStyle/>
          <a:p>
            <a:pPr algn="ctr"/>
            <a:r>
              <a:rPr lang="en-US" sz="3200" b="1" dirty="0"/>
              <a:t>New  RHCs**</a:t>
            </a:r>
            <a:br>
              <a:rPr lang="en-US" sz="3200" b="1" dirty="0"/>
            </a:br>
            <a:r>
              <a:rPr lang="en-US" sz="3200" b="1" dirty="0"/>
              <a:t>2017-2019</a:t>
            </a:r>
          </a:p>
        </p:txBody>
      </p:sp>
      <p:sp>
        <p:nvSpPr>
          <p:cNvPr id="3" name="Content Placeholder 2">
            <a:extLst>
              <a:ext uri="{FF2B5EF4-FFF2-40B4-BE49-F238E27FC236}">
                <a16:creationId xmlns:a16="http://schemas.microsoft.com/office/drawing/2014/main" id="{2C7665B6-16AA-43D0-A9C0-3F485F415B65}"/>
              </a:ext>
            </a:extLst>
          </p:cNvPr>
          <p:cNvSpPr>
            <a:spLocks noGrp="1"/>
          </p:cNvSpPr>
          <p:nvPr>
            <p:ph sz="half" idx="1"/>
          </p:nvPr>
        </p:nvSpPr>
        <p:spPr>
          <a:xfrm>
            <a:off x="372581" y="1632199"/>
            <a:ext cx="4352471" cy="527607"/>
          </a:xfrm>
        </p:spPr>
        <p:txBody>
          <a:bodyPr>
            <a:noAutofit/>
          </a:bodyPr>
          <a:lstStyle/>
          <a:p>
            <a:pPr marL="0" indent="0">
              <a:buNone/>
            </a:pPr>
            <a:r>
              <a:rPr lang="en-US" sz="3200" dirty="0"/>
              <a:t>New Rural Health Clinics</a:t>
            </a:r>
          </a:p>
        </p:txBody>
      </p:sp>
      <p:graphicFrame>
        <p:nvGraphicFramePr>
          <p:cNvPr id="6" name="Table 5">
            <a:extLst>
              <a:ext uri="{FF2B5EF4-FFF2-40B4-BE49-F238E27FC236}">
                <a16:creationId xmlns:a16="http://schemas.microsoft.com/office/drawing/2014/main" id="{EAD3E3B7-5B32-41FF-9618-C8F2025328B5}"/>
              </a:ext>
            </a:extLst>
          </p:cNvPr>
          <p:cNvGraphicFramePr>
            <a:graphicFrameLocks noGrp="1"/>
          </p:cNvGraphicFramePr>
          <p:nvPr>
            <p:extLst>
              <p:ext uri="{D42A27DB-BD31-4B8C-83A1-F6EECF244321}">
                <p14:modId xmlns:p14="http://schemas.microsoft.com/office/powerpoint/2010/main" val="573739775"/>
              </p:ext>
            </p:extLst>
          </p:nvPr>
        </p:nvGraphicFramePr>
        <p:xfrm>
          <a:off x="2021725" y="2357100"/>
          <a:ext cx="4955848" cy="1981200"/>
        </p:xfrm>
        <a:graphic>
          <a:graphicData uri="http://schemas.openxmlformats.org/drawingml/2006/table">
            <a:tbl>
              <a:tblPr firstRow="1" bandRow="1">
                <a:tableStyleId>{5940675A-B579-460E-94D1-54222C63F5DA}</a:tableStyleId>
              </a:tblPr>
              <a:tblGrid>
                <a:gridCol w="2012608">
                  <a:extLst>
                    <a:ext uri="{9D8B030D-6E8A-4147-A177-3AD203B41FA5}">
                      <a16:colId xmlns:a16="http://schemas.microsoft.com/office/drawing/2014/main" val="1096727196"/>
                    </a:ext>
                  </a:extLst>
                </a:gridCol>
                <a:gridCol w="981080">
                  <a:extLst>
                    <a:ext uri="{9D8B030D-6E8A-4147-A177-3AD203B41FA5}">
                      <a16:colId xmlns:a16="http://schemas.microsoft.com/office/drawing/2014/main" val="2857551076"/>
                    </a:ext>
                  </a:extLst>
                </a:gridCol>
                <a:gridCol w="981080">
                  <a:extLst>
                    <a:ext uri="{9D8B030D-6E8A-4147-A177-3AD203B41FA5}">
                      <a16:colId xmlns:a16="http://schemas.microsoft.com/office/drawing/2014/main" val="1085563357"/>
                    </a:ext>
                  </a:extLst>
                </a:gridCol>
                <a:gridCol w="981080">
                  <a:extLst>
                    <a:ext uri="{9D8B030D-6E8A-4147-A177-3AD203B41FA5}">
                      <a16:colId xmlns:a16="http://schemas.microsoft.com/office/drawing/2014/main" val="297613699"/>
                    </a:ext>
                  </a:extLst>
                </a:gridCol>
              </a:tblGrid>
              <a:tr h="358921">
                <a:tc>
                  <a:txBody>
                    <a:bodyPr/>
                    <a:lstStyle/>
                    <a:p>
                      <a:pPr algn="ctr"/>
                      <a:r>
                        <a:rPr lang="en-US" sz="2800" dirty="0"/>
                        <a:t>Calendar Year</a:t>
                      </a:r>
                    </a:p>
                  </a:txBody>
                  <a:tcPr/>
                </a:tc>
                <a:tc>
                  <a:txBody>
                    <a:bodyPr/>
                    <a:lstStyle/>
                    <a:p>
                      <a:r>
                        <a:rPr lang="en-US" sz="2800" dirty="0"/>
                        <a:t>2017</a:t>
                      </a:r>
                    </a:p>
                  </a:txBody>
                  <a:tcPr/>
                </a:tc>
                <a:tc>
                  <a:txBody>
                    <a:bodyPr/>
                    <a:lstStyle/>
                    <a:p>
                      <a:r>
                        <a:rPr lang="en-US" sz="2800" dirty="0"/>
                        <a:t>2018</a:t>
                      </a:r>
                    </a:p>
                  </a:txBody>
                  <a:tcPr/>
                </a:tc>
                <a:tc>
                  <a:txBody>
                    <a:bodyPr/>
                    <a:lstStyle/>
                    <a:p>
                      <a:r>
                        <a:rPr lang="en-US" sz="2800" dirty="0"/>
                        <a:t>2019 YTD</a:t>
                      </a:r>
                    </a:p>
                  </a:txBody>
                  <a:tcPr/>
                </a:tc>
                <a:extLst>
                  <a:ext uri="{0D108BD9-81ED-4DB2-BD59-A6C34878D82A}">
                    <a16:rowId xmlns:a16="http://schemas.microsoft.com/office/drawing/2014/main" val="2813336039"/>
                  </a:ext>
                </a:extLst>
              </a:tr>
              <a:tr h="386666">
                <a:tc>
                  <a:txBody>
                    <a:bodyPr/>
                    <a:lstStyle/>
                    <a:p>
                      <a:r>
                        <a:rPr lang="en-US" sz="2800" dirty="0"/>
                        <a:t>Alabama</a:t>
                      </a:r>
                    </a:p>
                  </a:txBody>
                  <a:tcPr/>
                </a:tc>
                <a:tc>
                  <a:txBody>
                    <a:bodyPr/>
                    <a:lstStyle/>
                    <a:p>
                      <a:pPr algn="ctr"/>
                      <a:r>
                        <a:rPr lang="en-US" sz="2800" dirty="0"/>
                        <a:t>7</a:t>
                      </a:r>
                    </a:p>
                  </a:txBody>
                  <a:tcPr/>
                </a:tc>
                <a:tc>
                  <a:txBody>
                    <a:bodyPr/>
                    <a:lstStyle/>
                    <a:p>
                      <a:pPr algn="ctr"/>
                      <a:r>
                        <a:rPr lang="en-US" sz="2800" dirty="0"/>
                        <a:t>9</a:t>
                      </a:r>
                    </a:p>
                  </a:txBody>
                  <a:tcPr/>
                </a:tc>
                <a:tc>
                  <a:txBody>
                    <a:bodyPr/>
                    <a:lstStyle/>
                    <a:p>
                      <a:pPr algn="ctr"/>
                      <a:r>
                        <a:rPr lang="en-US" sz="2800" dirty="0"/>
                        <a:t>2</a:t>
                      </a:r>
                    </a:p>
                  </a:txBody>
                  <a:tcPr/>
                </a:tc>
                <a:extLst>
                  <a:ext uri="{0D108BD9-81ED-4DB2-BD59-A6C34878D82A}">
                    <a16:rowId xmlns:a16="http://schemas.microsoft.com/office/drawing/2014/main" val="2081725627"/>
                  </a:ext>
                </a:extLst>
              </a:tr>
              <a:tr h="358921">
                <a:tc>
                  <a:txBody>
                    <a:bodyPr/>
                    <a:lstStyle/>
                    <a:p>
                      <a:r>
                        <a:rPr lang="en-US" sz="2800" dirty="0"/>
                        <a:t>Nationwide</a:t>
                      </a:r>
                    </a:p>
                  </a:txBody>
                  <a:tcPr/>
                </a:tc>
                <a:tc>
                  <a:txBody>
                    <a:bodyPr/>
                    <a:lstStyle/>
                    <a:p>
                      <a:pPr algn="ctr"/>
                      <a:r>
                        <a:rPr lang="en-US" sz="2800" dirty="0"/>
                        <a:t>261</a:t>
                      </a:r>
                    </a:p>
                  </a:txBody>
                  <a:tcPr/>
                </a:tc>
                <a:tc>
                  <a:txBody>
                    <a:bodyPr/>
                    <a:lstStyle/>
                    <a:p>
                      <a:pPr algn="ctr"/>
                      <a:r>
                        <a:rPr lang="en-US" sz="2800" dirty="0"/>
                        <a:t>292</a:t>
                      </a:r>
                    </a:p>
                  </a:txBody>
                  <a:tcPr/>
                </a:tc>
                <a:tc>
                  <a:txBody>
                    <a:bodyPr/>
                    <a:lstStyle/>
                    <a:p>
                      <a:pPr algn="ctr"/>
                      <a:r>
                        <a:rPr lang="en-US" sz="2800" dirty="0"/>
                        <a:t>26</a:t>
                      </a:r>
                    </a:p>
                  </a:txBody>
                  <a:tcPr/>
                </a:tc>
                <a:extLst>
                  <a:ext uri="{0D108BD9-81ED-4DB2-BD59-A6C34878D82A}">
                    <a16:rowId xmlns:a16="http://schemas.microsoft.com/office/drawing/2014/main" val="1425861335"/>
                  </a:ext>
                </a:extLst>
              </a:tr>
            </a:tbl>
          </a:graphicData>
        </a:graphic>
      </p:graphicFrame>
      <p:sp>
        <p:nvSpPr>
          <p:cNvPr id="9" name="TextBox 8">
            <a:extLst>
              <a:ext uri="{FF2B5EF4-FFF2-40B4-BE49-F238E27FC236}">
                <a16:creationId xmlns:a16="http://schemas.microsoft.com/office/drawing/2014/main" id="{716D763E-97C8-49F3-82CC-46D639C2D266}"/>
              </a:ext>
            </a:extLst>
          </p:cNvPr>
          <p:cNvSpPr txBox="1"/>
          <p:nvPr/>
        </p:nvSpPr>
        <p:spPr>
          <a:xfrm>
            <a:off x="1385667" y="4798830"/>
            <a:ext cx="6372665" cy="461665"/>
          </a:xfrm>
          <a:prstGeom prst="rect">
            <a:avLst/>
          </a:prstGeom>
          <a:noFill/>
        </p:spPr>
        <p:txBody>
          <a:bodyPr wrap="square" rtlCol="0">
            <a:spAutoFit/>
          </a:bodyPr>
          <a:lstStyle/>
          <a:p>
            <a:r>
              <a:rPr lang="en-US" sz="2400" b="1" dirty="0"/>
              <a:t>Net gain of 7 RHCs from 1/1/2017 to 4/23/2017</a:t>
            </a:r>
          </a:p>
        </p:txBody>
      </p:sp>
    </p:spTree>
    <p:extLst>
      <p:ext uri="{BB962C8B-B14F-4D97-AF65-F5344CB8AC3E}">
        <p14:creationId xmlns:p14="http://schemas.microsoft.com/office/powerpoint/2010/main" val="34394849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1EED4EC8-AFAC-4718-85AD-AD5526F5FFDD}"/>
              </a:ext>
            </a:extLst>
          </p:cNvPr>
          <p:cNvGraphicFramePr>
            <a:graphicFrameLocks noGrp="1"/>
          </p:cNvGraphicFramePr>
          <p:nvPr>
            <p:ph idx="1"/>
            <p:extLst>
              <p:ext uri="{D42A27DB-BD31-4B8C-83A1-F6EECF244321}">
                <p14:modId xmlns:p14="http://schemas.microsoft.com/office/powerpoint/2010/main" val="3375630984"/>
              </p:ext>
            </p:extLst>
          </p:nvPr>
        </p:nvGraphicFramePr>
        <p:xfrm>
          <a:off x="1183260" y="2461141"/>
          <a:ext cx="7083083" cy="2936610"/>
        </p:xfrm>
        <a:graphic>
          <a:graphicData uri="http://schemas.openxmlformats.org/drawingml/2006/table">
            <a:tbl>
              <a:tblPr firstRow="1" bandRow="1">
                <a:tableStyleId>{5940675A-B579-460E-94D1-54222C63F5DA}</a:tableStyleId>
              </a:tblPr>
              <a:tblGrid>
                <a:gridCol w="3123028">
                  <a:extLst>
                    <a:ext uri="{9D8B030D-6E8A-4147-A177-3AD203B41FA5}">
                      <a16:colId xmlns:a16="http://schemas.microsoft.com/office/drawing/2014/main" val="1174102856"/>
                    </a:ext>
                  </a:extLst>
                </a:gridCol>
                <a:gridCol w="1962443">
                  <a:extLst>
                    <a:ext uri="{9D8B030D-6E8A-4147-A177-3AD203B41FA5}">
                      <a16:colId xmlns:a16="http://schemas.microsoft.com/office/drawing/2014/main" val="998932220"/>
                    </a:ext>
                  </a:extLst>
                </a:gridCol>
                <a:gridCol w="1997612">
                  <a:extLst>
                    <a:ext uri="{9D8B030D-6E8A-4147-A177-3AD203B41FA5}">
                      <a16:colId xmlns:a16="http://schemas.microsoft.com/office/drawing/2014/main" val="1613160688"/>
                    </a:ext>
                  </a:extLst>
                </a:gridCol>
              </a:tblGrid>
              <a:tr h="201628">
                <a:tc>
                  <a:txBody>
                    <a:bodyPr/>
                    <a:lstStyle/>
                    <a:p>
                      <a:pPr algn="ctr"/>
                      <a:r>
                        <a:rPr lang="en-US" sz="2600" dirty="0"/>
                        <a:t>Calendar</a:t>
                      </a:r>
                    </a:p>
                    <a:p>
                      <a:pPr algn="ctr"/>
                      <a:r>
                        <a:rPr lang="en-US" sz="2600" dirty="0"/>
                        <a:t>Year</a:t>
                      </a:r>
                    </a:p>
                  </a:txBody>
                  <a:tcPr/>
                </a:tc>
                <a:tc>
                  <a:txBody>
                    <a:bodyPr/>
                    <a:lstStyle/>
                    <a:p>
                      <a:pPr algn="ctr"/>
                      <a:r>
                        <a:rPr lang="en-US" sz="2600" dirty="0"/>
                        <a:t>2017</a:t>
                      </a:r>
                    </a:p>
                  </a:txBody>
                  <a:tcPr/>
                </a:tc>
                <a:tc>
                  <a:txBody>
                    <a:bodyPr/>
                    <a:lstStyle/>
                    <a:p>
                      <a:pPr algn="ctr"/>
                      <a:r>
                        <a:rPr lang="en-US" sz="2800" dirty="0"/>
                        <a:t>2018</a:t>
                      </a:r>
                    </a:p>
                  </a:txBody>
                  <a:tcPr/>
                </a:tc>
                <a:extLst>
                  <a:ext uri="{0D108BD9-81ED-4DB2-BD59-A6C34878D82A}">
                    <a16:rowId xmlns:a16="http://schemas.microsoft.com/office/drawing/2014/main" val="2255293071"/>
                  </a:ext>
                </a:extLst>
              </a:tr>
              <a:tr h="348168">
                <a:tc>
                  <a:txBody>
                    <a:bodyPr/>
                    <a:lstStyle/>
                    <a:p>
                      <a:r>
                        <a:rPr lang="en-US" sz="2600" dirty="0"/>
                        <a:t>Alabama</a:t>
                      </a:r>
                    </a:p>
                  </a:txBody>
                  <a:tcPr/>
                </a:tc>
                <a:tc>
                  <a:txBody>
                    <a:bodyPr/>
                    <a:lstStyle/>
                    <a:p>
                      <a:r>
                        <a:rPr lang="en-US" sz="2600" dirty="0"/>
                        <a:t>31 or  27.7%</a:t>
                      </a:r>
                    </a:p>
                  </a:txBody>
                  <a:tcPr/>
                </a:tc>
                <a:tc>
                  <a:txBody>
                    <a:bodyPr/>
                    <a:lstStyle/>
                    <a:p>
                      <a:r>
                        <a:rPr lang="en-US" sz="2400" dirty="0"/>
                        <a:t>   24 or 20.9%</a:t>
                      </a:r>
                    </a:p>
                  </a:txBody>
                  <a:tcPr/>
                </a:tc>
                <a:extLst>
                  <a:ext uri="{0D108BD9-81ED-4DB2-BD59-A6C34878D82A}">
                    <a16:rowId xmlns:a16="http://schemas.microsoft.com/office/drawing/2014/main" val="2112658102"/>
                  </a:ext>
                </a:extLst>
              </a:tr>
              <a:tr h="521670">
                <a:tc>
                  <a:txBody>
                    <a:bodyPr/>
                    <a:lstStyle/>
                    <a:p>
                      <a:r>
                        <a:rPr lang="en-US" sz="2600" dirty="0"/>
                        <a:t>Alabama: Complaint</a:t>
                      </a:r>
                    </a:p>
                  </a:txBody>
                  <a:tcPr/>
                </a:tc>
                <a:tc>
                  <a:txBody>
                    <a:bodyPr/>
                    <a:lstStyle/>
                    <a:p>
                      <a:r>
                        <a:rPr lang="en-US" sz="2600" dirty="0"/>
                        <a:t>  0 or    0.0%</a:t>
                      </a:r>
                    </a:p>
                  </a:txBody>
                  <a:tcPr/>
                </a:tc>
                <a:tc>
                  <a:txBody>
                    <a:bodyPr/>
                    <a:lstStyle/>
                    <a:p>
                      <a:r>
                        <a:rPr lang="en-US" sz="2400" dirty="0"/>
                        <a:t>  0  or     0.0%</a:t>
                      </a:r>
                    </a:p>
                  </a:txBody>
                  <a:tcPr/>
                </a:tc>
                <a:extLst>
                  <a:ext uri="{0D108BD9-81ED-4DB2-BD59-A6C34878D82A}">
                    <a16:rowId xmlns:a16="http://schemas.microsoft.com/office/drawing/2014/main" val="3400048636"/>
                  </a:ext>
                </a:extLst>
              </a:tr>
              <a:tr h="521670">
                <a:tc>
                  <a:txBody>
                    <a:bodyPr/>
                    <a:lstStyle/>
                    <a:p>
                      <a:r>
                        <a:rPr lang="en-US" sz="2600" dirty="0"/>
                        <a:t>National</a:t>
                      </a:r>
                    </a:p>
                  </a:txBody>
                  <a:tcPr/>
                </a:tc>
                <a:tc>
                  <a:txBody>
                    <a:bodyPr/>
                    <a:lstStyle/>
                    <a:p>
                      <a:r>
                        <a:rPr lang="en-US" sz="2600" dirty="0"/>
                        <a:t>814 or 18.7%</a:t>
                      </a:r>
                    </a:p>
                  </a:txBody>
                  <a:tcPr/>
                </a:tc>
                <a:tc>
                  <a:txBody>
                    <a:bodyPr/>
                    <a:lstStyle/>
                    <a:p>
                      <a:r>
                        <a:rPr lang="en-US" sz="2400" dirty="0"/>
                        <a:t> 814 or 18.0%</a:t>
                      </a:r>
                    </a:p>
                  </a:txBody>
                  <a:tcPr/>
                </a:tc>
                <a:extLst>
                  <a:ext uri="{0D108BD9-81ED-4DB2-BD59-A6C34878D82A}">
                    <a16:rowId xmlns:a16="http://schemas.microsoft.com/office/drawing/2014/main" val="890548871"/>
                  </a:ext>
                </a:extLst>
              </a:tr>
              <a:tr h="521670">
                <a:tc>
                  <a:txBody>
                    <a:bodyPr/>
                    <a:lstStyle/>
                    <a:p>
                      <a:r>
                        <a:rPr lang="en-US" sz="2600" dirty="0"/>
                        <a:t>National: Complaint</a:t>
                      </a:r>
                    </a:p>
                  </a:txBody>
                  <a:tcPr/>
                </a:tc>
                <a:tc>
                  <a:txBody>
                    <a:bodyPr/>
                    <a:lstStyle/>
                    <a:p>
                      <a:r>
                        <a:rPr lang="en-US" sz="2600" dirty="0"/>
                        <a:t>  34 or   0.7%</a:t>
                      </a:r>
                    </a:p>
                  </a:txBody>
                  <a:tcPr/>
                </a:tc>
                <a:tc>
                  <a:txBody>
                    <a:bodyPr/>
                    <a:lstStyle/>
                    <a:p>
                      <a:r>
                        <a:rPr lang="en-US" sz="2400" dirty="0"/>
                        <a:t>    32  or  0.6%</a:t>
                      </a:r>
                    </a:p>
                  </a:txBody>
                  <a:tcPr/>
                </a:tc>
                <a:extLst>
                  <a:ext uri="{0D108BD9-81ED-4DB2-BD59-A6C34878D82A}">
                    <a16:rowId xmlns:a16="http://schemas.microsoft.com/office/drawing/2014/main" val="3303605376"/>
                  </a:ext>
                </a:extLst>
              </a:tr>
            </a:tbl>
          </a:graphicData>
        </a:graphic>
      </p:graphicFrame>
      <p:sp>
        <p:nvSpPr>
          <p:cNvPr id="3" name="Text Placeholder 2">
            <a:extLst>
              <a:ext uri="{FF2B5EF4-FFF2-40B4-BE49-F238E27FC236}">
                <a16:creationId xmlns:a16="http://schemas.microsoft.com/office/drawing/2014/main" id="{76AF1A4D-5E0F-44F3-BD44-380035C12BE9}"/>
              </a:ext>
            </a:extLst>
          </p:cNvPr>
          <p:cNvSpPr>
            <a:spLocks noGrp="1"/>
          </p:cNvSpPr>
          <p:nvPr>
            <p:ph type="body" sz="half" idx="2"/>
          </p:nvPr>
        </p:nvSpPr>
        <p:spPr>
          <a:xfrm>
            <a:off x="4724802" y="295420"/>
            <a:ext cx="2949178" cy="1345323"/>
          </a:xfrm>
        </p:spPr>
        <p:txBody>
          <a:bodyPr anchor="b">
            <a:normAutofit lnSpcReduction="10000"/>
          </a:bodyPr>
          <a:lstStyle/>
          <a:p>
            <a:pPr algn="ctr"/>
            <a:r>
              <a:rPr lang="en-US" sz="3200" b="1" dirty="0"/>
              <a:t>Alabama RHC Survey Statistics 2017-2019**</a:t>
            </a:r>
          </a:p>
        </p:txBody>
      </p:sp>
      <p:sp>
        <p:nvSpPr>
          <p:cNvPr id="5" name="TextBox 4">
            <a:extLst>
              <a:ext uri="{FF2B5EF4-FFF2-40B4-BE49-F238E27FC236}">
                <a16:creationId xmlns:a16="http://schemas.microsoft.com/office/drawing/2014/main" id="{A549CE23-F5E6-415A-A4B3-51B6DE6F7DD4}"/>
              </a:ext>
            </a:extLst>
          </p:cNvPr>
          <p:cNvSpPr txBox="1"/>
          <p:nvPr/>
        </p:nvSpPr>
        <p:spPr>
          <a:xfrm>
            <a:off x="1876103" y="1664472"/>
            <a:ext cx="5797877" cy="646331"/>
          </a:xfrm>
          <a:prstGeom prst="rect">
            <a:avLst/>
          </a:prstGeom>
          <a:noFill/>
        </p:spPr>
        <p:txBody>
          <a:bodyPr wrap="square" rtlCol="0">
            <a:spAutoFit/>
          </a:bodyPr>
          <a:lstStyle/>
          <a:p>
            <a:r>
              <a:rPr lang="en-US" sz="3600" dirty="0"/>
              <a:t>Survey Activity for Alabama </a:t>
            </a:r>
          </a:p>
        </p:txBody>
      </p:sp>
    </p:spTree>
    <p:extLst>
      <p:ext uri="{BB962C8B-B14F-4D97-AF65-F5344CB8AC3E}">
        <p14:creationId xmlns:p14="http://schemas.microsoft.com/office/powerpoint/2010/main" val="14407652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1EED4EC8-AFAC-4718-85AD-AD5526F5FFDD}"/>
              </a:ext>
            </a:extLst>
          </p:cNvPr>
          <p:cNvGraphicFramePr>
            <a:graphicFrameLocks noGrp="1"/>
          </p:cNvGraphicFramePr>
          <p:nvPr>
            <p:ph idx="1"/>
            <p:extLst>
              <p:ext uri="{D42A27DB-BD31-4B8C-83A1-F6EECF244321}">
                <p14:modId xmlns:p14="http://schemas.microsoft.com/office/powerpoint/2010/main" val="1335899769"/>
              </p:ext>
            </p:extLst>
          </p:nvPr>
        </p:nvGraphicFramePr>
        <p:xfrm>
          <a:off x="1702799" y="2868479"/>
          <a:ext cx="6044006" cy="2496792"/>
        </p:xfrm>
        <a:graphic>
          <a:graphicData uri="http://schemas.openxmlformats.org/drawingml/2006/table">
            <a:tbl>
              <a:tblPr firstRow="1" bandRow="1">
                <a:tableStyleId>{5940675A-B579-460E-94D1-54222C63F5DA}</a:tableStyleId>
              </a:tblPr>
              <a:tblGrid>
                <a:gridCol w="1996495">
                  <a:extLst>
                    <a:ext uri="{9D8B030D-6E8A-4147-A177-3AD203B41FA5}">
                      <a16:colId xmlns:a16="http://schemas.microsoft.com/office/drawing/2014/main" val="1174102856"/>
                    </a:ext>
                  </a:extLst>
                </a:gridCol>
                <a:gridCol w="1319841">
                  <a:extLst>
                    <a:ext uri="{9D8B030D-6E8A-4147-A177-3AD203B41FA5}">
                      <a16:colId xmlns:a16="http://schemas.microsoft.com/office/drawing/2014/main" val="998932220"/>
                    </a:ext>
                  </a:extLst>
                </a:gridCol>
                <a:gridCol w="1305174">
                  <a:extLst>
                    <a:ext uri="{9D8B030D-6E8A-4147-A177-3AD203B41FA5}">
                      <a16:colId xmlns:a16="http://schemas.microsoft.com/office/drawing/2014/main" val="1613160688"/>
                    </a:ext>
                  </a:extLst>
                </a:gridCol>
                <a:gridCol w="1422496">
                  <a:extLst>
                    <a:ext uri="{9D8B030D-6E8A-4147-A177-3AD203B41FA5}">
                      <a16:colId xmlns:a16="http://schemas.microsoft.com/office/drawing/2014/main" val="3747863791"/>
                    </a:ext>
                  </a:extLst>
                </a:gridCol>
              </a:tblGrid>
              <a:tr h="1197092">
                <a:tc>
                  <a:txBody>
                    <a:bodyPr/>
                    <a:lstStyle/>
                    <a:p>
                      <a:pPr algn="ctr"/>
                      <a:r>
                        <a:rPr lang="en-US" sz="3200" dirty="0"/>
                        <a:t>Calendar</a:t>
                      </a:r>
                    </a:p>
                    <a:p>
                      <a:pPr algn="ctr"/>
                      <a:r>
                        <a:rPr lang="en-US" sz="3200" dirty="0"/>
                        <a:t>Year</a:t>
                      </a:r>
                    </a:p>
                  </a:txBody>
                  <a:tcPr/>
                </a:tc>
                <a:tc>
                  <a:txBody>
                    <a:bodyPr/>
                    <a:lstStyle/>
                    <a:p>
                      <a:pPr algn="ctr"/>
                      <a:r>
                        <a:rPr lang="en-US" sz="3200" dirty="0"/>
                        <a:t>2017</a:t>
                      </a:r>
                    </a:p>
                  </a:txBody>
                  <a:tcPr/>
                </a:tc>
                <a:tc>
                  <a:txBody>
                    <a:bodyPr/>
                    <a:lstStyle/>
                    <a:p>
                      <a:pPr algn="ctr"/>
                      <a:r>
                        <a:rPr lang="en-US" sz="3200" dirty="0"/>
                        <a:t>2018</a:t>
                      </a:r>
                    </a:p>
                  </a:txBody>
                  <a:tcPr/>
                </a:tc>
                <a:tc>
                  <a:txBody>
                    <a:bodyPr/>
                    <a:lstStyle/>
                    <a:p>
                      <a:pPr algn="ctr"/>
                      <a:r>
                        <a:rPr lang="en-US" sz="3200" dirty="0"/>
                        <a:t>2019 YTD</a:t>
                      </a:r>
                    </a:p>
                  </a:txBody>
                  <a:tcPr/>
                </a:tc>
                <a:extLst>
                  <a:ext uri="{0D108BD9-81ED-4DB2-BD59-A6C34878D82A}">
                    <a16:rowId xmlns:a16="http://schemas.microsoft.com/office/drawing/2014/main" val="2255293071"/>
                  </a:ext>
                </a:extLst>
              </a:tr>
              <a:tr h="649850">
                <a:tc>
                  <a:txBody>
                    <a:bodyPr/>
                    <a:lstStyle/>
                    <a:p>
                      <a:r>
                        <a:rPr lang="en-US" sz="3200" dirty="0"/>
                        <a:t>Alabama</a:t>
                      </a:r>
                    </a:p>
                  </a:txBody>
                  <a:tcPr/>
                </a:tc>
                <a:tc>
                  <a:txBody>
                    <a:bodyPr/>
                    <a:lstStyle/>
                    <a:p>
                      <a:r>
                        <a:rPr lang="en-US" sz="3200" dirty="0"/>
                        <a:t>36.0%</a:t>
                      </a:r>
                    </a:p>
                  </a:txBody>
                  <a:tcPr/>
                </a:tc>
                <a:tc>
                  <a:txBody>
                    <a:bodyPr/>
                    <a:lstStyle/>
                    <a:p>
                      <a:r>
                        <a:rPr lang="en-US" sz="3200" dirty="0"/>
                        <a:t>43.4%</a:t>
                      </a:r>
                    </a:p>
                  </a:txBody>
                  <a:tcPr/>
                </a:tc>
                <a:tc>
                  <a:txBody>
                    <a:bodyPr/>
                    <a:lstStyle/>
                    <a:p>
                      <a:r>
                        <a:rPr lang="en-US" sz="3200" dirty="0"/>
                        <a:t>20.6%</a:t>
                      </a:r>
                    </a:p>
                  </a:txBody>
                  <a:tcPr/>
                </a:tc>
                <a:extLst>
                  <a:ext uri="{0D108BD9-81ED-4DB2-BD59-A6C34878D82A}">
                    <a16:rowId xmlns:a16="http://schemas.microsoft.com/office/drawing/2014/main" val="2112658102"/>
                  </a:ext>
                </a:extLst>
              </a:tr>
              <a:tr h="649850">
                <a:tc>
                  <a:txBody>
                    <a:bodyPr/>
                    <a:lstStyle/>
                    <a:p>
                      <a:r>
                        <a:rPr lang="en-US" sz="3200" dirty="0"/>
                        <a:t>National</a:t>
                      </a:r>
                    </a:p>
                  </a:txBody>
                  <a:tcPr/>
                </a:tc>
                <a:tc>
                  <a:txBody>
                    <a:bodyPr/>
                    <a:lstStyle/>
                    <a:p>
                      <a:r>
                        <a:rPr lang="en-US" sz="3200" dirty="0"/>
                        <a:t>38.9%</a:t>
                      </a:r>
                    </a:p>
                  </a:txBody>
                  <a:tcPr/>
                </a:tc>
                <a:tc>
                  <a:txBody>
                    <a:bodyPr/>
                    <a:lstStyle/>
                    <a:p>
                      <a:r>
                        <a:rPr lang="en-US" sz="3200" dirty="0"/>
                        <a:t>55.7%</a:t>
                      </a:r>
                    </a:p>
                  </a:txBody>
                  <a:tcPr/>
                </a:tc>
                <a:tc>
                  <a:txBody>
                    <a:bodyPr/>
                    <a:lstStyle/>
                    <a:p>
                      <a:r>
                        <a:rPr lang="en-US" sz="3200" dirty="0"/>
                        <a:t>  5.4%</a:t>
                      </a:r>
                    </a:p>
                  </a:txBody>
                  <a:tcPr/>
                </a:tc>
                <a:extLst>
                  <a:ext uri="{0D108BD9-81ED-4DB2-BD59-A6C34878D82A}">
                    <a16:rowId xmlns:a16="http://schemas.microsoft.com/office/drawing/2014/main" val="3400048636"/>
                  </a:ext>
                </a:extLst>
              </a:tr>
            </a:tbl>
          </a:graphicData>
        </a:graphic>
      </p:graphicFrame>
      <p:sp>
        <p:nvSpPr>
          <p:cNvPr id="3" name="Text Placeholder 2">
            <a:extLst>
              <a:ext uri="{FF2B5EF4-FFF2-40B4-BE49-F238E27FC236}">
                <a16:creationId xmlns:a16="http://schemas.microsoft.com/office/drawing/2014/main" id="{76AF1A4D-5E0F-44F3-BD44-380035C12BE9}"/>
              </a:ext>
            </a:extLst>
          </p:cNvPr>
          <p:cNvSpPr>
            <a:spLocks noGrp="1"/>
          </p:cNvSpPr>
          <p:nvPr>
            <p:ph type="body" sz="half" idx="2"/>
          </p:nvPr>
        </p:nvSpPr>
        <p:spPr>
          <a:xfrm>
            <a:off x="4724802" y="295420"/>
            <a:ext cx="2949178" cy="1345323"/>
          </a:xfrm>
        </p:spPr>
        <p:txBody>
          <a:bodyPr anchor="b">
            <a:normAutofit lnSpcReduction="10000"/>
          </a:bodyPr>
          <a:lstStyle/>
          <a:p>
            <a:pPr algn="ctr"/>
            <a:r>
              <a:rPr lang="en-US" sz="3200" b="1" dirty="0"/>
              <a:t>Alabama RHC Survey Statistics 2017-2019**</a:t>
            </a:r>
          </a:p>
        </p:txBody>
      </p:sp>
      <p:sp>
        <p:nvSpPr>
          <p:cNvPr id="5" name="TextBox 4">
            <a:extLst>
              <a:ext uri="{FF2B5EF4-FFF2-40B4-BE49-F238E27FC236}">
                <a16:creationId xmlns:a16="http://schemas.microsoft.com/office/drawing/2014/main" id="{A549CE23-F5E6-415A-A4B3-51B6DE6F7DD4}"/>
              </a:ext>
            </a:extLst>
          </p:cNvPr>
          <p:cNvSpPr txBox="1"/>
          <p:nvPr/>
        </p:nvSpPr>
        <p:spPr>
          <a:xfrm>
            <a:off x="1876103" y="1979909"/>
            <a:ext cx="5797877" cy="646331"/>
          </a:xfrm>
          <a:prstGeom prst="rect">
            <a:avLst/>
          </a:prstGeom>
          <a:noFill/>
        </p:spPr>
        <p:txBody>
          <a:bodyPr wrap="square" rtlCol="0">
            <a:spAutoFit/>
          </a:bodyPr>
          <a:lstStyle/>
          <a:p>
            <a:r>
              <a:rPr lang="en-US" sz="3600" dirty="0"/>
              <a:t>Total Survey Deficiency Count </a:t>
            </a:r>
          </a:p>
        </p:txBody>
      </p:sp>
    </p:spTree>
    <p:extLst>
      <p:ext uri="{BB962C8B-B14F-4D97-AF65-F5344CB8AC3E}">
        <p14:creationId xmlns:p14="http://schemas.microsoft.com/office/powerpoint/2010/main" val="30375481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1E3CE73-1ED8-48BB-BFAA-F0661462CC49}"/>
              </a:ext>
            </a:extLst>
          </p:cNvPr>
          <p:cNvPicPr>
            <a:picLocks noChangeAspect="1"/>
          </p:cNvPicPr>
          <p:nvPr/>
        </p:nvPicPr>
        <p:blipFill>
          <a:blip r:embed="rId2"/>
          <a:stretch>
            <a:fillRect/>
          </a:stretch>
        </p:blipFill>
        <p:spPr>
          <a:xfrm>
            <a:off x="1094876" y="1195360"/>
            <a:ext cx="6954248" cy="4202300"/>
          </a:xfrm>
          <a:prstGeom prst="rect">
            <a:avLst/>
          </a:prstGeom>
        </p:spPr>
      </p:pic>
    </p:spTree>
    <p:extLst>
      <p:ext uri="{BB962C8B-B14F-4D97-AF65-F5344CB8AC3E}">
        <p14:creationId xmlns:p14="http://schemas.microsoft.com/office/powerpoint/2010/main" val="7059631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1EED4EC8-AFAC-4718-85AD-AD5526F5FFDD}"/>
              </a:ext>
            </a:extLst>
          </p:cNvPr>
          <p:cNvGraphicFramePr>
            <a:graphicFrameLocks noGrp="1"/>
          </p:cNvGraphicFramePr>
          <p:nvPr>
            <p:ph idx="1"/>
            <p:extLst>
              <p:ext uri="{D42A27DB-BD31-4B8C-83A1-F6EECF244321}">
                <p14:modId xmlns:p14="http://schemas.microsoft.com/office/powerpoint/2010/main" val="129904602"/>
              </p:ext>
            </p:extLst>
          </p:nvPr>
        </p:nvGraphicFramePr>
        <p:xfrm>
          <a:off x="1030458" y="2869106"/>
          <a:ext cx="7083083" cy="2273720"/>
        </p:xfrm>
        <a:graphic>
          <a:graphicData uri="http://schemas.openxmlformats.org/drawingml/2006/table">
            <a:tbl>
              <a:tblPr firstRow="1" bandRow="1">
                <a:tableStyleId>{5940675A-B579-460E-94D1-54222C63F5DA}</a:tableStyleId>
              </a:tblPr>
              <a:tblGrid>
                <a:gridCol w="3123028">
                  <a:extLst>
                    <a:ext uri="{9D8B030D-6E8A-4147-A177-3AD203B41FA5}">
                      <a16:colId xmlns:a16="http://schemas.microsoft.com/office/drawing/2014/main" val="1174102856"/>
                    </a:ext>
                  </a:extLst>
                </a:gridCol>
                <a:gridCol w="1962443">
                  <a:extLst>
                    <a:ext uri="{9D8B030D-6E8A-4147-A177-3AD203B41FA5}">
                      <a16:colId xmlns:a16="http://schemas.microsoft.com/office/drawing/2014/main" val="998932220"/>
                    </a:ext>
                  </a:extLst>
                </a:gridCol>
                <a:gridCol w="1997612">
                  <a:extLst>
                    <a:ext uri="{9D8B030D-6E8A-4147-A177-3AD203B41FA5}">
                      <a16:colId xmlns:a16="http://schemas.microsoft.com/office/drawing/2014/main" val="1613160688"/>
                    </a:ext>
                  </a:extLst>
                </a:gridCol>
              </a:tblGrid>
              <a:tr h="761855">
                <a:tc>
                  <a:txBody>
                    <a:bodyPr/>
                    <a:lstStyle/>
                    <a:p>
                      <a:pPr algn="ctr"/>
                      <a:r>
                        <a:rPr lang="en-US" sz="2600" dirty="0"/>
                        <a:t>Calendar</a:t>
                      </a:r>
                    </a:p>
                    <a:p>
                      <a:pPr algn="ctr"/>
                      <a:r>
                        <a:rPr lang="en-US" sz="2600" dirty="0"/>
                        <a:t>Year</a:t>
                      </a:r>
                    </a:p>
                  </a:txBody>
                  <a:tcPr/>
                </a:tc>
                <a:tc>
                  <a:txBody>
                    <a:bodyPr/>
                    <a:lstStyle/>
                    <a:p>
                      <a:pPr algn="ctr"/>
                      <a:r>
                        <a:rPr lang="en-US" sz="2600" dirty="0"/>
                        <a:t># of Clinics</a:t>
                      </a:r>
                    </a:p>
                  </a:txBody>
                  <a:tcPr/>
                </a:tc>
                <a:tc>
                  <a:txBody>
                    <a:bodyPr/>
                    <a:lstStyle/>
                    <a:p>
                      <a:pPr algn="ctr"/>
                      <a:r>
                        <a:rPr lang="en-US" sz="2800" dirty="0"/>
                        <a:t>% of Clinics</a:t>
                      </a:r>
                    </a:p>
                  </a:txBody>
                  <a:tcPr/>
                </a:tc>
                <a:extLst>
                  <a:ext uri="{0D108BD9-81ED-4DB2-BD59-A6C34878D82A}">
                    <a16:rowId xmlns:a16="http://schemas.microsoft.com/office/drawing/2014/main" val="2255293071"/>
                  </a:ext>
                </a:extLst>
              </a:tr>
              <a:tr h="420334">
                <a:tc>
                  <a:txBody>
                    <a:bodyPr/>
                    <a:lstStyle/>
                    <a:p>
                      <a:r>
                        <a:rPr lang="en-US" sz="2600" dirty="0"/>
                        <a:t>Alabama</a:t>
                      </a:r>
                    </a:p>
                  </a:txBody>
                  <a:tcPr/>
                </a:tc>
                <a:tc>
                  <a:txBody>
                    <a:bodyPr/>
                    <a:lstStyle/>
                    <a:p>
                      <a:pPr algn="ctr"/>
                      <a:r>
                        <a:rPr lang="en-US" sz="2600" dirty="0"/>
                        <a:t>     46</a:t>
                      </a:r>
                    </a:p>
                  </a:txBody>
                  <a:tcPr/>
                </a:tc>
                <a:tc>
                  <a:txBody>
                    <a:bodyPr/>
                    <a:lstStyle/>
                    <a:p>
                      <a:pPr algn="ctr"/>
                      <a:r>
                        <a:rPr lang="en-US" sz="2400" dirty="0"/>
                        <a:t>41.1%</a:t>
                      </a:r>
                    </a:p>
                  </a:txBody>
                  <a:tcPr/>
                </a:tc>
                <a:extLst>
                  <a:ext uri="{0D108BD9-81ED-4DB2-BD59-A6C34878D82A}">
                    <a16:rowId xmlns:a16="http://schemas.microsoft.com/office/drawing/2014/main" val="2112658102"/>
                  </a:ext>
                </a:extLst>
              </a:tr>
              <a:tr h="902120">
                <a:tc>
                  <a:txBody>
                    <a:bodyPr/>
                    <a:lstStyle/>
                    <a:p>
                      <a:r>
                        <a:rPr lang="en-US" sz="2600" dirty="0"/>
                        <a:t>National</a:t>
                      </a:r>
                    </a:p>
                  </a:txBody>
                  <a:tcPr/>
                </a:tc>
                <a:tc>
                  <a:txBody>
                    <a:bodyPr/>
                    <a:lstStyle/>
                    <a:p>
                      <a:pPr algn="ctr"/>
                      <a:r>
                        <a:rPr lang="en-US" sz="2600" dirty="0"/>
                        <a:t>2,309</a:t>
                      </a:r>
                    </a:p>
                  </a:txBody>
                  <a:tcPr/>
                </a:tc>
                <a:tc>
                  <a:txBody>
                    <a:bodyPr/>
                    <a:lstStyle/>
                    <a:p>
                      <a:pPr algn="ctr"/>
                      <a:r>
                        <a:rPr lang="en-US" sz="2400" dirty="0"/>
                        <a:t>52.2%   </a:t>
                      </a:r>
                    </a:p>
                  </a:txBody>
                  <a:tcPr/>
                </a:tc>
                <a:extLst>
                  <a:ext uri="{0D108BD9-81ED-4DB2-BD59-A6C34878D82A}">
                    <a16:rowId xmlns:a16="http://schemas.microsoft.com/office/drawing/2014/main" val="890548871"/>
                  </a:ext>
                </a:extLst>
              </a:tr>
            </a:tbl>
          </a:graphicData>
        </a:graphic>
      </p:graphicFrame>
      <p:sp>
        <p:nvSpPr>
          <p:cNvPr id="3" name="Text Placeholder 2">
            <a:extLst>
              <a:ext uri="{FF2B5EF4-FFF2-40B4-BE49-F238E27FC236}">
                <a16:creationId xmlns:a16="http://schemas.microsoft.com/office/drawing/2014/main" id="{76AF1A4D-5E0F-44F3-BD44-380035C12BE9}"/>
              </a:ext>
            </a:extLst>
          </p:cNvPr>
          <p:cNvSpPr>
            <a:spLocks noGrp="1"/>
          </p:cNvSpPr>
          <p:nvPr>
            <p:ph type="body" sz="half" idx="2"/>
          </p:nvPr>
        </p:nvSpPr>
        <p:spPr>
          <a:xfrm>
            <a:off x="4724802" y="295420"/>
            <a:ext cx="2949178" cy="1345323"/>
          </a:xfrm>
        </p:spPr>
        <p:txBody>
          <a:bodyPr anchor="b">
            <a:normAutofit lnSpcReduction="10000"/>
          </a:bodyPr>
          <a:lstStyle/>
          <a:p>
            <a:pPr algn="ctr"/>
            <a:r>
              <a:rPr lang="en-US" sz="3200" b="1" dirty="0"/>
              <a:t>Alabama RHC Survey Statistics 2017-2019</a:t>
            </a:r>
          </a:p>
        </p:txBody>
      </p:sp>
      <p:sp>
        <p:nvSpPr>
          <p:cNvPr id="5" name="TextBox 4">
            <a:extLst>
              <a:ext uri="{FF2B5EF4-FFF2-40B4-BE49-F238E27FC236}">
                <a16:creationId xmlns:a16="http://schemas.microsoft.com/office/drawing/2014/main" id="{A549CE23-F5E6-415A-A4B3-51B6DE6F7DD4}"/>
              </a:ext>
            </a:extLst>
          </p:cNvPr>
          <p:cNvSpPr txBox="1"/>
          <p:nvPr/>
        </p:nvSpPr>
        <p:spPr>
          <a:xfrm>
            <a:off x="1030458" y="2098821"/>
            <a:ext cx="7083083" cy="523220"/>
          </a:xfrm>
          <a:prstGeom prst="rect">
            <a:avLst/>
          </a:prstGeom>
          <a:noFill/>
        </p:spPr>
        <p:txBody>
          <a:bodyPr wrap="square" rtlCol="0">
            <a:spAutoFit/>
          </a:bodyPr>
          <a:lstStyle/>
          <a:p>
            <a:r>
              <a:rPr lang="en-US" sz="2800" dirty="0"/>
              <a:t>RHCs Overdue for Survey as of April 23, 2019 </a:t>
            </a:r>
          </a:p>
        </p:txBody>
      </p:sp>
    </p:spTree>
    <p:extLst>
      <p:ext uri="{BB962C8B-B14F-4D97-AF65-F5344CB8AC3E}">
        <p14:creationId xmlns:p14="http://schemas.microsoft.com/office/powerpoint/2010/main" val="30467863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C0F76D7A-D0C6-4FA3-99D4-BE9DD471602B}"/>
              </a:ext>
            </a:extLst>
          </p:cNvPr>
          <p:cNvSpPr>
            <a:spLocks noGrp="1"/>
          </p:cNvSpPr>
          <p:nvPr>
            <p:ph sz="half" idx="1"/>
          </p:nvPr>
        </p:nvSpPr>
        <p:spPr>
          <a:xfrm>
            <a:off x="745588" y="1395947"/>
            <a:ext cx="7769762" cy="4351338"/>
          </a:xfrm>
        </p:spPr>
        <p:txBody>
          <a:bodyPr/>
          <a:lstStyle/>
          <a:p>
            <a:pPr marL="0" indent="0">
              <a:buNone/>
            </a:pPr>
            <a:r>
              <a:rPr lang="en-US" dirty="0"/>
              <a:t>S&amp;C's Quality, Certification and Oversight Reports (QCOR) </a:t>
            </a:r>
          </a:p>
          <a:p>
            <a:pPr marL="0" indent="0">
              <a:buNone/>
            </a:pPr>
            <a:r>
              <a:rPr lang="en-US" dirty="0">
                <a:hlinkClick r:id="rId2"/>
              </a:rPr>
              <a:t>https://qcor.cms.gov/main.jsp</a:t>
            </a:r>
            <a:endParaRPr lang="en-US" dirty="0"/>
          </a:p>
          <a:p>
            <a:pPr marL="0" indent="0">
              <a:buNone/>
            </a:pPr>
            <a:endParaRPr lang="en-US" dirty="0"/>
          </a:p>
          <a:p>
            <a:pPr marL="0" indent="0">
              <a:buNone/>
            </a:pPr>
            <a:endParaRPr lang="en-US" dirty="0"/>
          </a:p>
          <a:p>
            <a:pPr marL="0" indent="0">
              <a:buNone/>
            </a:pPr>
            <a:r>
              <a:rPr lang="en-US" dirty="0"/>
              <a:t>Survey data and statistics are available on this site for all CMS certified facility types.</a:t>
            </a:r>
          </a:p>
        </p:txBody>
      </p:sp>
      <p:sp>
        <p:nvSpPr>
          <p:cNvPr id="8" name="Title 7">
            <a:extLst>
              <a:ext uri="{FF2B5EF4-FFF2-40B4-BE49-F238E27FC236}">
                <a16:creationId xmlns:a16="http://schemas.microsoft.com/office/drawing/2014/main" id="{6E5AF372-692C-4C3D-A1DD-788179971E05}"/>
              </a:ext>
            </a:extLst>
          </p:cNvPr>
          <p:cNvSpPr>
            <a:spLocks noGrp="1"/>
          </p:cNvSpPr>
          <p:nvPr>
            <p:ph type="title"/>
          </p:nvPr>
        </p:nvSpPr>
        <p:spPr>
          <a:xfrm>
            <a:off x="628650" y="365127"/>
            <a:ext cx="7886700" cy="647748"/>
          </a:xfrm>
        </p:spPr>
        <p:txBody>
          <a:bodyPr>
            <a:noAutofit/>
          </a:bodyPr>
          <a:lstStyle/>
          <a:p>
            <a:pPr algn="ctr"/>
            <a:r>
              <a:rPr lang="en-US" dirty="0"/>
              <a:t>**Data Source</a:t>
            </a:r>
          </a:p>
        </p:txBody>
      </p:sp>
    </p:spTree>
    <p:extLst>
      <p:ext uri="{BB962C8B-B14F-4D97-AF65-F5344CB8AC3E}">
        <p14:creationId xmlns:p14="http://schemas.microsoft.com/office/powerpoint/2010/main" val="30019285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D5542A6-651D-4505-B9F7-50A9535EF8C2}"/>
              </a:ext>
            </a:extLst>
          </p:cNvPr>
          <p:cNvSpPr txBox="1"/>
          <p:nvPr/>
        </p:nvSpPr>
        <p:spPr>
          <a:xfrm>
            <a:off x="1190171" y="1490008"/>
            <a:ext cx="7199086" cy="1938992"/>
          </a:xfrm>
          <a:prstGeom prst="rect">
            <a:avLst/>
          </a:prstGeom>
          <a:noFill/>
        </p:spPr>
        <p:txBody>
          <a:bodyPr wrap="square" rtlCol="0">
            <a:spAutoFit/>
          </a:bodyPr>
          <a:lstStyle/>
          <a:p>
            <a:pPr algn="ctr"/>
            <a:r>
              <a:rPr lang="en-US" sz="4000" b="1" dirty="0"/>
              <a:t>Federal Regulations and Guidance for Medicare &amp; Medicaid Providers                      </a:t>
            </a:r>
          </a:p>
        </p:txBody>
      </p:sp>
    </p:spTree>
    <p:extLst>
      <p:ext uri="{BB962C8B-B14F-4D97-AF65-F5344CB8AC3E}">
        <p14:creationId xmlns:p14="http://schemas.microsoft.com/office/powerpoint/2010/main" val="24338844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EDC0B5-5233-415F-90A5-C263C03AEDE9}"/>
              </a:ext>
            </a:extLst>
          </p:cNvPr>
          <p:cNvSpPr txBox="1"/>
          <p:nvPr/>
        </p:nvSpPr>
        <p:spPr>
          <a:xfrm>
            <a:off x="2455691" y="451261"/>
            <a:ext cx="4629150" cy="715581"/>
          </a:xfrm>
          <a:prstGeom prst="rect">
            <a:avLst/>
          </a:prstGeom>
          <a:noFill/>
        </p:spPr>
        <p:txBody>
          <a:bodyPr wrap="square" rtlCol="0">
            <a:spAutoFit/>
          </a:bodyPr>
          <a:lstStyle/>
          <a:p>
            <a:r>
              <a:rPr lang="en-US" sz="4050" dirty="0">
                <a:latin typeface="Arial" panose="020B0604020202020204" pitchFamily="34" charset="0"/>
                <a:cs typeface="Arial" panose="020B0604020202020204" pitchFamily="34" charset="0"/>
              </a:rPr>
              <a:t>Types of Guidance</a:t>
            </a:r>
          </a:p>
        </p:txBody>
      </p:sp>
      <p:sp>
        <p:nvSpPr>
          <p:cNvPr id="3" name="TextBox 2">
            <a:extLst>
              <a:ext uri="{FF2B5EF4-FFF2-40B4-BE49-F238E27FC236}">
                <a16:creationId xmlns:a16="http://schemas.microsoft.com/office/drawing/2014/main" id="{C9874CDB-A84F-4B4D-A860-2A35E61B1623}"/>
              </a:ext>
            </a:extLst>
          </p:cNvPr>
          <p:cNvSpPr txBox="1"/>
          <p:nvPr/>
        </p:nvSpPr>
        <p:spPr>
          <a:xfrm>
            <a:off x="626891" y="1166842"/>
            <a:ext cx="8286750" cy="5216813"/>
          </a:xfrm>
          <a:prstGeom prst="rect">
            <a:avLst/>
          </a:prstGeom>
          <a:noFill/>
        </p:spPr>
        <p:txBody>
          <a:bodyPr wrap="square" rtlCol="0">
            <a:spAutoFit/>
          </a:bodyPr>
          <a:lstStyle/>
          <a:p>
            <a:pPr marL="214313" indent="-214313">
              <a:buFont typeface="Wingdings" panose="05000000000000000000" pitchFamily="2" charset="2"/>
              <a:buChar char="¬"/>
            </a:pPr>
            <a:r>
              <a:rPr lang="en-US" sz="2400" b="1" u="sng" dirty="0"/>
              <a:t>Regulatory</a:t>
            </a:r>
          </a:p>
          <a:p>
            <a:pPr marL="557213" lvl="1" indent="-214313">
              <a:buFont typeface="Wingdings" panose="05000000000000000000" pitchFamily="2" charset="2"/>
              <a:buChar char="¬"/>
            </a:pPr>
            <a:r>
              <a:rPr lang="en-US" sz="2400" b="1" dirty="0"/>
              <a:t>Federal </a:t>
            </a:r>
          </a:p>
          <a:p>
            <a:pPr marL="557213" lvl="1" indent="-214313">
              <a:buFont typeface="Wingdings" panose="05000000000000000000" pitchFamily="2" charset="2"/>
              <a:buChar char="¬"/>
            </a:pPr>
            <a:r>
              <a:rPr lang="en-US" sz="2400" b="1" dirty="0"/>
              <a:t>State</a:t>
            </a:r>
          </a:p>
          <a:p>
            <a:pPr marL="557213" lvl="1" indent="-214313">
              <a:buFont typeface="Wingdings" panose="05000000000000000000" pitchFamily="2" charset="2"/>
              <a:buChar char="¬"/>
            </a:pPr>
            <a:r>
              <a:rPr lang="en-US" sz="2400" b="1" dirty="0"/>
              <a:t>Local</a:t>
            </a:r>
          </a:p>
          <a:p>
            <a:pPr marL="557213" lvl="1" indent="-214313">
              <a:buFont typeface="Wingdings" panose="05000000000000000000" pitchFamily="2" charset="2"/>
              <a:buChar char="¬"/>
            </a:pPr>
            <a:endParaRPr lang="en-US" sz="2400" b="1" dirty="0"/>
          </a:p>
          <a:p>
            <a:pPr marL="214313" indent="-214313">
              <a:buFont typeface="Wingdings" panose="05000000000000000000" pitchFamily="2" charset="2"/>
              <a:buChar char="¬"/>
            </a:pPr>
            <a:r>
              <a:rPr lang="en-US" sz="2400" b="1" u="sng" dirty="0"/>
              <a:t>Sub-Regulatory</a:t>
            </a:r>
          </a:p>
          <a:p>
            <a:pPr marL="557213" lvl="1" indent="-214313">
              <a:buFont typeface="Wingdings" panose="05000000000000000000" pitchFamily="2" charset="2"/>
              <a:buChar char="¬"/>
            </a:pPr>
            <a:r>
              <a:rPr lang="en-US" sz="2400" b="1" dirty="0"/>
              <a:t>Paper-based Manuals</a:t>
            </a:r>
          </a:p>
          <a:p>
            <a:pPr marL="557213" lvl="1" indent="-214313">
              <a:buFont typeface="Wingdings" panose="05000000000000000000" pitchFamily="2" charset="2"/>
              <a:buChar char="¬"/>
            </a:pPr>
            <a:r>
              <a:rPr lang="en-US" sz="2400" b="1" dirty="0"/>
              <a:t>Internet-only Manuals</a:t>
            </a:r>
          </a:p>
          <a:p>
            <a:pPr marL="557213" lvl="1" indent="-214313">
              <a:buFont typeface="Wingdings" panose="05000000000000000000" pitchFamily="2" charset="2"/>
              <a:buChar char="¬"/>
            </a:pPr>
            <a:r>
              <a:rPr lang="en-US" sz="2400" b="1" dirty="0"/>
              <a:t>Transmittals, Program Memoranda &amp; Change Requests</a:t>
            </a:r>
          </a:p>
          <a:p>
            <a:pPr marL="557213" lvl="1" indent="-214313">
              <a:buFont typeface="Wingdings" panose="05000000000000000000" pitchFamily="2" charset="2"/>
              <a:buChar char="¬"/>
            </a:pPr>
            <a:r>
              <a:rPr lang="en-US" sz="2400" b="1" dirty="0"/>
              <a:t>MLN Matters Articles</a:t>
            </a:r>
          </a:p>
          <a:p>
            <a:pPr marL="557213" lvl="1" indent="-214313">
              <a:buFont typeface="Wingdings" panose="05000000000000000000" pitchFamily="2" charset="2"/>
              <a:buChar char="¬"/>
            </a:pPr>
            <a:r>
              <a:rPr lang="en-US" sz="2400" b="1" dirty="0"/>
              <a:t>National and Local Coverage Determinations</a:t>
            </a:r>
          </a:p>
          <a:p>
            <a:pPr marL="557213" lvl="1" indent="-214313">
              <a:buFont typeface="Wingdings" panose="05000000000000000000" pitchFamily="2" charset="2"/>
              <a:buChar char="¬"/>
            </a:pPr>
            <a:r>
              <a:rPr lang="en-US" sz="2400" b="1" dirty="0"/>
              <a:t>Other CMS Publications, Tools and FAQ</a:t>
            </a:r>
          </a:p>
          <a:p>
            <a:pPr marL="557213" lvl="1" indent="-214313">
              <a:buFont typeface="Wingdings" panose="05000000000000000000" pitchFamily="2" charset="2"/>
              <a:buChar char="¬"/>
            </a:pPr>
            <a:r>
              <a:rPr lang="en-US" sz="2400" b="1" dirty="0"/>
              <a:t>MAC Information</a:t>
            </a:r>
          </a:p>
          <a:p>
            <a:pPr marL="557213" lvl="1" indent="-214313">
              <a:buFont typeface="Wingdings" panose="05000000000000000000" pitchFamily="2" charset="2"/>
              <a:buChar char="¬"/>
            </a:pPr>
            <a:endParaRPr lang="en-US" sz="2100" dirty="0"/>
          </a:p>
        </p:txBody>
      </p:sp>
    </p:spTree>
    <p:extLst>
      <p:ext uri="{BB962C8B-B14F-4D97-AF65-F5344CB8AC3E}">
        <p14:creationId xmlns:p14="http://schemas.microsoft.com/office/powerpoint/2010/main" val="42406641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1944887" y="665544"/>
            <a:ext cx="5372100" cy="715581"/>
          </a:xfrm>
          <a:prstGeom prst="rect">
            <a:avLst/>
          </a:prstGeom>
          <a:noFill/>
          <a:ln>
            <a:noFill/>
          </a:ln>
        </p:spPr>
        <p:txBody>
          <a:bodyPr wrap="square" rtlCol="0">
            <a:spAutoFit/>
          </a:bodyPr>
          <a:lstStyle/>
          <a:p>
            <a:pPr algn="ctr"/>
            <a:r>
              <a:rPr lang="en-US" sz="4050" b="1" dirty="0">
                <a:ln w="19050">
                  <a:noFill/>
                  <a:round/>
                </a:ln>
                <a:latin typeface="Arial" panose="020B0604020202020204" pitchFamily="34" charset="0"/>
                <a:cs typeface="Arial" panose="020B0604020202020204" pitchFamily="34" charset="0"/>
              </a:rPr>
              <a:t>Federal Register </a:t>
            </a:r>
          </a:p>
        </p:txBody>
      </p:sp>
      <p:sp>
        <p:nvSpPr>
          <p:cNvPr id="12" name="TextBox 11"/>
          <p:cNvSpPr txBox="1"/>
          <p:nvPr/>
        </p:nvSpPr>
        <p:spPr>
          <a:xfrm>
            <a:off x="595909" y="1817291"/>
            <a:ext cx="8070056" cy="3223417"/>
          </a:xfrm>
          <a:prstGeom prst="rect">
            <a:avLst/>
          </a:prstGeom>
          <a:noFill/>
          <a:ln>
            <a:noFill/>
          </a:ln>
        </p:spPr>
        <p:txBody>
          <a:bodyPr wrap="square" rtlCol="0">
            <a:noAutofit/>
          </a:bodyPr>
          <a:lstStyle/>
          <a:p>
            <a:pPr marL="257175" indent="-257175">
              <a:buFont typeface="Arial" panose="020B0604020202020204" pitchFamily="34" charset="0"/>
              <a:buChar char="•"/>
            </a:pPr>
            <a:r>
              <a:rPr lang="en-US" sz="2400" b="1" dirty="0">
                <a:ln w="19050">
                  <a:noFill/>
                  <a:round/>
                </a:ln>
                <a:solidFill>
                  <a:schemeClr val="tx2"/>
                </a:solidFill>
                <a:latin typeface="Cambria" panose="02040503050406030204" pitchFamily="18" charset="0"/>
              </a:rPr>
              <a:t>The daily publication of the United States government.</a:t>
            </a:r>
          </a:p>
          <a:p>
            <a:pPr marL="257175" indent="-257175">
              <a:buFont typeface="Arial" panose="020B0604020202020204" pitchFamily="34" charset="0"/>
              <a:buChar char="•"/>
            </a:pPr>
            <a:endParaRPr lang="en-US" sz="1200" b="1" dirty="0">
              <a:ln w="19050">
                <a:noFill/>
                <a:round/>
              </a:ln>
              <a:solidFill>
                <a:schemeClr val="tx2"/>
              </a:solidFill>
              <a:latin typeface="Cambria" panose="02040503050406030204" pitchFamily="18" charset="0"/>
            </a:endParaRPr>
          </a:p>
          <a:p>
            <a:pPr marL="257175" indent="-257175">
              <a:buFont typeface="Arial" panose="020B0604020202020204" pitchFamily="34" charset="0"/>
              <a:buChar char="•"/>
            </a:pPr>
            <a:r>
              <a:rPr lang="en-US" sz="2400" b="1" dirty="0">
                <a:ln w="19050">
                  <a:noFill/>
                  <a:round/>
                </a:ln>
                <a:solidFill>
                  <a:schemeClr val="tx2"/>
                </a:solidFill>
                <a:latin typeface="Cambria" panose="02040503050406030204" pitchFamily="18" charset="0"/>
              </a:rPr>
              <a:t>CMS Adopts Regulations in the Federal Register.</a:t>
            </a:r>
          </a:p>
          <a:p>
            <a:pPr marL="257175" indent="-257175">
              <a:buFont typeface="Arial" panose="020B0604020202020204" pitchFamily="34" charset="0"/>
              <a:buChar char="•"/>
            </a:pPr>
            <a:endParaRPr lang="en-US" sz="1200" b="1" dirty="0">
              <a:ln w="19050">
                <a:noFill/>
                <a:round/>
              </a:ln>
              <a:solidFill>
                <a:schemeClr val="tx2"/>
              </a:solidFill>
              <a:latin typeface="Cambria" panose="02040503050406030204" pitchFamily="18" charset="0"/>
            </a:endParaRPr>
          </a:p>
          <a:p>
            <a:pPr marL="257175" indent="-257175">
              <a:buFont typeface="Arial" panose="020B0604020202020204" pitchFamily="34" charset="0"/>
              <a:buChar char="•"/>
            </a:pPr>
            <a:r>
              <a:rPr lang="en-US" sz="2400" b="1" dirty="0">
                <a:ln w="19050">
                  <a:noFill/>
                  <a:round/>
                </a:ln>
                <a:solidFill>
                  <a:schemeClr val="tx2"/>
                </a:solidFill>
                <a:latin typeface="Cambria" panose="02040503050406030204" pitchFamily="18" charset="0"/>
              </a:rPr>
              <a:t>First published as Proposed Rules  with a comment period and then published as Final Rules.</a:t>
            </a:r>
          </a:p>
          <a:p>
            <a:pPr marL="257175" indent="-257175">
              <a:buFont typeface="Arial" panose="020B0604020202020204" pitchFamily="34" charset="0"/>
              <a:buChar char="•"/>
            </a:pPr>
            <a:endParaRPr lang="en-US" sz="1200" b="1" dirty="0">
              <a:ln w="19050">
                <a:noFill/>
                <a:round/>
              </a:ln>
              <a:solidFill>
                <a:schemeClr val="tx2"/>
              </a:solidFill>
              <a:latin typeface="Cambria" panose="02040503050406030204" pitchFamily="18" charset="0"/>
            </a:endParaRPr>
          </a:p>
          <a:p>
            <a:pPr marL="257175" indent="-257175">
              <a:buFont typeface="Arial" panose="020B0604020202020204" pitchFamily="34" charset="0"/>
              <a:buChar char="•"/>
            </a:pPr>
            <a:r>
              <a:rPr lang="en-US" sz="2400" b="1" dirty="0">
                <a:ln w="19050">
                  <a:noFill/>
                  <a:round/>
                </a:ln>
                <a:solidFill>
                  <a:schemeClr val="tx2"/>
                </a:solidFill>
                <a:latin typeface="Cambria" panose="02040503050406030204" pitchFamily="18" charset="0"/>
              </a:rPr>
              <a:t>CMS publishes notices and links to the Federal Register on their website.</a:t>
            </a:r>
          </a:p>
          <a:p>
            <a:pPr marL="257175" indent="-257175">
              <a:buFont typeface="Arial" panose="020B0604020202020204" pitchFamily="34" charset="0"/>
              <a:buChar char="•"/>
            </a:pPr>
            <a:r>
              <a:rPr lang="en-US" sz="2400" b="1" dirty="0">
                <a:ln w="19050">
                  <a:noFill/>
                  <a:round/>
                </a:ln>
                <a:solidFill>
                  <a:schemeClr val="tx2"/>
                </a:solidFill>
                <a:latin typeface="Cambria" panose="02040503050406030204" pitchFamily="18" charset="0"/>
              </a:rPr>
              <a:t>States have a “Register” or Similar Publication.</a:t>
            </a:r>
          </a:p>
        </p:txBody>
      </p:sp>
    </p:spTree>
    <p:extLst>
      <p:ext uri="{BB962C8B-B14F-4D97-AF65-F5344CB8AC3E}">
        <p14:creationId xmlns:p14="http://schemas.microsoft.com/office/powerpoint/2010/main" val="11008789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717827" y="590248"/>
            <a:ext cx="7826220" cy="715581"/>
          </a:xfrm>
          <a:prstGeom prst="rect">
            <a:avLst/>
          </a:prstGeom>
          <a:noFill/>
          <a:ln>
            <a:noFill/>
          </a:ln>
        </p:spPr>
        <p:txBody>
          <a:bodyPr wrap="square" rtlCol="0">
            <a:spAutoFit/>
          </a:bodyPr>
          <a:lstStyle/>
          <a:p>
            <a:pPr algn="ctr"/>
            <a:r>
              <a:rPr lang="en-US" sz="4050" b="1" dirty="0">
                <a:ln w="19050">
                  <a:noFill/>
                  <a:round/>
                </a:ln>
                <a:latin typeface="Arial" panose="020B0604020202020204" pitchFamily="34" charset="0"/>
                <a:cs typeface="Arial" panose="020B0604020202020204" pitchFamily="34" charset="0"/>
              </a:rPr>
              <a:t>Code of Federal Regulations </a:t>
            </a:r>
          </a:p>
        </p:txBody>
      </p:sp>
      <p:sp>
        <p:nvSpPr>
          <p:cNvPr id="12" name="TextBox 11"/>
          <p:cNvSpPr txBox="1"/>
          <p:nvPr/>
        </p:nvSpPr>
        <p:spPr>
          <a:xfrm>
            <a:off x="503232" y="1305829"/>
            <a:ext cx="8255410" cy="4522435"/>
          </a:xfrm>
          <a:prstGeom prst="rect">
            <a:avLst/>
          </a:prstGeom>
          <a:noFill/>
          <a:ln>
            <a:noFill/>
          </a:ln>
        </p:spPr>
        <p:txBody>
          <a:bodyPr wrap="square" rtlCol="0">
            <a:noAutofit/>
          </a:bodyPr>
          <a:lstStyle/>
          <a:p>
            <a:pPr marL="257175" indent="-257175">
              <a:buFont typeface="Arial" panose="020B0604020202020204" pitchFamily="34" charset="0"/>
              <a:buChar char="•"/>
            </a:pPr>
            <a:r>
              <a:rPr lang="en-US" sz="2700" b="1" dirty="0">
                <a:ln w="19050">
                  <a:noFill/>
                  <a:round/>
                </a:ln>
                <a:solidFill>
                  <a:schemeClr val="tx2"/>
                </a:solidFill>
                <a:latin typeface="Cambria" panose="02040503050406030204" pitchFamily="18" charset="0"/>
              </a:rPr>
              <a:t>The CFR is a complete volume of all federal regulations for all sectors and is legally binding. The annual edition is updated every Oct 1</a:t>
            </a:r>
            <a:r>
              <a:rPr lang="en-US" sz="2700" b="1" baseline="30000" dirty="0">
                <a:ln w="19050">
                  <a:noFill/>
                  <a:round/>
                </a:ln>
                <a:solidFill>
                  <a:schemeClr val="tx2"/>
                </a:solidFill>
                <a:latin typeface="Cambria" panose="02040503050406030204" pitchFamily="18" charset="0"/>
              </a:rPr>
              <a:t>st </a:t>
            </a:r>
            <a:r>
              <a:rPr lang="en-US" sz="2700" b="1" dirty="0">
                <a:ln w="19050">
                  <a:noFill/>
                  <a:round/>
                </a:ln>
                <a:solidFill>
                  <a:schemeClr val="tx2"/>
                </a:solidFill>
                <a:latin typeface="Cambria" panose="02040503050406030204" pitchFamily="18" charset="0"/>
              </a:rPr>
              <a:t>.  eCF is more up-to-date. </a:t>
            </a:r>
          </a:p>
          <a:p>
            <a:pPr marL="257175" indent="-257175">
              <a:buFont typeface="Arial" panose="020B0604020202020204" pitchFamily="34" charset="0"/>
              <a:buChar char="•"/>
            </a:pPr>
            <a:endParaRPr lang="en-US" sz="1500" b="1" dirty="0">
              <a:ln w="19050">
                <a:noFill/>
                <a:round/>
              </a:ln>
              <a:solidFill>
                <a:schemeClr val="tx2"/>
              </a:solidFill>
              <a:latin typeface="Cambria" panose="02040503050406030204" pitchFamily="18" charset="0"/>
            </a:endParaRPr>
          </a:p>
          <a:p>
            <a:pPr marL="342900" indent="-342900">
              <a:buFont typeface="Arial" panose="020B0604020202020204" pitchFamily="34" charset="0"/>
              <a:buChar char="•"/>
            </a:pPr>
            <a:r>
              <a:rPr lang="en-US" sz="2400" b="1" dirty="0">
                <a:ln w="19050">
                  <a:noFill/>
                  <a:round/>
                </a:ln>
                <a:solidFill>
                  <a:schemeClr val="tx2"/>
                </a:solidFill>
                <a:latin typeface="Cambria" panose="02040503050406030204" pitchFamily="18" charset="0"/>
              </a:rPr>
              <a:t>Title 42 applies to Public Health</a:t>
            </a:r>
          </a:p>
          <a:p>
            <a:pPr marL="685800" lvl="1" indent="-342900">
              <a:buFont typeface="Arial" panose="020B0604020202020204" pitchFamily="34" charset="0"/>
              <a:buChar char="•"/>
            </a:pPr>
            <a:r>
              <a:rPr lang="en-US" sz="2100" b="1" dirty="0">
                <a:ln w="19050">
                  <a:noFill/>
                  <a:round/>
                </a:ln>
                <a:solidFill>
                  <a:schemeClr val="tx2"/>
                </a:solidFill>
                <a:latin typeface="Cambria" panose="02040503050406030204" pitchFamily="18" charset="0"/>
              </a:rPr>
              <a:t>Chapter I: Department of Health &amp; Human Services</a:t>
            </a:r>
          </a:p>
          <a:p>
            <a:pPr marL="685800" lvl="1" indent="-342900">
              <a:buFont typeface="Arial" panose="020B0604020202020204" pitchFamily="34" charset="0"/>
              <a:buChar char="•"/>
            </a:pPr>
            <a:r>
              <a:rPr lang="en-US" sz="2100" b="1" dirty="0">
                <a:ln w="19050">
                  <a:noFill/>
                  <a:round/>
                </a:ln>
                <a:solidFill>
                  <a:schemeClr val="tx2"/>
                </a:solidFill>
                <a:latin typeface="Cambria" panose="02040503050406030204" pitchFamily="18" charset="0"/>
              </a:rPr>
              <a:t>Chapter IV: Centers for Medicare &amp; Medicaid Services, HHS</a:t>
            </a:r>
          </a:p>
          <a:p>
            <a:pPr marL="685800" lvl="1" indent="-342900">
              <a:buFont typeface="Arial" panose="020B0604020202020204" pitchFamily="34" charset="0"/>
              <a:buChar char="•"/>
            </a:pPr>
            <a:r>
              <a:rPr lang="en-US" sz="2100" b="1" dirty="0">
                <a:ln w="19050">
                  <a:noFill/>
                  <a:round/>
                </a:ln>
                <a:solidFill>
                  <a:schemeClr val="tx2"/>
                </a:solidFill>
                <a:latin typeface="Cambria" panose="02040503050406030204" pitchFamily="18" charset="0"/>
              </a:rPr>
              <a:t>Chapter V: Office of Inspector General, HH</a:t>
            </a:r>
            <a:endParaRPr lang="en-US" sz="2400" b="1" dirty="0">
              <a:ln w="19050">
                <a:noFill/>
                <a:round/>
              </a:ln>
              <a:solidFill>
                <a:schemeClr val="tx2"/>
              </a:solidFill>
              <a:latin typeface="Josefin Sans" pitchFamily="2" charset="0"/>
            </a:endParaRPr>
          </a:p>
          <a:p>
            <a:pPr marL="257175" indent="-257175">
              <a:buFont typeface="Arial" panose="020B0604020202020204" pitchFamily="34" charset="0"/>
              <a:buChar char="•"/>
            </a:pPr>
            <a:endParaRPr lang="en-US" sz="2400" b="1" dirty="0">
              <a:ln w="19050">
                <a:noFill/>
                <a:round/>
              </a:ln>
              <a:solidFill>
                <a:schemeClr val="tx2"/>
              </a:solidFill>
              <a:latin typeface="Josefin Sans" pitchFamily="2" charset="0"/>
            </a:endParaRPr>
          </a:p>
          <a:p>
            <a:pPr marL="257175" indent="-257175">
              <a:buFont typeface="Arial" panose="020B0604020202020204" pitchFamily="34" charset="0"/>
              <a:buChar char="•"/>
            </a:pPr>
            <a:r>
              <a:rPr lang="en-US" sz="2400" b="1" dirty="0">
                <a:ln w="19050">
                  <a:noFill/>
                  <a:round/>
                </a:ln>
                <a:solidFill>
                  <a:schemeClr val="tx2"/>
                </a:solidFill>
                <a:latin typeface="Josefin Sans" pitchFamily="2" charset="0"/>
              </a:rPr>
              <a:t>First published as Proposed Rules  with a comment period and then published as Final Rules.</a:t>
            </a:r>
          </a:p>
          <a:p>
            <a:pPr marL="257175" indent="-257175">
              <a:buFont typeface="Arial" panose="020B0604020202020204" pitchFamily="34" charset="0"/>
              <a:buChar char="•"/>
            </a:pPr>
            <a:endParaRPr lang="en-US" sz="2400" b="1" dirty="0">
              <a:ln w="19050">
                <a:noFill/>
                <a:round/>
              </a:ln>
              <a:solidFill>
                <a:schemeClr val="tx2"/>
              </a:solidFill>
              <a:latin typeface="Josefin Sans" pitchFamily="2" charset="0"/>
            </a:endParaRPr>
          </a:p>
          <a:p>
            <a:pPr marL="257175" indent="-257175">
              <a:buFont typeface="Arial" panose="020B0604020202020204" pitchFamily="34" charset="0"/>
              <a:buChar char="•"/>
            </a:pPr>
            <a:r>
              <a:rPr lang="en-US" sz="2400" b="1" dirty="0">
                <a:ln w="19050">
                  <a:noFill/>
                  <a:round/>
                </a:ln>
                <a:solidFill>
                  <a:schemeClr val="tx2"/>
                </a:solidFill>
                <a:latin typeface="Josefin Sans" pitchFamily="2" charset="0"/>
              </a:rPr>
              <a:t>CMS publishes notices and links on their website.</a:t>
            </a:r>
          </a:p>
        </p:txBody>
      </p:sp>
    </p:spTree>
    <p:extLst>
      <p:ext uri="{BB962C8B-B14F-4D97-AF65-F5344CB8AC3E}">
        <p14:creationId xmlns:p14="http://schemas.microsoft.com/office/powerpoint/2010/main" val="21025014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21E22B5-4928-4B75-8FC7-36DB1A1026EA}"/>
              </a:ext>
            </a:extLst>
          </p:cNvPr>
          <p:cNvSpPr txBox="1"/>
          <p:nvPr/>
        </p:nvSpPr>
        <p:spPr>
          <a:xfrm>
            <a:off x="1228725" y="468630"/>
            <a:ext cx="6686550" cy="1338828"/>
          </a:xfrm>
          <a:prstGeom prst="rect">
            <a:avLst/>
          </a:prstGeom>
          <a:noFill/>
        </p:spPr>
        <p:txBody>
          <a:bodyPr wrap="square" rtlCol="0">
            <a:spAutoFit/>
          </a:bodyPr>
          <a:lstStyle/>
          <a:p>
            <a:pPr algn="ctr"/>
            <a:r>
              <a:rPr lang="en-US" sz="4050" dirty="0"/>
              <a:t>Links to the Federal Register and the eCFR</a:t>
            </a:r>
          </a:p>
        </p:txBody>
      </p:sp>
      <p:sp>
        <p:nvSpPr>
          <p:cNvPr id="3" name="TextBox 2">
            <a:extLst>
              <a:ext uri="{FF2B5EF4-FFF2-40B4-BE49-F238E27FC236}">
                <a16:creationId xmlns:a16="http://schemas.microsoft.com/office/drawing/2014/main" id="{82022F55-FF4A-4D29-9296-FB5BED992EB2}"/>
              </a:ext>
            </a:extLst>
          </p:cNvPr>
          <p:cNvSpPr txBox="1"/>
          <p:nvPr/>
        </p:nvSpPr>
        <p:spPr>
          <a:xfrm>
            <a:off x="501161" y="1997839"/>
            <a:ext cx="8343900" cy="3247043"/>
          </a:xfrm>
          <a:prstGeom prst="rect">
            <a:avLst/>
          </a:prstGeom>
          <a:noFill/>
        </p:spPr>
        <p:txBody>
          <a:bodyPr wrap="square" rtlCol="0">
            <a:spAutoFit/>
          </a:bodyPr>
          <a:lstStyle/>
          <a:p>
            <a:pPr algn="just"/>
            <a:r>
              <a:rPr lang="en-US" sz="3200" dirty="0"/>
              <a:t>Federal Register</a:t>
            </a:r>
          </a:p>
          <a:p>
            <a:pPr algn="just"/>
            <a:r>
              <a:rPr lang="en-US" sz="3200" b="1" dirty="0">
                <a:hlinkClick r:id="rId2"/>
              </a:rPr>
              <a:t>https://www.federalregister.gov/</a:t>
            </a:r>
            <a:endParaRPr lang="en-US" sz="3200" b="1" dirty="0"/>
          </a:p>
          <a:p>
            <a:pPr algn="just"/>
            <a:endParaRPr lang="en-US" sz="3200" dirty="0"/>
          </a:p>
          <a:p>
            <a:pPr algn="just"/>
            <a:r>
              <a:rPr lang="en-US" sz="3200" dirty="0"/>
              <a:t>eCRF- Title 42</a:t>
            </a:r>
          </a:p>
          <a:p>
            <a:pPr algn="just"/>
            <a:r>
              <a:rPr lang="en-US" sz="3200" b="1" dirty="0">
                <a:hlinkClick r:id="rId3"/>
              </a:rPr>
              <a:t>https://gov.ecfr.io/cgi-bin/ECFR</a:t>
            </a:r>
            <a:endParaRPr lang="en-US" sz="3200" b="1" dirty="0"/>
          </a:p>
          <a:p>
            <a:pPr algn="just"/>
            <a:endParaRPr lang="en-US" sz="2700" b="1" dirty="0"/>
          </a:p>
          <a:p>
            <a:pPr algn="just"/>
            <a:endParaRPr lang="en-US" dirty="0"/>
          </a:p>
        </p:txBody>
      </p:sp>
    </p:spTree>
    <p:extLst>
      <p:ext uri="{BB962C8B-B14F-4D97-AF65-F5344CB8AC3E}">
        <p14:creationId xmlns:p14="http://schemas.microsoft.com/office/powerpoint/2010/main" val="29464924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2114550" y="1728325"/>
            <a:ext cx="4914900" cy="4178067"/>
          </a:xfrm>
          <a:prstGeom prst="rect">
            <a:avLst/>
          </a:prstGeom>
          <a:noFill/>
          <a:ln>
            <a:noFill/>
          </a:ln>
        </p:spPr>
        <p:txBody>
          <a:bodyPr wrap="square" rtlCol="0">
            <a:spAutoFit/>
          </a:bodyPr>
          <a:lstStyle/>
          <a:p>
            <a:pPr algn="ctr"/>
            <a:endParaRPr lang="en-US" sz="1350" b="1" dirty="0">
              <a:ln w="19050">
                <a:noFill/>
                <a:round/>
              </a:ln>
              <a:solidFill>
                <a:srgbClr val="009CCF"/>
              </a:solidFill>
              <a:latin typeface="Josefin Sans" pitchFamily="2" charset="0"/>
            </a:endParaRPr>
          </a:p>
          <a:p>
            <a:pPr algn="ctr"/>
            <a:r>
              <a:rPr lang="en-US" sz="2800" b="1" u="sng" dirty="0">
                <a:ln w="19050">
                  <a:noFill/>
                  <a:round/>
                </a:ln>
                <a:solidFill>
                  <a:srgbClr val="009CCF"/>
                </a:solidFill>
                <a:latin typeface="Cambria" panose="02040503050406030204" pitchFamily="18" charset="0"/>
              </a:rPr>
              <a:t>42 CFR §405</a:t>
            </a:r>
          </a:p>
          <a:p>
            <a:pPr algn="ctr"/>
            <a:r>
              <a:rPr lang="en-US" sz="2800" b="1" dirty="0">
                <a:ln w="19050">
                  <a:noFill/>
                  <a:round/>
                </a:ln>
                <a:solidFill>
                  <a:srgbClr val="009CCF"/>
                </a:solidFill>
                <a:latin typeface="Cambria" panose="02040503050406030204" pitchFamily="18" charset="0"/>
              </a:rPr>
              <a:t>Federal Healthcare for the Aged and Disabled</a:t>
            </a:r>
          </a:p>
          <a:p>
            <a:pPr algn="ctr"/>
            <a:endParaRPr lang="en-US" sz="2800" b="1" dirty="0">
              <a:ln w="19050">
                <a:noFill/>
                <a:round/>
              </a:ln>
              <a:solidFill>
                <a:srgbClr val="009CCF"/>
              </a:solidFill>
              <a:latin typeface="Cambria" panose="02040503050406030204" pitchFamily="18" charset="0"/>
            </a:endParaRPr>
          </a:p>
          <a:p>
            <a:pPr algn="ctr"/>
            <a:r>
              <a:rPr lang="en-US" sz="2800" b="1" u="sng" dirty="0">
                <a:ln w="19050">
                  <a:noFill/>
                  <a:round/>
                </a:ln>
                <a:solidFill>
                  <a:srgbClr val="009CCF"/>
                </a:solidFill>
                <a:latin typeface="Cambria" panose="02040503050406030204" pitchFamily="18" charset="0"/>
              </a:rPr>
              <a:t>42 CFR §420</a:t>
            </a:r>
          </a:p>
          <a:p>
            <a:pPr algn="ctr"/>
            <a:r>
              <a:rPr lang="en-US" sz="2800" b="1" dirty="0">
                <a:ln w="19050">
                  <a:noFill/>
                  <a:round/>
                </a:ln>
                <a:solidFill>
                  <a:srgbClr val="009CCF"/>
                </a:solidFill>
                <a:latin typeface="Cambria" panose="02040503050406030204" pitchFamily="18" charset="0"/>
              </a:rPr>
              <a:t>Program Integrity-Medicare</a:t>
            </a:r>
          </a:p>
          <a:p>
            <a:pPr algn="ctr"/>
            <a:endParaRPr lang="en-US" sz="2800" b="1" dirty="0">
              <a:ln w="19050">
                <a:noFill/>
                <a:round/>
              </a:ln>
              <a:solidFill>
                <a:srgbClr val="009CCF"/>
              </a:solidFill>
              <a:latin typeface="Cambria" panose="02040503050406030204" pitchFamily="18" charset="0"/>
            </a:endParaRPr>
          </a:p>
          <a:p>
            <a:pPr algn="ctr"/>
            <a:r>
              <a:rPr lang="en-US" sz="2800" b="1" u="sng" dirty="0">
                <a:ln w="19050">
                  <a:noFill/>
                  <a:round/>
                </a:ln>
                <a:solidFill>
                  <a:srgbClr val="009CCF"/>
                </a:solidFill>
                <a:latin typeface="Cambria" panose="02040503050406030204" pitchFamily="18" charset="0"/>
              </a:rPr>
              <a:t>42 CFR §455</a:t>
            </a:r>
          </a:p>
          <a:p>
            <a:pPr algn="ctr"/>
            <a:r>
              <a:rPr lang="en-US" sz="2800" b="1" dirty="0">
                <a:ln w="19050">
                  <a:noFill/>
                  <a:round/>
                </a:ln>
                <a:solidFill>
                  <a:srgbClr val="009CCF"/>
                </a:solidFill>
                <a:latin typeface="Cambria" panose="02040503050406030204" pitchFamily="18" charset="0"/>
              </a:rPr>
              <a:t>Program Integrity- Medicaid</a:t>
            </a:r>
          </a:p>
        </p:txBody>
      </p:sp>
      <p:sp>
        <p:nvSpPr>
          <p:cNvPr id="17" name="TextBox 16"/>
          <p:cNvSpPr txBox="1"/>
          <p:nvPr/>
        </p:nvSpPr>
        <p:spPr>
          <a:xfrm>
            <a:off x="1200150" y="389497"/>
            <a:ext cx="6743700" cy="1338828"/>
          </a:xfrm>
          <a:prstGeom prst="rect">
            <a:avLst/>
          </a:prstGeom>
          <a:noFill/>
          <a:ln>
            <a:noFill/>
          </a:ln>
        </p:spPr>
        <p:txBody>
          <a:bodyPr wrap="square" rtlCol="0">
            <a:spAutoFit/>
          </a:bodyPr>
          <a:lstStyle/>
          <a:p>
            <a:pPr algn="ctr"/>
            <a:r>
              <a:rPr lang="en-US" sz="4050" b="1" dirty="0">
                <a:ln w="19050">
                  <a:noFill/>
                  <a:round/>
                </a:ln>
                <a:latin typeface="Arial" panose="020B0604020202020204" pitchFamily="34" charset="0"/>
                <a:cs typeface="Arial" panose="020B0604020202020204" pitchFamily="34" charset="0"/>
              </a:rPr>
              <a:t>Main Federal Regulations</a:t>
            </a:r>
          </a:p>
          <a:p>
            <a:pPr algn="ctr"/>
            <a:r>
              <a:rPr lang="en-US" sz="4050" b="1" dirty="0">
                <a:ln w="19050">
                  <a:noFill/>
                  <a:round/>
                </a:ln>
                <a:latin typeface="Arial" panose="020B0604020202020204" pitchFamily="34" charset="0"/>
                <a:cs typeface="Arial" panose="020B0604020202020204" pitchFamily="34" charset="0"/>
              </a:rPr>
              <a:t>Medicare Program</a:t>
            </a:r>
          </a:p>
        </p:txBody>
      </p:sp>
    </p:spTree>
    <p:extLst>
      <p:ext uri="{BB962C8B-B14F-4D97-AF65-F5344CB8AC3E}">
        <p14:creationId xmlns:p14="http://schemas.microsoft.com/office/powerpoint/2010/main" val="15887230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2114550" y="2236729"/>
            <a:ext cx="4914900" cy="2062103"/>
          </a:xfrm>
          <a:prstGeom prst="rect">
            <a:avLst/>
          </a:prstGeom>
          <a:noFill/>
          <a:ln>
            <a:noFill/>
          </a:ln>
        </p:spPr>
        <p:txBody>
          <a:bodyPr wrap="square" rtlCol="0">
            <a:spAutoFit/>
          </a:bodyPr>
          <a:lstStyle/>
          <a:p>
            <a:pPr algn="ctr"/>
            <a:r>
              <a:rPr lang="en-US" sz="3200" b="1" dirty="0">
                <a:ln w="19050">
                  <a:noFill/>
                  <a:round/>
                </a:ln>
                <a:solidFill>
                  <a:srgbClr val="009CCF"/>
                </a:solidFill>
                <a:latin typeface="Cambria" panose="02040503050406030204" pitchFamily="18" charset="0"/>
              </a:rPr>
              <a:t>42 CFR §485 </a:t>
            </a:r>
          </a:p>
          <a:p>
            <a:pPr algn="ctr"/>
            <a:r>
              <a:rPr lang="en-US" sz="3200" b="1" dirty="0">
                <a:ln w="19050">
                  <a:noFill/>
                  <a:round/>
                </a:ln>
                <a:solidFill>
                  <a:srgbClr val="009CCF"/>
                </a:solidFill>
                <a:latin typeface="Cambria" panose="02040503050406030204" pitchFamily="18" charset="0"/>
              </a:rPr>
              <a:t>Subpart F</a:t>
            </a:r>
          </a:p>
          <a:p>
            <a:pPr algn="ctr"/>
            <a:r>
              <a:rPr lang="en-US" sz="3200" b="1" dirty="0">
                <a:ln w="19050">
                  <a:noFill/>
                  <a:round/>
                </a:ln>
                <a:solidFill>
                  <a:srgbClr val="009CCF"/>
                </a:solidFill>
                <a:latin typeface="Cambria" panose="02040503050406030204" pitchFamily="18" charset="0"/>
              </a:rPr>
              <a:t>Conditions of Participation</a:t>
            </a:r>
          </a:p>
        </p:txBody>
      </p:sp>
      <p:sp>
        <p:nvSpPr>
          <p:cNvPr id="17" name="TextBox 16"/>
          <p:cNvSpPr txBox="1"/>
          <p:nvPr/>
        </p:nvSpPr>
        <p:spPr>
          <a:xfrm>
            <a:off x="1143000" y="644682"/>
            <a:ext cx="6743700" cy="1338828"/>
          </a:xfrm>
          <a:prstGeom prst="rect">
            <a:avLst/>
          </a:prstGeom>
          <a:noFill/>
          <a:ln>
            <a:noFill/>
          </a:ln>
        </p:spPr>
        <p:txBody>
          <a:bodyPr wrap="square" rtlCol="0">
            <a:spAutoFit/>
          </a:bodyPr>
          <a:lstStyle/>
          <a:p>
            <a:pPr algn="ctr"/>
            <a:r>
              <a:rPr lang="en-US" sz="4050" b="1" dirty="0">
                <a:ln w="19050">
                  <a:noFill/>
                  <a:round/>
                </a:ln>
                <a:latin typeface="Arial" panose="020B0604020202020204" pitchFamily="34" charset="0"/>
                <a:cs typeface="Arial" panose="020B0604020202020204" pitchFamily="34" charset="0"/>
              </a:rPr>
              <a:t>Main Federal Regulations</a:t>
            </a:r>
          </a:p>
          <a:p>
            <a:pPr algn="ctr"/>
            <a:r>
              <a:rPr lang="en-US" sz="4050" b="1" dirty="0">
                <a:ln w="19050">
                  <a:noFill/>
                  <a:round/>
                </a:ln>
                <a:latin typeface="Arial" panose="020B0604020202020204" pitchFamily="34" charset="0"/>
                <a:cs typeface="Arial" panose="020B0604020202020204" pitchFamily="34" charset="0"/>
              </a:rPr>
              <a:t>Critical Access Hospitals</a:t>
            </a:r>
          </a:p>
        </p:txBody>
      </p:sp>
    </p:spTree>
    <p:extLst>
      <p:ext uri="{BB962C8B-B14F-4D97-AF65-F5344CB8AC3E}">
        <p14:creationId xmlns:p14="http://schemas.microsoft.com/office/powerpoint/2010/main" val="25496986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1978932" y="2098942"/>
            <a:ext cx="4914900" cy="4147289"/>
          </a:xfrm>
          <a:prstGeom prst="rect">
            <a:avLst/>
          </a:prstGeom>
          <a:noFill/>
          <a:ln>
            <a:noFill/>
          </a:ln>
        </p:spPr>
        <p:txBody>
          <a:bodyPr wrap="square" rtlCol="0">
            <a:spAutoFit/>
          </a:bodyPr>
          <a:lstStyle/>
          <a:p>
            <a:pPr algn="ctr"/>
            <a:endParaRPr lang="en-US" sz="1350" b="1" dirty="0">
              <a:ln w="19050">
                <a:noFill/>
                <a:round/>
              </a:ln>
              <a:solidFill>
                <a:srgbClr val="009CCF"/>
              </a:solidFill>
              <a:latin typeface="Josefin Sans" pitchFamily="2" charset="0"/>
            </a:endParaRPr>
          </a:p>
          <a:p>
            <a:pPr algn="ctr"/>
            <a:r>
              <a:rPr lang="en-US" sz="2800" b="1" dirty="0">
                <a:ln w="19050">
                  <a:noFill/>
                  <a:round/>
                </a:ln>
                <a:solidFill>
                  <a:srgbClr val="009CCF"/>
                </a:solidFill>
                <a:latin typeface="Cambria" panose="02040503050406030204" pitchFamily="18" charset="0"/>
              </a:rPr>
              <a:t>42 CFR §405, Subpart X</a:t>
            </a:r>
          </a:p>
          <a:p>
            <a:pPr algn="ctr"/>
            <a:endParaRPr lang="en-US" sz="2800" b="1" dirty="0">
              <a:ln w="19050">
                <a:noFill/>
                <a:round/>
              </a:ln>
              <a:solidFill>
                <a:srgbClr val="009CCF"/>
              </a:solidFill>
              <a:latin typeface="Cambria" panose="02040503050406030204" pitchFamily="18" charset="0"/>
            </a:endParaRPr>
          </a:p>
          <a:p>
            <a:pPr algn="ctr"/>
            <a:r>
              <a:rPr lang="en-US" sz="2800" b="1" dirty="0">
                <a:ln w="19050">
                  <a:noFill/>
                  <a:round/>
                </a:ln>
                <a:solidFill>
                  <a:srgbClr val="009CCF"/>
                </a:solidFill>
                <a:highlight>
                  <a:srgbClr val="FFFF00"/>
                </a:highlight>
                <a:latin typeface="Cambria" panose="02040503050406030204" pitchFamily="18" charset="0"/>
              </a:rPr>
              <a:t>42 CFR §491</a:t>
            </a:r>
          </a:p>
          <a:p>
            <a:pPr algn="ctr"/>
            <a:r>
              <a:rPr lang="en-US" sz="2800" b="1" dirty="0">
                <a:ln w="19050">
                  <a:noFill/>
                  <a:round/>
                </a:ln>
                <a:solidFill>
                  <a:srgbClr val="009CCF"/>
                </a:solidFill>
                <a:highlight>
                  <a:srgbClr val="FFFF00"/>
                </a:highlight>
                <a:latin typeface="Cambria" panose="02040503050406030204" pitchFamily="18" charset="0"/>
              </a:rPr>
              <a:t>Conditions for certification</a:t>
            </a:r>
          </a:p>
          <a:p>
            <a:pPr algn="ctr"/>
            <a:endParaRPr lang="en-US" sz="2800" b="1" dirty="0">
              <a:ln w="19050">
                <a:noFill/>
                <a:round/>
              </a:ln>
              <a:solidFill>
                <a:srgbClr val="009CCF"/>
              </a:solidFill>
              <a:latin typeface="Cambria" panose="02040503050406030204" pitchFamily="18" charset="0"/>
            </a:endParaRPr>
          </a:p>
          <a:p>
            <a:pPr algn="ctr"/>
            <a:r>
              <a:rPr lang="en-US" sz="2800" b="1" dirty="0">
                <a:ln w="19050">
                  <a:noFill/>
                  <a:round/>
                </a:ln>
                <a:solidFill>
                  <a:srgbClr val="009CCF"/>
                </a:solidFill>
                <a:latin typeface="Cambria" panose="02040503050406030204" pitchFamily="18" charset="0"/>
              </a:rPr>
              <a:t>42 CFR §413.65</a:t>
            </a:r>
          </a:p>
          <a:p>
            <a:pPr algn="ctr"/>
            <a:r>
              <a:rPr lang="en-US" sz="2800" b="1" dirty="0">
                <a:ln w="19050">
                  <a:noFill/>
                  <a:round/>
                </a:ln>
                <a:solidFill>
                  <a:srgbClr val="009CCF"/>
                </a:solidFill>
                <a:latin typeface="Cambria" panose="02040503050406030204" pitchFamily="18" charset="0"/>
              </a:rPr>
              <a:t>Provider Based Status</a:t>
            </a:r>
          </a:p>
          <a:p>
            <a:pPr algn="ctr"/>
            <a:endParaRPr lang="en-US" sz="2700" b="1" dirty="0">
              <a:ln w="19050">
                <a:noFill/>
                <a:round/>
              </a:ln>
              <a:solidFill>
                <a:srgbClr val="009CCF"/>
              </a:solidFill>
              <a:latin typeface="Cambria" panose="02040503050406030204" pitchFamily="18" charset="0"/>
            </a:endParaRPr>
          </a:p>
          <a:p>
            <a:pPr algn="ctr"/>
            <a:endParaRPr lang="en-US" sz="2700" b="1" dirty="0">
              <a:ln w="19050">
                <a:noFill/>
                <a:round/>
              </a:ln>
              <a:solidFill>
                <a:srgbClr val="009CCF"/>
              </a:solidFill>
              <a:latin typeface="Cambria" panose="02040503050406030204" pitchFamily="18" charset="0"/>
            </a:endParaRPr>
          </a:p>
        </p:txBody>
      </p:sp>
      <p:sp>
        <p:nvSpPr>
          <p:cNvPr id="17" name="TextBox 16"/>
          <p:cNvSpPr txBox="1"/>
          <p:nvPr/>
        </p:nvSpPr>
        <p:spPr>
          <a:xfrm>
            <a:off x="1200150" y="611769"/>
            <a:ext cx="6743700" cy="1338828"/>
          </a:xfrm>
          <a:prstGeom prst="rect">
            <a:avLst/>
          </a:prstGeom>
          <a:noFill/>
          <a:ln>
            <a:noFill/>
          </a:ln>
        </p:spPr>
        <p:txBody>
          <a:bodyPr wrap="square" rtlCol="0">
            <a:spAutoFit/>
          </a:bodyPr>
          <a:lstStyle/>
          <a:p>
            <a:pPr algn="ctr"/>
            <a:r>
              <a:rPr lang="en-US" sz="4050" b="1" dirty="0">
                <a:ln w="19050">
                  <a:noFill/>
                  <a:round/>
                </a:ln>
                <a:latin typeface="Arial" panose="020B0604020202020204" pitchFamily="34" charset="0"/>
                <a:cs typeface="Arial" panose="020B0604020202020204" pitchFamily="34" charset="0"/>
              </a:rPr>
              <a:t>Main Federal RHC/FQHC Regulations</a:t>
            </a:r>
          </a:p>
        </p:txBody>
      </p:sp>
    </p:spTree>
    <p:extLst>
      <p:ext uri="{BB962C8B-B14F-4D97-AF65-F5344CB8AC3E}">
        <p14:creationId xmlns:p14="http://schemas.microsoft.com/office/powerpoint/2010/main" val="6037043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1622940" y="1533379"/>
            <a:ext cx="5790733" cy="3785318"/>
          </a:xfrm>
          <a:prstGeom prst="rect">
            <a:avLst/>
          </a:prstGeom>
          <a:noFill/>
          <a:ln>
            <a:noFill/>
          </a:ln>
        </p:spPr>
        <p:txBody>
          <a:bodyPr wrap="square" rtlCol="0">
            <a:noAutofit/>
          </a:bodyPr>
          <a:lstStyle/>
          <a:p>
            <a:endParaRPr lang="en-US" sz="1500" b="1" dirty="0">
              <a:ln w="19050">
                <a:noFill/>
                <a:round/>
              </a:ln>
              <a:solidFill>
                <a:srgbClr val="009CCF"/>
              </a:solidFill>
              <a:latin typeface="Josefin Sans" pitchFamily="2" charset="0"/>
            </a:endParaRPr>
          </a:p>
          <a:p>
            <a:pPr marL="428625" indent="-428625" algn="ctr">
              <a:buFont typeface="Wingdings" panose="05000000000000000000" pitchFamily="2" charset="2"/>
              <a:buChar char="¬"/>
            </a:pPr>
            <a:r>
              <a:rPr lang="en-US" sz="2800" b="1" dirty="0">
                <a:ln w="19050">
                  <a:noFill/>
                  <a:round/>
                </a:ln>
                <a:solidFill>
                  <a:srgbClr val="009CCF"/>
                </a:solidFill>
                <a:latin typeface="Cambria" panose="02040503050406030204" pitchFamily="18" charset="0"/>
              </a:rPr>
              <a:t>RHCs as Provider-Based Facilities</a:t>
            </a:r>
          </a:p>
          <a:p>
            <a:pPr marL="428625" indent="-428625" algn="ctr">
              <a:buFont typeface="Wingdings" panose="05000000000000000000" pitchFamily="2" charset="2"/>
              <a:buChar char="¬"/>
            </a:pPr>
            <a:endParaRPr lang="en-US" sz="2800" b="1" dirty="0">
              <a:ln w="19050">
                <a:noFill/>
                <a:round/>
              </a:ln>
              <a:solidFill>
                <a:srgbClr val="009CCF"/>
              </a:solidFill>
              <a:latin typeface="Cambria" panose="02040503050406030204" pitchFamily="18" charset="0"/>
            </a:endParaRPr>
          </a:p>
          <a:p>
            <a:pPr marL="428625" indent="-428625" algn="ctr">
              <a:buFont typeface="Wingdings" panose="05000000000000000000" pitchFamily="2" charset="2"/>
              <a:buChar char="¬"/>
            </a:pPr>
            <a:r>
              <a:rPr lang="en-US" sz="2800" b="1" dirty="0">
                <a:ln w="19050">
                  <a:noFill/>
                  <a:round/>
                </a:ln>
                <a:solidFill>
                  <a:srgbClr val="009CCF"/>
                </a:solidFill>
                <a:latin typeface="Cambria" panose="02040503050406030204" pitchFamily="18" charset="0"/>
              </a:rPr>
              <a:t>Less than 50 Beds</a:t>
            </a:r>
          </a:p>
          <a:p>
            <a:pPr marL="428625" indent="-428625" algn="ctr">
              <a:buFont typeface="Wingdings" panose="05000000000000000000" pitchFamily="2" charset="2"/>
              <a:buChar char="¬"/>
            </a:pPr>
            <a:endParaRPr lang="en-US" sz="2800" b="1" dirty="0">
              <a:ln w="19050">
                <a:noFill/>
                <a:round/>
              </a:ln>
              <a:solidFill>
                <a:srgbClr val="009CCF"/>
              </a:solidFill>
              <a:latin typeface="Cambria" panose="02040503050406030204" pitchFamily="18" charset="0"/>
            </a:endParaRPr>
          </a:p>
          <a:p>
            <a:pPr marL="428625" indent="-428625" algn="ctr">
              <a:buFont typeface="Wingdings" panose="05000000000000000000" pitchFamily="2" charset="2"/>
              <a:buChar char="¬"/>
            </a:pPr>
            <a:r>
              <a:rPr lang="en-US" sz="2800" b="1" dirty="0">
                <a:ln w="19050">
                  <a:noFill/>
                  <a:round/>
                </a:ln>
                <a:solidFill>
                  <a:srgbClr val="009CCF"/>
                </a:solidFill>
                <a:latin typeface="Cambria" panose="02040503050406030204" pitchFamily="18" charset="0"/>
              </a:rPr>
              <a:t>Relationship Between the Parent Hospital and RHC</a:t>
            </a:r>
          </a:p>
          <a:p>
            <a:pPr marL="428625" indent="-428625" algn="ctr">
              <a:buFont typeface="Wingdings" panose="05000000000000000000" pitchFamily="2" charset="2"/>
              <a:buChar char="¬"/>
            </a:pPr>
            <a:endParaRPr lang="en-US" sz="2800" b="1" dirty="0">
              <a:ln w="19050">
                <a:noFill/>
                <a:round/>
              </a:ln>
              <a:solidFill>
                <a:srgbClr val="009CCF"/>
              </a:solidFill>
              <a:latin typeface="Cambria" panose="02040503050406030204" pitchFamily="18" charset="0"/>
            </a:endParaRPr>
          </a:p>
          <a:p>
            <a:pPr marL="428625" indent="-428625" algn="ctr">
              <a:buFont typeface="Wingdings" panose="05000000000000000000" pitchFamily="2" charset="2"/>
              <a:buChar char="¬"/>
            </a:pPr>
            <a:r>
              <a:rPr lang="en-US" sz="2800" b="1" dirty="0">
                <a:ln w="19050">
                  <a:noFill/>
                  <a:round/>
                </a:ln>
                <a:solidFill>
                  <a:srgbClr val="009CCF"/>
                </a:solidFill>
                <a:latin typeface="Cambria" panose="02040503050406030204" pitchFamily="18" charset="0"/>
              </a:rPr>
              <a:t>PB Attestation Voluntary</a:t>
            </a:r>
          </a:p>
          <a:p>
            <a:pPr marL="428625" indent="-428625" algn="ctr">
              <a:buFont typeface="Wingdings" panose="05000000000000000000" pitchFamily="2" charset="2"/>
              <a:buChar char="¬"/>
            </a:pPr>
            <a:endParaRPr lang="en-US" sz="2800" b="1" dirty="0">
              <a:ln w="19050">
                <a:noFill/>
                <a:round/>
              </a:ln>
              <a:solidFill>
                <a:srgbClr val="009CCF"/>
              </a:solidFill>
              <a:latin typeface="Cambria" panose="02040503050406030204" pitchFamily="18" charset="0"/>
            </a:endParaRPr>
          </a:p>
          <a:p>
            <a:pPr algn="ctr"/>
            <a:endParaRPr lang="en-US" sz="2800" b="1" dirty="0">
              <a:ln w="19050">
                <a:noFill/>
                <a:round/>
              </a:ln>
              <a:solidFill>
                <a:srgbClr val="009CCF"/>
              </a:solidFill>
              <a:latin typeface="Cambria" panose="02040503050406030204" pitchFamily="18" charset="0"/>
            </a:endParaRPr>
          </a:p>
          <a:p>
            <a:pPr marL="428625" indent="-428625">
              <a:buFont typeface="Wingdings" panose="05000000000000000000" pitchFamily="2" charset="2"/>
              <a:buChar char="¬"/>
            </a:pPr>
            <a:endParaRPr lang="en-US" sz="2700" b="1" dirty="0">
              <a:ln w="19050">
                <a:noFill/>
                <a:round/>
              </a:ln>
              <a:solidFill>
                <a:srgbClr val="009CCF"/>
              </a:solidFill>
              <a:latin typeface="Josefin Sans" pitchFamily="2" charset="0"/>
            </a:endParaRPr>
          </a:p>
          <a:p>
            <a:pPr marL="428625" indent="-428625">
              <a:buFont typeface="Wingdings" panose="05000000000000000000" pitchFamily="2" charset="2"/>
              <a:buChar char="¬"/>
            </a:pPr>
            <a:endParaRPr lang="en-US" sz="2700" b="1" dirty="0">
              <a:ln w="19050">
                <a:noFill/>
                <a:round/>
              </a:ln>
              <a:solidFill>
                <a:srgbClr val="009CCF"/>
              </a:solidFill>
              <a:latin typeface="Josefin Sans" pitchFamily="2" charset="0"/>
            </a:endParaRPr>
          </a:p>
        </p:txBody>
      </p:sp>
      <p:sp>
        <p:nvSpPr>
          <p:cNvPr id="17" name="TextBox 16"/>
          <p:cNvSpPr txBox="1"/>
          <p:nvPr/>
        </p:nvSpPr>
        <p:spPr>
          <a:xfrm>
            <a:off x="994291" y="515342"/>
            <a:ext cx="6743700" cy="715581"/>
          </a:xfrm>
          <a:prstGeom prst="rect">
            <a:avLst/>
          </a:prstGeom>
          <a:noFill/>
          <a:ln>
            <a:noFill/>
          </a:ln>
        </p:spPr>
        <p:txBody>
          <a:bodyPr wrap="square" rtlCol="0">
            <a:spAutoFit/>
          </a:bodyPr>
          <a:lstStyle/>
          <a:p>
            <a:pPr algn="ctr"/>
            <a:r>
              <a:rPr lang="fr-FR" sz="4050" b="1" dirty="0">
                <a:ln w="19050">
                  <a:noFill/>
                  <a:round/>
                </a:ln>
                <a:latin typeface="Arial" panose="020B0604020202020204" pitchFamily="34" charset="0"/>
                <a:cs typeface="Arial" panose="020B0604020202020204" pitchFamily="34" charset="0"/>
              </a:rPr>
              <a:t>42 CFR §413.65</a:t>
            </a:r>
          </a:p>
        </p:txBody>
      </p:sp>
    </p:spTree>
    <p:extLst>
      <p:ext uri="{BB962C8B-B14F-4D97-AF65-F5344CB8AC3E}">
        <p14:creationId xmlns:p14="http://schemas.microsoft.com/office/powerpoint/2010/main" val="29698371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7F28D09-D36F-4210-AEE1-2951E829F12E}"/>
              </a:ext>
            </a:extLst>
          </p:cNvPr>
          <p:cNvPicPr>
            <a:picLocks noChangeAspect="1"/>
          </p:cNvPicPr>
          <p:nvPr/>
        </p:nvPicPr>
        <p:blipFill rotWithShape="1">
          <a:blip r:embed="rId2"/>
          <a:srcRect l="30886" t="9251" r="18034" b="11147"/>
          <a:stretch/>
        </p:blipFill>
        <p:spPr>
          <a:xfrm>
            <a:off x="1439055" y="455939"/>
            <a:ext cx="6535712" cy="572618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TextBox 5">
            <a:extLst>
              <a:ext uri="{FF2B5EF4-FFF2-40B4-BE49-F238E27FC236}">
                <a16:creationId xmlns:a16="http://schemas.microsoft.com/office/drawing/2014/main" id="{8B24CC2E-79B1-4D9B-87C2-62061FEBDE17}"/>
              </a:ext>
            </a:extLst>
          </p:cNvPr>
          <p:cNvSpPr txBox="1"/>
          <p:nvPr/>
        </p:nvSpPr>
        <p:spPr>
          <a:xfrm>
            <a:off x="4935224" y="1257559"/>
            <a:ext cx="3039543" cy="954107"/>
          </a:xfrm>
          <a:prstGeom prst="rect">
            <a:avLst/>
          </a:prstGeom>
          <a:noFill/>
          <a:ln w="12700" cmpd="sng">
            <a:solidFill>
              <a:srgbClr val="FFFFFF"/>
            </a:solidFill>
          </a:ln>
        </p:spPr>
        <p:txBody>
          <a:bodyPr wrap="square" rtlCol="0">
            <a:spAutoFit/>
          </a:bodyPr>
          <a:lstStyle/>
          <a:p>
            <a:pPr marL="514350" indent="-514350">
              <a:buAutoNum type="arabicPlain" startAt="42"/>
            </a:pPr>
            <a:r>
              <a:rPr lang="en-US" sz="2800" dirty="0"/>
              <a:t>CFR   491</a:t>
            </a:r>
          </a:p>
          <a:p>
            <a:r>
              <a:rPr lang="en-US" sz="2800" dirty="0">
                <a:latin typeface="Wingdings 2" panose="05020102010507070707" pitchFamily="18" charset="2"/>
                <a:sym typeface="Wingdings 3" panose="05040102010807070707" pitchFamily="18" charset="2"/>
              </a:rPr>
              <a:t></a:t>
            </a:r>
            <a:r>
              <a:rPr lang="en-US" sz="2000" dirty="0">
                <a:latin typeface="Arial Black" panose="020B0A04020102020204" pitchFamily="34" charset="0"/>
                <a:sym typeface="Wingdings 3" panose="05040102010807070707" pitchFamily="18" charset="2"/>
              </a:rPr>
              <a:t>Title     </a:t>
            </a:r>
            <a:r>
              <a:rPr lang="en-US" sz="2800" dirty="0">
                <a:latin typeface="Wingdings 2" panose="05020102010507070707" pitchFamily="18" charset="2"/>
                <a:sym typeface="Wingdings 3" panose="05040102010807070707" pitchFamily="18" charset="2"/>
              </a:rPr>
              <a:t></a:t>
            </a:r>
            <a:r>
              <a:rPr lang="en-US" sz="2000" dirty="0">
                <a:latin typeface="Arial Black" panose="020B0A04020102020204" pitchFamily="34" charset="0"/>
                <a:sym typeface="Wingdings 3" panose="05040102010807070707" pitchFamily="18" charset="2"/>
              </a:rPr>
              <a:t>Subpart</a:t>
            </a:r>
            <a:endParaRPr lang="en-US" sz="2000" dirty="0">
              <a:latin typeface="Arial Black" panose="020B0A04020102020204" pitchFamily="34" charset="0"/>
            </a:endParaRPr>
          </a:p>
        </p:txBody>
      </p:sp>
    </p:spTree>
    <p:extLst>
      <p:ext uri="{BB962C8B-B14F-4D97-AF65-F5344CB8AC3E}">
        <p14:creationId xmlns:p14="http://schemas.microsoft.com/office/powerpoint/2010/main" val="23767289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2176096" y="1219344"/>
            <a:ext cx="5570806" cy="4534342"/>
          </a:xfrm>
          <a:prstGeom prst="rect">
            <a:avLst/>
          </a:prstGeom>
          <a:noFill/>
          <a:ln>
            <a:noFill/>
          </a:ln>
        </p:spPr>
        <p:txBody>
          <a:bodyPr wrap="square" rtlCol="0">
            <a:noAutofit/>
          </a:bodyPr>
          <a:lstStyle/>
          <a:p>
            <a:endParaRPr lang="en-US" sz="1500" b="1" dirty="0">
              <a:ln w="19050">
                <a:noFill/>
                <a:round/>
              </a:ln>
              <a:solidFill>
                <a:srgbClr val="009CCF"/>
              </a:solidFill>
              <a:latin typeface="Josefin Sans" pitchFamily="2" charset="0"/>
            </a:endParaRPr>
          </a:p>
          <a:p>
            <a:pPr algn="ctr"/>
            <a:r>
              <a:rPr lang="en-US" sz="2800" b="1" u="sng" dirty="0">
                <a:ln w="19050">
                  <a:noFill/>
                  <a:round/>
                </a:ln>
                <a:solidFill>
                  <a:schemeClr val="tx2"/>
                </a:solidFill>
                <a:latin typeface="Cambria" panose="02040503050406030204" pitchFamily="18" charset="0"/>
              </a:rPr>
              <a:t>RHC Certification Requirements</a:t>
            </a:r>
          </a:p>
          <a:p>
            <a:pPr marL="428625" indent="-428625" algn="ctr">
              <a:buFont typeface="Wingdings" panose="05000000000000000000" pitchFamily="2" charset="2"/>
              <a:buChar char="¬"/>
            </a:pPr>
            <a:r>
              <a:rPr lang="en-US" sz="2800" b="1" dirty="0">
                <a:ln w="19050">
                  <a:noFill/>
                  <a:round/>
                </a:ln>
                <a:solidFill>
                  <a:srgbClr val="009CCF"/>
                </a:solidFill>
                <a:latin typeface="Cambria" panose="02040503050406030204" pitchFamily="18" charset="0"/>
              </a:rPr>
              <a:t>Location</a:t>
            </a:r>
          </a:p>
          <a:p>
            <a:pPr marL="428625" indent="-428625" algn="ctr">
              <a:buFont typeface="Wingdings" panose="05000000000000000000" pitchFamily="2" charset="2"/>
              <a:buChar char="¬"/>
            </a:pPr>
            <a:r>
              <a:rPr lang="en-US" sz="2800" b="1" dirty="0">
                <a:ln w="19050">
                  <a:noFill/>
                  <a:round/>
                </a:ln>
                <a:solidFill>
                  <a:srgbClr val="009CCF"/>
                </a:solidFill>
                <a:latin typeface="Cambria" panose="02040503050406030204" pitchFamily="18" charset="0"/>
              </a:rPr>
              <a:t>Compliance</a:t>
            </a:r>
          </a:p>
          <a:p>
            <a:pPr marL="428625" indent="-428625" algn="ctr">
              <a:buFont typeface="Wingdings" panose="05000000000000000000" pitchFamily="2" charset="2"/>
              <a:buChar char="¬"/>
            </a:pPr>
            <a:r>
              <a:rPr lang="en-US" sz="2800" b="1" dirty="0">
                <a:ln w="19050">
                  <a:noFill/>
                  <a:round/>
                </a:ln>
                <a:solidFill>
                  <a:srgbClr val="009CCF"/>
                </a:solidFill>
                <a:latin typeface="Cambria" panose="02040503050406030204" pitchFamily="18" charset="0"/>
              </a:rPr>
              <a:t>Staffing/Personnel/HR</a:t>
            </a:r>
          </a:p>
          <a:p>
            <a:pPr marL="428625" indent="-428625" algn="ctr">
              <a:buFont typeface="Wingdings" panose="05000000000000000000" pitchFamily="2" charset="2"/>
              <a:buChar char="¬"/>
            </a:pPr>
            <a:r>
              <a:rPr lang="en-US" sz="2800" b="1" dirty="0">
                <a:ln w="19050">
                  <a:noFill/>
                  <a:round/>
                </a:ln>
                <a:solidFill>
                  <a:srgbClr val="009CCF"/>
                </a:solidFill>
                <a:latin typeface="Cambria" panose="02040503050406030204" pitchFamily="18" charset="0"/>
              </a:rPr>
              <a:t>Physical Plant/Environment</a:t>
            </a:r>
          </a:p>
          <a:p>
            <a:pPr marL="428625" indent="-428625" algn="ctr">
              <a:buFont typeface="Wingdings" panose="05000000000000000000" pitchFamily="2" charset="2"/>
              <a:buChar char="¬"/>
            </a:pPr>
            <a:r>
              <a:rPr lang="en-US" sz="2800" b="1" dirty="0">
                <a:ln w="19050">
                  <a:noFill/>
                  <a:round/>
                </a:ln>
                <a:solidFill>
                  <a:srgbClr val="009CCF"/>
                </a:solidFill>
                <a:latin typeface="Cambria" panose="02040503050406030204" pitchFamily="18" charset="0"/>
              </a:rPr>
              <a:t>Provision of Services</a:t>
            </a:r>
          </a:p>
          <a:p>
            <a:pPr marL="428625" indent="-428625" algn="ctr">
              <a:buFont typeface="Wingdings" panose="05000000000000000000" pitchFamily="2" charset="2"/>
              <a:buChar char="¬"/>
            </a:pPr>
            <a:r>
              <a:rPr lang="en-US" sz="2800" b="1" dirty="0">
                <a:ln w="19050">
                  <a:noFill/>
                  <a:round/>
                </a:ln>
                <a:solidFill>
                  <a:srgbClr val="009CCF"/>
                </a:solidFill>
                <a:latin typeface="Cambria" panose="02040503050406030204" pitchFamily="18" charset="0"/>
              </a:rPr>
              <a:t>Emergency Preparedness</a:t>
            </a:r>
          </a:p>
          <a:p>
            <a:pPr marL="428625" indent="-428625" algn="ctr">
              <a:buFont typeface="Wingdings" panose="05000000000000000000" pitchFamily="2" charset="2"/>
              <a:buChar char="¬"/>
            </a:pPr>
            <a:r>
              <a:rPr lang="en-US" sz="2800" b="1" dirty="0">
                <a:ln w="19050">
                  <a:noFill/>
                  <a:round/>
                </a:ln>
                <a:solidFill>
                  <a:srgbClr val="009CCF"/>
                </a:solidFill>
                <a:latin typeface="Cambria" panose="02040503050406030204" pitchFamily="18" charset="0"/>
              </a:rPr>
              <a:t>Medical Management</a:t>
            </a:r>
          </a:p>
          <a:p>
            <a:pPr marL="428625" indent="-428625" algn="ctr">
              <a:buFont typeface="Wingdings" panose="05000000000000000000" pitchFamily="2" charset="2"/>
              <a:buChar char="¬"/>
            </a:pPr>
            <a:r>
              <a:rPr lang="en-US" sz="2800" b="1" dirty="0">
                <a:ln w="19050">
                  <a:noFill/>
                  <a:round/>
                </a:ln>
                <a:solidFill>
                  <a:srgbClr val="009CCF"/>
                </a:solidFill>
                <a:latin typeface="Cambria" panose="02040503050406030204" pitchFamily="18" charset="0"/>
              </a:rPr>
              <a:t>Annual Evaluation</a:t>
            </a:r>
          </a:p>
          <a:p>
            <a:pPr marL="428625" indent="-428625" algn="ctr">
              <a:buFont typeface="Wingdings" panose="05000000000000000000" pitchFamily="2" charset="2"/>
              <a:buChar char="¬"/>
            </a:pPr>
            <a:r>
              <a:rPr lang="en-US" sz="2800" b="1" dirty="0">
                <a:ln w="19050">
                  <a:noFill/>
                  <a:round/>
                </a:ln>
                <a:solidFill>
                  <a:srgbClr val="009CCF"/>
                </a:solidFill>
                <a:latin typeface="Cambria" panose="02040503050406030204" pitchFamily="18" charset="0"/>
              </a:rPr>
              <a:t>Emergency Preparedness</a:t>
            </a:r>
          </a:p>
          <a:p>
            <a:pPr marL="428625" indent="-428625" algn="ctr">
              <a:buFont typeface="Wingdings" panose="05000000000000000000" pitchFamily="2" charset="2"/>
              <a:buChar char="¬"/>
            </a:pPr>
            <a:endParaRPr lang="en-US" sz="2700" b="1" dirty="0">
              <a:ln w="19050">
                <a:noFill/>
                <a:round/>
              </a:ln>
              <a:solidFill>
                <a:srgbClr val="009CCF"/>
              </a:solidFill>
              <a:latin typeface="Josefin Sans" pitchFamily="2" charset="0"/>
            </a:endParaRPr>
          </a:p>
          <a:p>
            <a:pPr marL="428625" indent="-428625" algn="ctr">
              <a:buFont typeface="Wingdings" panose="05000000000000000000" pitchFamily="2" charset="2"/>
              <a:buChar char="¬"/>
            </a:pPr>
            <a:endParaRPr lang="en-US" sz="2700" b="1" dirty="0">
              <a:ln w="19050">
                <a:noFill/>
                <a:round/>
              </a:ln>
              <a:solidFill>
                <a:srgbClr val="009CCF"/>
              </a:solidFill>
              <a:latin typeface="Josefin Sans" pitchFamily="2" charset="0"/>
            </a:endParaRPr>
          </a:p>
          <a:p>
            <a:pPr marL="428625" indent="-428625" algn="ctr">
              <a:buFont typeface="Wingdings" panose="05000000000000000000" pitchFamily="2" charset="2"/>
              <a:buChar char="¬"/>
            </a:pPr>
            <a:endParaRPr lang="en-US" sz="2700" b="1" dirty="0">
              <a:ln w="19050">
                <a:noFill/>
                <a:round/>
              </a:ln>
              <a:solidFill>
                <a:srgbClr val="009CCF"/>
              </a:solidFill>
              <a:latin typeface="Josefin Sans" pitchFamily="2" charset="0"/>
            </a:endParaRPr>
          </a:p>
          <a:p>
            <a:pPr marL="428625" indent="-428625" algn="ctr">
              <a:buFont typeface="Wingdings" panose="05000000000000000000" pitchFamily="2" charset="2"/>
              <a:buChar char="¬"/>
            </a:pPr>
            <a:endParaRPr lang="en-US" sz="2700" b="1" dirty="0">
              <a:ln w="19050">
                <a:noFill/>
                <a:round/>
              </a:ln>
              <a:solidFill>
                <a:srgbClr val="009CCF"/>
              </a:solidFill>
              <a:latin typeface="Josefin Sans" pitchFamily="2" charset="0"/>
            </a:endParaRPr>
          </a:p>
          <a:p>
            <a:pPr marL="428625" indent="-428625">
              <a:buFont typeface="Wingdings" panose="05000000000000000000" pitchFamily="2" charset="2"/>
              <a:buChar char="¬"/>
            </a:pPr>
            <a:endParaRPr lang="en-US" sz="2700" b="1" dirty="0">
              <a:ln w="19050">
                <a:noFill/>
                <a:round/>
              </a:ln>
              <a:solidFill>
                <a:srgbClr val="009CCF"/>
              </a:solidFill>
              <a:latin typeface="Josefin Sans" pitchFamily="2" charset="0"/>
            </a:endParaRPr>
          </a:p>
          <a:p>
            <a:pPr marL="428625" indent="-428625">
              <a:buFont typeface="Wingdings" panose="05000000000000000000" pitchFamily="2" charset="2"/>
              <a:buChar char="¬"/>
            </a:pPr>
            <a:endParaRPr lang="en-US" sz="2700" b="1" dirty="0">
              <a:ln w="19050">
                <a:noFill/>
                <a:round/>
              </a:ln>
              <a:solidFill>
                <a:srgbClr val="009CCF"/>
              </a:solidFill>
              <a:latin typeface="Josefin Sans" pitchFamily="2" charset="0"/>
            </a:endParaRPr>
          </a:p>
        </p:txBody>
      </p:sp>
      <p:sp>
        <p:nvSpPr>
          <p:cNvPr id="17" name="TextBox 16"/>
          <p:cNvSpPr txBox="1"/>
          <p:nvPr/>
        </p:nvSpPr>
        <p:spPr>
          <a:xfrm>
            <a:off x="1589649" y="503763"/>
            <a:ext cx="6743700" cy="715581"/>
          </a:xfrm>
          <a:prstGeom prst="rect">
            <a:avLst/>
          </a:prstGeom>
          <a:noFill/>
          <a:ln>
            <a:noFill/>
          </a:ln>
        </p:spPr>
        <p:txBody>
          <a:bodyPr wrap="square" rtlCol="0">
            <a:spAutoFit/>
          </a:bodyPr>
          <a:lstStyle/>
          <a:p>
            <a:pPr algn="ctr"/>
            <a:r>
              <a:rPr lang="fr-FR" sz="4050" b="1" dirty="0">
                <a:ln w="19050">
                  <a:noFill/>
                  <a:round/>
                </a:ln>
                <a:latin typeface="Arial" panose="020B0604020202020204" pitchFamily="34" charset="0"/>
                <a:cs typeface="Arial" panose="020B0604020202020204" pitchFamily="34" charset="0"/>
              </a:rPr>
              <a:t>42 CFR §491</a:t>
            </a:r>
          </a:p>
        </p:txBody>
      </p:sp>
      <p:sp>
        <p:nvSpPr>
          <p:cNvPr id="3" name="Rectangle 2">
            <a:extLst>
              <a:ext uri="{FF2B5EF4-FFF2-40B4-BE49-F238E27FC236}">
                <a16:creationId xmlns:a16="http://schemas.microsoft.com/office/drawing/2014/main" id="{92B1AD74-0C59-488D-93A5-99D79186B7FD}"/>
              </a:ext>
            </a:extLst>
          </p:cNvPr>
          <p:cNvSpPr/>
          <p:nvPr/>
        </p:nvSpPr>
        <p:spPr>
          <a:xfrm>
            <a:off x="135365" y="-61776"/>
            <a:ext cx="3218060" cy="923330"/>
          </a:xfrm>
          <a:prstGeom prst="rect">
            <a:avLst/>
          </a:prstGeom>
          <a:noFill/>
        </p:spPr>
        <p:txBody>
          <a:bodyPr wrap="none" lIns="91440" tIns="45720" rIns="91440" bIns="45720">
            <a:spAutoFit/>
          </a:bodyPr>
          <a:lstStyle/>
          <a:p>
            <a:pPr algn="ctr"/>
            <a:r>
              <a:rPr lang="en-US" sz="5400" dirty="0">
                <a:ln w="0"/>
                <a:solidFill>
                  <a:srgbClr val="FF0000"/>
                </a:solidFill>
                <a:effectLst>
                  <a:outerShdw blurRad="38100" dist="19050" dir="2700000" algn="tl" rotWithShape="0">
                    <a:schemeClr val="dk1">
                      <a:alpha val="40000"/>
                    </a:schemeClr>
                  </a:outerShdw>
                </a:effectLst>
              </a:rPr>
              <a:t>Regulatory</a:t>
            </a:r>
          </a:p>
        </p:txBody>
      </p:sp>
    </p:spTree>
    <p:extLst>
      <p:ext uri="{BB962C8B-B14F-4D97-AF65-F5344CB8AC3E}">
        <p14:creationId xmlns:p14="http://schemas.microsoft.com/office/powerpoint/2010/main" val="19364170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4A30633-5480-4F00-BFF7-50E74CFE4C61}"/>
              </a:ext>
            </a:extLst>
          </p:cNvPr>
          <p:cNvSpPr txBox="1"/>
          <p:nvPr/>
        </p:nvSpPr>
        <p:spPr>
          <a:xfrm>
            <a:off x="457200" y="367657"/>
            <a:ext cx="8229600" cy="5432256"/>
          </a:xfrm>
          <a:prstGeom prst="rect">
            <a:avLst/>
          </a:prstGeom>
          <a:noFill/>
        </p:spPr>
        <p:txBody>
          <a:bodyPr wrap="square" rtlCol="0">
            <a:spAutoFit/>
          </a:bodyPr>
          <a:lstStyle/>
          <a:p>
            <a:r>
              <a:rPr lang="en-US" sz="2400" b="1" dirty="0"/>
              <a:t>42 CFR §491:1 THRU §491:12</a:t>
            </a:r>
          </a:p>
          <a:p>
            <a:endParaRPr lang="en-US" sz="900" dirty="0"/>
          </a:p>
          <a:p>
            <a:r>
              <a:rPr lang="en-US" sz="2100" dirty="0"/>
              <a:t>These section contains all the regulations concerning the conditions of certification and recertification of Rural Health Clinics.  </a:t>
            </a:r>
            <a:r>
              <a:rPr lang="en-US" sz="2100" b="1" i="1" dirty="0"/>
              <a:t>This is where the certification and accreditation standards originate. </a:t>
            </a:r>
            <a:r>
              <a:rPr lang="en-US" sz="2100" dirty="0"/>
              <a:t>However, the sub-regulatory sources of information  are often easier to interpret and more “user-friendly</a:t>
            </a:r>
            <a:r>
              <a:rPr lang="en-US" sz="2100" dirty="0">
                <a:highlight>
                  <a:srgbClr val="FFFF00"/>
                </a:highlight>
              </a:rPr>
              <a:t>”.   The CFR is legally binding.  Sub-regulatory guidance must be taken into consideration by Medicare Contractors and Administrative Law Judges and they must explain rulings to the contrary, but they are not obligated to uphold sub-regulatory guidance.</a:t>
            </a:r>
          </a:p>
          <a:p>
            <a:endParaRPr lang="en-US" sz="2100" dirty="0"/>
          </a:p>
          <a:p>
            <a:pPr marL="214313" indent="-214313">
              <a:buFont typeface="Wingdings" panose="05000000000000000000" pitchFamily="2" charset="2"/>
              <a:buChar char="¬"/>
            </a:pPr>
            <a:r>
              <a:rPr lang="en-US" sz="2100" dirty="0"/>
              <a:t>Be mindful of </a:t>
            </a:r>
            <a:r>
              <a:rPr lang="en-US" sz="2100" b="1" i="1" u="sng" dirty="0"/>
              <a:t>published and effective dates </a:t>
            </a:r>
            <a:r>
              <a:rPr lang="en-US" sz="2100" dirty="0"/>
              <a:t>when referring to regulations and sub-regulatory guidance.  A Google search can result in an outdated publication.</a:t>
            </a:r>
          </a:p>
          <a:p>
            <a:endParaRPr lang="en-US" sz="1000" dirty="0"/>
          </a:p>
          <a:p>
            <a:pPr marL="214313" indent="-214313">
              <a:buFont typeface="Wingdings" panose="05000000000000000000" pitchFamily="2" charset="2"/>
              <a:buChar char="¬"/>
            </a:pPr>
            <a:r>
              <a:rPr lang="en-US" sz="2100" dirty="0"/>
              <a:t>Text </a:t>
            </a:r>
            <a:r>
              <a:rPr lang="en-US" sz="2100" b="1" dirty="0">
                <a:solidFill>
                  <a:srgbClr val="FF0000"/>
                </a:solidFill>
              </a:rPr>
              <a:t>in red </a:t>
            </a:r>
            <a:r>
              <a:rPr lang="en-US" sz="2100" dirty="0"/>
              <a:t>indicates the updated portions of the publications.</a:t>
            </a:r>
          </a:p>
          <a:p>
            <a:endParaRPr lang="en-US" sz="1000" dirty="0"/>
          </a:p>
          <a:p>
            <a:pPr marL="214313" indent="-214313">
              <a:buFont typeface="Wingdings" panose="05000000000000000000" pitchFamily="2" charset="2"/>
              <a:buChar char="¬"/>
            </a:pPr>
            <a:r>
              <a:rPr lang="en-US" sz="2100" dirty="0"/>
              <a:t>RHC and FQHC guidance are often in the same documents. Use caution.</a:t>
            </a:r>
          </a:p>
        </p:txBody>
      </p:sp>
    </p:spTree>
    <p:extLst>
      <p:ext uri="{BB962C8B-B14F-4D97-AF65-F5344CB8AC3E}">
        <p14:creationId xmlns:p14="http://schemas.microsoft.com/office/powerpoint/2010/main" val="24008576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E69973A-6C8E-4AFB-88D8-2B3D667F45CC}"/>
              </a:ext>
            </a:extLst>
          </p:cNvPr>
          <p:cNvPicPr>
            <a:picLocks noChangeAspect="1"/>
          </p:cNvPicPr>
          <p:nvPr/>
        </p:nvPicPr>
        <p:blipFill rotWithShape="1">
          <a:blip r:embed="rId2"/>
          <a:srcRect l="21875" t="21097" r="17500" b="5534"/>
          <a:stretch/>
        </p:blipFill>
        <p:spPr>
          <a:xfrm>
            <a:off x="858311" y="675249"/>
            <a:ext cx="7406908" cy="5039752"/>
          </a:xfrm>
          <a:prstGeom prst="rect">
            <a:avLst/>
          </a:prstGeom>
        </p:spPr>
      </p:pic>
      <p:grpSp>
        <p:nvGrpSpPr>
          <p:cNvPr id="2" name="Group 1">
            <a:extLst>
              <a:ext uri="{FF2B5EF4-FFF2-40B4-BE49-F238E27FC236}">
                <a16:creationId xmlns:a16="http://schemas.microsoft.com/office/drawing/2014/main" id="{436B34DA-9044-46C4-8222-DB88DC8F473D}"/>
              </a:ext>
            </a:extLst>
          </p:cNvPr>
          <p:cNvGrpSpPr/>
          <p:nvPr/>
        </p:nvGrpSpPr>
        <p:grpSpPr>
          <a:xfrm>
            <a:off x="611583" y="1012874"/>
            <a:ext cx="7318478" cy="1591408"/>
            <a:chOff x="611583" y="1012874"/>
            <a:chExt cx="7318478" cy="1591408"/>
          </a:xfrm>
        </p:grpSpPr>
        <p:sp>
          <p:nvSpPr>
            <p:cNvPr id="5" name="Rectangle 4">
              <a:extLst>
                <a:ext uri="{FF2B5EF4-FFF2-40B4-BE49-F238E27FC236}">
                  <a16:creationId xmlns:a16="http://schemas.microsoft.com/office/drawing/2014/main" id="{360842AB-79F2-4C6C-B1AE-E84D1B54A05A}"/>
                </a:ext>
              </a:extLst>
            </p:cNvPr>
            <p:cNvSpPr/>
            <p:nvPr/>
          </p:nvSpPr>
          <p:spPr>
            <a:xfrm>
              <a:off x="4425260" y="1012874"/>
              <a:ext cx="3504801" cy="47830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pic>
          <p:nvPicPr>
            <p:cNvPr id="6" name="Picture 5">
              <a:extLst>
                <a:ext uri="{FF2B5EF4-FFF2-40B4-BE49-F238E27FC236}">
                  <a16:creationId xmlns:a16="http://schemas.microsoft.com/office/drawing/2014/main" id="{EA5649DF-14B9-44B3-99E7-7470446BE4DA}"/>
                </a:ext>
              </a:extLst>
            </p:cNvPr>
            <p:cNvPicPr>
              <a:picLocks noChangeAspect="1"/>
            </p:cNvPicPr>
            <p:nvPr/>
          </p:nvPicPr>
          <p:blipFill>
            <a:blip r:embed="rId3"/>
            <a:stretch>
              <a:fillRect/>
            </a:stretch>
          </p:blipFill>
          <p:spPr>
            <a:xfrm>
              <a:off x="611583" y="2125981"/>
              <a:ext cx="3777536" cy="478301"/>
            </a:xfrm>
            <a:prstGeom prst="rect">
              <a:avLst/>
            </a:prstGeom>
            <a:ln>
              <a:solidFill>
                <a:srgbClr val="FF0000"/>
              </a:solidFill>
            </a:ln>
          </p:spPr>
        </p:pic>
      </p:grpSp>
    </p:spTree>
    <p:extLst>
      <p:ext uri="{BB962C8B-B14F-4D97-AF65-F5344CB8AC3E}">
        <p14:creationId xmlns:p14="http://schemas.microsoft.com/office/powerpoint/2010/main" val="12735696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4F2C05F-9F6B-4C31-A94B-28111224B336}"/>
              </a:ext>
            </a:extLst>
          </p:cNvPr>
          <p:cNvSpPr>
            <a:spLocks noGrp="1"/>
          </p:cNvSpPr>
          <p:nvPr>
            <p:ph idx="1"/>
          </p:nvPr>
        </p:nvSpPr>
        <p:spPr>
          <a:xfrm>
            <a:off x="574531" y="1097280"/>
            <a:ext cx="7994938" cy="4270473"/>
          </a:xfrm>
        </p:spPr>
        <p:txBody>
          <a:bodyPr>
            <a:noAutofit/>
          </a:bodyPr>
          <a:lstStyle/>
          <a:p>
            <a:pPr marL="0" indent="0" algn="ctr">
              <a:buNone/>
            </a:pPr>
            <a:r>
              <a:rPr lang="en-US" u="sng" dirty="0"/>
              <a:t>CMS Internet-Only Manuals</a:t>
            </a:r>
          </a:p>
          <a:p>
            <a:pPr marL="0" indent="0">
              <a:buNone/>
            </a:pPr>
            <a:r>
              <a:rPr lang="en-US" sz="2800" dirty="0"/>
              <a:t>Policy Benefit Manual, Chapter 13</a:t>
            </a:r>
          </a:p>
          <a:p>
            <a:pPr marL="0" indent="0">
              <a:buNone/>
            </a:pPr>
            <a:r>
              <a:rPr lang="en-US" sz="2800" dirty="0">
                <a:hlinkClick r:id="rId2"/>
              </a:rPr>
              <a:t>https://www.cms.gov/Regulations-and-Guidance/Guidance/Manuals/Downloads/bp102c13.pdf</a:t>
            </a:r>
            <a:endParaRPr lang="en-US" sz="2800" dirty="0"/>
          </a:p>
          <a:p>
            <a:pPr marL="0" indent="0">
              <a:buNone/>
            </a:pPr>
            <a:endParaRPr lang="en-US" dirty="0"/>
          </a:p>
          <a:p>
            <a:pPr marL="0" indent="0">
              <a:buNone/>
            </a:pPr>
            <a:r>
              <a:rPr lang="en-US" sz="2800" dirty="0"/>
              <a:t>Claims Processing Manual, Chapter 9</a:t>
            </a:r>
          </a:p>
          <a:p>
            <a:pPr marL="0" indent="0">
              <a:buNone/>
            </a:pPr>
            <a:r>
              <a:rPr lang="en-US" sz="2800" dirty="0">
                <a:hlinkClick r:id="rId3"/>
              </a:rPr>
              <a:t>https://www.cms.gov/Regulations-and-Guidance/Guidance/Manuals/Downloads/clm104c09.pdf</a:t>
            </a:r>
            <a:endParaRPr lang="en-US" sz="2800"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5" name="Rectangle 4">
            <a:extLst>
              <a:ext uri="{FF2B5EF4-FFF2-40B4-BE49-F238E27FC236}">
                <a16:creationId xmlns:a16="http://schemas.microsoft.com/office/drawing/2014/main" id="{A40EE77F-6E56-4AF7-8DB6-073C2D05DF02}"/>
              </a:ext>
            </a:extLst>
          </p:cNvPr>
          <p:cNvSpPr/>
          <p:nvPr/>
        </p:nvSpPr>
        <p:spPr>
          <a:xfrm>
            <a:off x="5305883" y="202085"/>
            <a:ext cx="3342133" cy="707886"/>
          </a:xfrm>
          <a:prstGeom prst="rect">
            <a:avLst/>
          </a:prstGeom>
          <a:noFill/>
          <a:ln>
            <a:noFill/>
          </a:ln>
        </p:spPr>
        <p:txBody>
          <a:bodyPr wrap="none" lIns="91440" tIns="45720" rIns="91440" bIns="45720">
            <a:spAutoFit/>
          </a:bodyPr>
          <a:lstStyle/>
          <a:p>
            <a:pPr algn="ctr"/>
            <a:r>
              <a:rPr lang="en-US" sz="4000" b="1" cap="none" spc="0" dirty="0">
                <a:ln w="9525">
                  <a:solidFill>
                    <a:schemeClr val="bg1"/>
                  </a:solidFill>
                  <a:prstDash val="solid"/>
                </a:ln>
                <a:effectLst>
                  <a:outerShdw blurRad="12700" dist="38100" dir="2700000" algn="tl" rotWithShape="0">
                    <a:schemeClr val="bg1">
                      <a:lumMod val="50000"/>
                    </a:schemeClr>
                  </a:outerShdw>
                </a:effectLst>
              </a:rPr>
              <a:t>Sub-regulatory</a:t>
            </a:r>
          </a:p>
        </p:txBody>
      </p:sp>
    </p:spTree>
    <p:extLst>
      <p:ext uri="{BB962C8B-B14F-4D97-AF65-F5344CB8AC3E}">
        <p14:creationId xmlns:p14="http://schemas.microsoft.com/office/powerpoint/2010/main" val="10905273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0EC57D6-0736-45EA-AF3A-9192AFEA1172}"/>
              </a:ext>
            </a:extLst>
          </p:cNvPr>
          <p:cNvPicPr>
            <a:picLocks noChangeAspect="1"/>
          </p:cNvPicPr>
          <p:nvPr/>
        </p:nvPicPr>
        <p:blipFill rotWithShape="1">
          <a:blip r:embed="rId2"/>
          <a:srcRect l="19179" t="17415" r="20700" b="6191"/>
          <a:stretch/>
        </p:blipFill>
        <p:spPr>
          <a:xfrm>
            <a:off x="1307762" y="1132508"/>
            <a:ext cx="7461486" cy="4949136"/>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5" name="Rectangle 4">
            <a:extLst>
              <a:ext uri="{FF2B5EF4-FFF2-40B4-BE49-F238E27FC236}">
                <a16:creationId xmlns:a16="http://schemas.microsoft.com/office/drawing/2014/main" id="{A9315CB7-EA81-4CB6-8597-66C8185BA851}"/>
              </a:ext>
            </a:extLst>
          </p:cNvPr>
          <p:cNvSpPr/>
          <p:nvPr/>
        </p:nvSpPr>
        <p:spPr>
          <a:xfrm>
            <a:off x="5427115" y="905469"/>
            <a:ext cx="3342133" cy="707886"/>
          </a:xfrm>
          <a:prstGeom prst="rect">
            <a:avLst/>
          </a:prstGeom>
          <a:noFill/>
          <a:ln>
            <a:noFill/>
          </a:ln>
        </p:spPr>
        <p:txBody>
          <a:bodyPr wrap="none" lIns="91440" tIns="45720" rIns="91440" bIns="45720">
            <a:spAutoFit/>
          </a:bodyPr>
          <a:lstStyle/>
          <a:p>
            <a:pPr algn="ctr"/>
            <a:r>
              <a:rPr lang="en-US" sz="4000" b="1" cap="none" spc="0" dirty="0">
                <a:ln w="9525">
                  <a:solidFill>
                    <a:schemeClr val="bg1"/>
                  </a:solidFill>
                  <a:prstDash val="solid"/>
                </a:ln>
                <a:effectLst>
                  <a:outerShdw blurRad="12700" dist="38100" dir="2700000" algn="tl" rotWithShape="0">
                    <a:schemeClr val="bg1">
                      <a:lumMod val="50000"/>
                    </a:schemeClr>
                  </a:outerShdw>
                </a:effectLst>
              </a:rPr>
              <a:t>Sub-regulatory</a:t>
            </a:r>
          </a:p>
        </p:txBody>
      </p:sp>
    </p:spTree>
    <p:extLst>
      <p:ext uri="{BB962C8B-B14F-4D97-AF65-F5344CB8AC3E}">
        <p14:creationId xmlns:p14="http://schemas.microsoft.com/office/powerpoint/2010/main" val="30864090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606353" y="334326"/>
            <a:ext cx="7554516" cy="523220"/>
          </a:xfrm>
          <a:prstGeom prst="rect">
            <a:avLst/>
          </a:prstGeom>
          <a:noFill/>
          <a:ln>
            <a:noFill/>
          </a:ln>
        </p:spPr>
        <p:txBody>
          <a:bodyPr wrap="square" rtlCol="0">
            <a:spAutoFit/>
          </a:bodyPr>
          <a:lstStyle/>
          <a:p>
            <a:pPr algn="ctr"/>
            <a:r>
              <a:rPr lang="en-US" sz="2800" b="1" dirty="0">
                <a:ln w="19050">
                  <a:noFill/>
                  <a:round/>
                </a:ln>
                <a:latin typeface="Arial" panose="020B0604020202020204" pitchFamily="34" charset="0"/>
                <a:cs typeface="Arial" panose="020B0604020202020204" pitchFamily="34" charset="0"/>
              </a:rPr>
              <a:t>State Operations Manuals</a:t>
            </a:r>
          </a:p>
        </p:txBody>
      </p:sp>
      <p:sp>
        <p:nvSpPr>
          <p:cNvPr id="12" name="TextBox 11"/>
          <p:cNvSpPr txBox="1"/>
          <p:nvPr/>
        </p:nvSpPr>
        <p:spPr>
          <a:xfrm>
            <a:off x="400050" y="2062931"/>
            <a:ext cx="8326041" cy="561341"/>
          </a:xfrm>
          <a:prstGeom prst="rect">
            <a:avLst/>
          </a:prstGeom>
          <a:noFill/>
          <a:ln>
            <a:noFill/>
          </a:ln>
        </p:spPr>
        <p:txBody>
          <a:bodyPr wrap="square" rtlCol="0">
            <a:noAutofit/>
          </a:bodyPr>
          <a:lstStyle/>
          <a:p>
            <a:endParaRPr lang="en-US" sz="2700" b="1" dirty="0">
              <a:ln w="19050">
                <a:noFill/>
                <a:round/>
              </a:ln>
              <a:solidFill>
                <a:schemeClr val="tx2"/>
              </a:solidFill>
              <a:latin typeface="Josefin Sans" pitchFamily="2" charset="0"/>
            </a:endParaRPr>
          </a:p>
          <a:p>
            <a:endParaRPr lang="en-US" sz="2700" b="1" dirty="0">
              <a:ln w="19050">
                <a:noFill/>
                <a:round/>
              </a:ln>
              <a:solidFill>
                <a:schemeClr val="tx2"/>
              </a:solidFill>
              <a:latin typeface="Josefin Sans" pitchFamily="2" charset="0"/>
            </a:endParaRPr>
          </a:p>
          <a:p>
            <a:endParaRPr lang="en-US" sz="2700" b="1" dirty="0">
              <a:ln w="19050">
                <a:noFill/>
                <a:round/>
              </a:ln>
              <a:solidFill>
                <a:schemeClr val="tx2"/>
              </a:solidFill>
              <a:latin typeface="Josefin Sans" pitchFamily="2" charset="0"/>
            </a:endParaRPr>
          </a:p>
          <a:p>
            <a:endParaRPr lang="en-US" sz="2700" b="1" dirty="0">
              <a:ln w="19050">
                <a:noFill/>
                <a:round/>
              </a:ln>
              <a:solidFill>
                <a:schemeClr val="tx2"/>
              </a:solidFill>
              <a:latin typeface="Josefin Sans" pitchFamily="2" charset="0"/>
            </a:endParaRPr>
          </a:p>
          <a:p>
            <a:endParaRPr lang="en-US" sz="1500" b="1" dirty="0">
              <a:ln w="19050">
                <a:noFill/>
                <a:round/>
              </a:ln>
              <a:solidFill>
                <a:schemeClr val="tx2"/>
              </a:solidFill>
              <a:latin typeface="Josefin Sans" pitchFamily="2" charset="0"/>
            </a:endParaRPr>
          </a:p>
        </p:txBody>
      </p:sp>
      <p:pic>
        <p:nvPicPr>
          <p:cNvPr id="2" name="Picture 1">
            <a:extLst>
              <a:ext uri="{FF2B5EF4-FFF2-40B4-BE49-F238E27FC236}">
                <a16:creationId xmlns:a16="http://schemas.microsoft.com/office/drawing/2014/main" id="{C3652C24-4E9F-45DE-831F-5D266D4C7348}"/>
              </a:ext>
            </a:extLst>
          </p:cNvPr>
          <p:cNvPicPr>
            <a:picLocks noChangeAspect="1"/>
          </p:cNvPicPr>
          <p:nvPr/>
        </p:nvPicPr>
        <p:blipFill rotWithShape="1">
          <a:blip r:embed="rId2"/>
          <a:srcRect l="20625" t="13315" r="21875" b="8869"/>
          <a:stretch/>
        </p:blipFill>
        <p:spPr>
          <a:xfrm>
            <a:off x="1024930" y="1073471"/>
            <a:ext cx="6774604" cy="5154589"/>
          </a:xfrm>
          <a:prstGeom prst="rect">
            <a:avLst/>
          </a:prstGeom>
          <a:ln>
            <a:solidFill>
              <a:schemeClr val="tx1"/>
            </a:solidFill>
          </a:ln>
        </p:spPr>
      </p:pic>
      <p:sp>
        <p:nvSpPr>
          <p:cNvPr id="3" name="Rectangle 2">
            <a:extLst>
              <a:ext uri="{FF2B5EF4-FFF2-40B4-BE49-F238E27FC236}">
                <a16:creationId xmlns:a16="http://schemas.microsoft.com/office/drawing/2014/main" id="{CBE096E7-3751-4AA8-A1EE-F2E5256B3E8A}"/>
              </a:ext>
            </a:extLst>
          </p:cNvPr>
          <p:cNvSpPr/>
          <p:nvPr/>
        </p:nvSpPr>
        <p:spPr>
          <a:xfrm>
            <a:off x="5246925" y="1073471"/>
            <a:ext cx="2393925" cy="523220"/>
          </a:xfrm>
          <a:prstGeom prst="rect">
            <a:avLst/>
          </a:prstGeom>
        </p:spPr>
        <p:txBody>
          <a:bodyPr wrap="none">
            <a:spAutoFit/>
          </a:bodyPr>
          <a:lstStyle/>
          <a:p>
            <a:pPr algn="ctr"/>
            <a:r>
              <a:rPr lang="en-US" sz="2800" b="1" dirty="0">
                <a:ln w="9525">
                  <a:solidFill>
                    <a:schemeClr val="bg1"/>
                  </a:solidFill>
                  <a:prstDash val="solid"/>
                </a:ln>
                <a:effectLst>
                  <a:outerShdw blurRad="12700" dist="38100" dir="2700000" algn="tl" rotWithShape="0">
                    <a:schemeClr val="bg1">
                      <a:lumMod val="50000"/>
                    </a:schemeClr>
                  </a:outerShdw>
                </a:effectLst>
              </a:rPr>
              <a:t>Sub-regulatory</a:t>
            </a:r>
          </a:p>
        </p:txBody>
      </p:sp>
    </p:spTree>
    <p:extLst>
      <p:ext uri="{BB962C8B-B14F-4D97-AF65-F5344CB8AC3E}">
        <p14:creationId xmlns:p14="http://schemas.microsoft.com/office/powerpoint/2010/main" val="26556267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89F6524-4E56-4769-AB1F-8453BB391B37}"/>
              </a:ext>
            </a:extLst>
          </p:cNvPr>
          <p:cNvSpPr txBox="1"/>
          <p:nvPr/>
        </p:nvSpPr>
        <p:spPr>
          <a:xfrm>
            <a:off x="638628" y="1112283"/>
            <a:ext cx="7866744" cy="5601533"/>
          </a:xfrm>
          <a:prstGeom prst="rect">
            <a:avLst/>
          </a:prstGeom>
          <a:noFill/>
        </p:spPr>
        <p:txBody>
          <a:bodyPr wrap="square" rtlCol="0">
            <a:spAutoFit/>
          </a:bodyPr>
          <a:lstStyle/>
          <a:p>
            <a:r>
              <a:rPr lang="en-US" sz="2800" dirty="0"/>
              <a:t>The State Operation Manuals which apply to RHCs are:</a:t>
            </a:r>
          </a:p>
          <a:p>
            <a:endParaRPr lang="en-US" sz="1100" dirty="0"/>
          </a:p>
          <a:p>
            <a:r>
              <a:rPr lang="en-US" sz="2400" dirty="0"/>
              <a:t>Appendix G--</a:t>
            </a:r>
            <a:r>
              <a:rPr lang="en-US" sz="2400" u="sng" dirty="0"/>
              <a:t>Guidance for Surveyors</a:t>
            </a:r>
            <a:r>
              <a:rPr lang="en-US" sz="2400" dirty="0"/>
              <a:t>: Rural Health Clinics</a:t>
            </a:r>
          </a:p>
          <a:p>
            <a:r>
              <a:rPr lang="en-US" sz="2400" dirty="0"/>
              <a:t>42 CFR §491.1 through §491.11</a:t>
            </a:r>
          </a:p>
          <a:p>
            <a:r>
              <a:rPr lang="en-US" sz="2200" dirty="0">
                <a:hlinkClick r:id="rId2"/>
              </a:rPr>
              <a:t>https://www.cms.gov/Regulations-and-Guidance/Guidance/Manuals/downloads/som107ap_g_rhc.pdf</a:t>
            </a:r>
            <a:endParaRPr lang="en-US" sz="2200" dirty="0"/>
          </a:p>
          <a:p>
            <a:endParaRPr lang="en-US" sz="2400" dirty="0"/>
          </a:p>
          <a:p>
            <a:r>
              <a:rPr lang="en-US" sz="2400" dirty="0"/>
              <a:t>Appendix Z—Emergency Preparedness for all Provider Types, Interpretive Guidance</a:t>
            </a:r>
          </a:p>
          <a:p>
            <a:r>
              <a:rPr lang="en-US" sz="2400" dirty="0"/>
              <a:t>42 CFR §491.12</a:t>
            </a:r>
          </a:p>
          <a:p>
            <a:r>
              <a:rPr lang="en-US" sz="2200" dirty="0">
                <a:hlinkClick r:id="rId3"/>
              </a:rPr>
              <a:t>https://www.cms.gov/Regulations-and-Guidance/Guidance/Manuals/downloads/som107ap_z_emergprep.pdf</a:t>
            </a:r>
            <a:endParaRPr lang="en-US" sz="2200" dirty="0"/>
          </a:p>
          <a:p>
            <a:endParaRPr lang="en-US" sz="2800" dirty="0"/>
          </a:p>
        </p:txBody>
      </p:sp>
      <p:sp>
        <p:nvSpPr>
          <p:cNvPr id="3" name="Rectangle 2">
            <a:extLst>
              <a:ext uri="{FF2B5EF4-FFF2-40B4-BE49-F238E27FC236}">
                <a16:creationId xmlns:a16="http://schemas.microsoft.com/office/drawing/2014/main" id="{8AF2F3DD-6028-4467-9F7F-40D5326C28D0}"/>
              </a:ext>
            </a:extLst>
          </p:cNvPr>
          <p:cNvSpPr/>
          <p:nvPr/>
        </p:nvSpPr>
        <p:spPr>
          <a:xfrm>
            <a:off x="326582" y="251905"/>
            <a:ext cx="2393925" cy="523220"/>
          </a:xfrm>
          <a:prstGeom prst="rect">
            <a:avLst/>
          </a:prstGeom>
        </p:spPr>
        <p:txBody>
          <a:bodyPr wrap="none">
            <a:spAutoFit/>
          </a:bodyPr>
          <a:lstStyle/>
          <a:p>
            <a:pPr algn="ctr"/>
            <a:r>
              <a:rPr lang="en-US" sz="2800" b="1" dirty="0">
                <a:ln w="9525">
                  <a:solidFill>
                    <a:schemeClr val="bg1"/>
                  </a:solidFill>
                  <a:prstDash val="solid"/>
                </a:ln>
                <a:effectLst>
                  <a:outerShdw blurRad="12700" dist="38100" dir="2700000" algn="tl" rotWithShape="0">
                    <a:schemeClr val="bg1">
                      <a:lumMod val="50000"/>
                    </a:schemeClr>
                  </a:outerShdw>
                </a:effectLst>
              </a:rPr>
              <a:t>Sub-regulatory</a:t>
            </a:r>
          </a:p>
        </p:txBody>
      </p:sp>
    </p:spTree>
    <p:extLst>
      <p:ext uri="{BB962C8B-B14F-4D97-AF65-F5344CB8AC3E}">
        <p14:creationId xmlns:p14="http://schemas.microsoft.com/office/powerpoint/2010/main" val="41702233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328A692-A654-4D66-A330-39480660B1C9}"/>
              </a:ext>
            </a:extLst>
          </p:cNvPr>
          <p:cNvSpPr txBox="1"/>
          <p:nvPr/>
        </p:nvSpPr>
        <p:spPr>
          <a:xfrm>
            <a:off x="1320800" y="1480458"/>
            <a:ext cx="6502400" cy="2585323"/>
          </a:xfrm>
          <a:prstGeom prst="rect">
            <a:avLst/>
          </a:prstGeom>
          <a:noFill/>
        </p:spPr>
        <p:txBody>
          <a:bodyPr wrap="square" rtlCol="0">
            <a:spAutoFit/>
          </a:bodyPr>
          <a:lstStyle/>
          <a:p>
            <a:pPr algn="ctr"/>
            <a:r>
              <a:rPr lang="en-US" sz="5400" dirty="0"/>
              <a:t>Top 25 RHC Deficiencies for Alabama 2017-2019</a:t>
            </a:r>
          </a:p>
        </p:txBody>
      </p:sp>
    </p:spTree>
    <p:extLst>
      <p:ext uri="{BB962C8B-B14F-4D97-AF65-F5344CB8AC3E}">
        <p14:creationId xmlns:p14="http://schemas.microsoft.com/office/powerpoint/2010/main" val="32063899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D13F5EA-883A-4B10-A4A5-B35D28EBF54D}"/>
              </a:ext>
            </a:extLst>
          </p:cNvPr>
          <p:cNvSpPr>
            <a:spLocks noGrp="1"/>
          </p:cNvSpPr>
          <p:nvPr>
            <p:ph idx="1"/>
          </p:nvPr>
        </p:nvSpPr>
        <p:spPr>
          <a:xfrm>
            <a:off x="3425371" y="406399"/>
            <a:ext cx="5375913" cy="5747657"/>
          </a:xfrm>
        </p:spPr>
        <p:txBody>
          <a:bodyPr>
            <a:noAutofit/>
          </a:bodyPr>
          <a:lstStyle/>
          <a:p>
            <a:pPr marL="0" indent="0">
              <a:buNone/>
            </a:pPr>
            <a:r>
              <a:rPr lang="en-US" sz="3000" dirty="0"/>
              <a:t>When a surveyor cannot find evidence (written proof, observation, interviewing, inspection, auditing, etc.) that the certification standards are being met, you receive a deficiency. Each survey “tag” or standard is tied back to the 42 CFR §491 conditions for RHC certification. Each deficiency is referenced to a regulation subpart, tag or AO standard because it has not been evidenced.</a:t>
            </a:r>
          </a:p>
        </p:txBody>
      </p:sp>
      <p:sp>
        <p:nvSpPr>
          <p:cNvPr id="3" name="Text Placeholder 2">
            <a:extLst>
              <a:ext uri="{FF2B5EF4-FFF2-40B4-BE49-F238E27FC236}">
                <a16:creationId xmlns:a16="http://schemas.microsoft.com/office/drawing/2014/main" id="{18282332-C797-49B5-B6A0-C3E1233E0DD7}"/>
              </a:ext>
            </a:extLst>
          </p:cNvPr>
          <p:cNvSpPr>
            <a:spLocks noGrp="1"/>
          </p:cNvSpPr>
          <p:nvPr>
            <p:ph type="body" sz="half" idx="2"/>
          </p:nvPr>
        </p:nvSpPr>
        <p:spPr>
          <a:xfrm>
            <a:off x="342715" y="1219962"/>
            <a:ext cx="3082656" cy="4418076"/>
          </a:xfrm>
        </p:spPr>
        <p:txBody>
          <a:bodyPr>
            <a:normAutofit lnSpcReduction="10000"/>
          </a:bodyPr>
          <a:lstStyle/>
          <a:p>
            <a:pPr algn="ctr"/>
            <a:r>
              <a:rPr lang="en-US" sz="5400" dirty="0"/>
              <a:t>How or why do I get a survey deficiency?</a:t>
            </a:r>
          </a:p>
        </p:txBody>
      </p:sp>
    </p:spTree>
    <p:extLst>
      <p:ext uri="{BB962C8B-B14F-4D97-AF65-F5344CB8AC3E}">
        <p14:creationId xmlns:p14="http://schemas.microsoft.com/office/powerpoint/2010/main" val="26815293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DF3AFE6-9149-4B1A-BAF1-17A86B78A04B}"/>
              </a:ext>
            </a:extLst>
          </p:cNvPr>
          <p:cNvSpPr>
            <a:spLocks noGrp="1"/>
          </p:cNvSpPr>
          <p:nvPr>
            <p:ph idx="1"/>
          </p:nvPr>
        </p:nvSpPr>
        <p:spPr>
          <a:xfrm>
            <a:off x="3730171" y="696686"/>
            <a:ext cx="5071114" cy="5164366"/>
          </a:xfrm>
        </p:spPr>
        <p:txBody>
          <a:bodyPr>
            <a:normAutofit fontScale="92500"/>
          </a:bodyPr>
          <a:lstStyle/>
          <a:p>
            <a:pPr marL="0" indent="0">
              <a:buNone/>
            </a:pPr>
            <a:endParaRPr lang="en-US" dirty="0"/>
          </a:p>
          <a:p>
            <a:pPr marL="0" indent="0">
              <a:buNone/>
            </a:pPr>
            <a:r>
              <a:rPr lang="en-US" dirty="0"/>
              <a:t>Surveyors are people who come to the task from different backgrounds and perspectives. Even though they have the same standards or conditions to evaluate and the same regulation to govern their surveying, it’s not always as objective or as much of a science as you would think it would be.</a:t>
            </a:r>
          </a:p>
        </p:txBody>
      </p:sp>
      <p:sp>
        <p:nvSpPr>
          <p:cNvPr id="3" name="Text Placeholder 2">
            <a:extLst>
              <a:ext uri="{FF2B5EF4-FFF2-40B4-BE49-F238E27FC236}">
                <a16:creationId xmlns:a16="http://schemas.microsoft.com/office/drawing/2014/main" id="{68AA5179-4437-42FA-B09E-844F77CEA604}"/>
              </a:ext>
            </a:extLst>
          </p:cNvPr>
          <p:cNvSpPr>
            <a:spLocks noGrp="1"/>
          </p:cNvSpPr>
          <p:nvPr>
            <p:ph type="body" sz="half" idx="2"/>
          </p:nvPr>
        </p:nvSpPr>
        <p:spPr/>
        <p:txBody>
          <a:bodyPr>
            <a:normAutofit/>
          </a:bodyPr>
          <a:lstStyle/>
          <a:p>
            <a:r>
              <a:rPr lang="en-US" sz="3200" dirty="0"/>
              <a:t>Are all surveyors the same?</a:t>
            </a:r>
          </a:p>
          <a:p>
            <a:r>
              <a:rPr lang="en-US" sz="3200" dirty="0"/>
              <a:t>Is a surveyor a surveyor regardless?</a:t>
            </a:r>
          </a:p>
        </p:txBody>
      </p:sp>
      <p:pic>
        <p:nvPicPr>
          <p:cNvPr id="5" name="Picture 4">
            <a:extLst>
              <a:ext uri="{FF2B5EF4-FFF2-40B4-BE49-F238E27FC236}">
                <a16:creationId xmlns:a16="http://schemas.microsoft.com/office/drawing/2014/main" id="{172BFF2A-E91C-4C81-A6C7-1AA9BB0641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9936399">
            <a:off x="1110341" y="3715016"/>
            <a:ext cx="2489200" cy="2489200"/>
          </a:xfrm>
          <a:prstGeom prst="rect">
            <a:avLst/>
          </a:prstGeom>
        </p:spPr>
      </p:pic>
    </p:spTree>
    <p:extLst>
      <p:ext uri="{BB962C8B-B14F-4D97-AF65-F5344CB8AC3E}">
        <p14:creationId xmlns:p14="http://schemas.microsoft.com/office/powerpoint/2010/main" val="1910029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29503A47-F191-413A-984D-B726779ED0A5}"/>
              </a:ext>
            </a:extLst>
          </p:cNvPr>
          <p:cNvGraphicFramePr>
            <a:graphicFrameLocks noGrp="1"/>
          </p:cNvGraphicFramePr>
          <p:nvPr>
            <p:ph idx="1"/>
            <p:extLst>
              <p:ext uri="{D42A27DB-BD31-4B8C-83A1-F6EECF244321}">
                <p14:modId xmlns:p14="http://schemas.microsoft.com/office/powerpoint/2010/main" val="1388160790"/>
              </p:ext>
            </p:extLst>
          </p:nvPr>
        </p:nvGraphicFramePr>
        <p:xfrm>
          <a:off x="611945" y="1167619"/>
          <a:ext cx="7920110" cy="5198168"/>
        </p:xfrm>
        <a:graphic>
          <a:graphicData uri="http://schemas.openxmlformats.org/drawingml/2006/table">
            <a:tbl>
              <a:tblPr firstRow="1" bandRow="1">
                <a:tableStyleId>{5940675A-B579-460E-94D1-54222C63F5DA}</a:tableStyleId>
              </a:tblPr>
              <a:tblGrid>
                <a:gridCol w="909346">
                  <a:extLst>
                    <a:ext uri="{9D8B030D-6E8A-4147-A177-3AD203B41FA5}">
                      <a16:colId xmlns:a16="http://schemas.microsoft.com/office/drawing/2014/main" val="3567831789"/>
                    </a:ext>
                  </a:extLst>
                </a:gridCol>
                <a:gridCol w="2962706">
                  <a:extLst>
                    <a:ext uri="{9D8B030D-6E8A-4147-A177-3AD203B41FA5}">
                      <a16:colId xmlns:a16="http://schemas.microsoft.com/office/drawing/2014/main" val="2398688493"/>
                    </a:ext>
                  </a:extLst>
                </a:gridCol>
                <a:gridCol w="1435823">
                  <a:extLst>
                    <a:ext uri="{9D8B030D-6E8A-4147-A177-3AD203B41FA5}">
                      <a16:colId xmlns:a16="http://schemas.microsoft.com/office/drawing/2014/main" val="2040399837"/>
                    </a:ext>
                  </a:extLst>
                </a:gridCol>
                <a:gridCol w="1438884">
                  <a:extLst>
                    <a:ext uri="{9D8B030D-6E8A-4147-A177-3AD203B41FA5}">
                      <a16:colId xmlns:a16="http://schemas.microsoft.com/office/drawing/2014/main" val="2235477912"/>
                    </a:ext>
                  </a:extLst>
                </a:gridCol>
                <a:gridCol w="1173351">
                  <a:extLst>
                    <a:ext uri="{9D8B030D-6E8A-4147-A177-3AD203B41FA5}">
                      <a16:colId xmlns:a16="http://schemas.microsoft.com/office/drawing/2014/main" val="1643725239"/>
                    </a:ext>
                  </a:extLst>
                </a:gridCol>
              </a:tblGrid>
              <a:tr h="823016">
                <a:tc>
                  <a:txBody>
                    <a:bodyPr/>
                    <a:lstStyle/>
                    <a:p>
                      <a:pPr algn="ctr"/>
                      <a:r>
                        <a:rPr lang="en-US" sz="2200" dirty="0"/>
                        <a:t>Tag</a:t>
                      </a:r>
                    </a:p>
                  </a:txBody>
                  <a:tcPr anchor="ctr"/>
                </a:tc>
                <a:tc>
                  <a:txBody>
                    <a:bodyPr/>
                    <a:lstStyle/>
                    <a:p>
                      <a:pPr algn="ctr"/>
                      <a:r>
                        <a:rPr lang="en-US" sz="2200" dirty="0"/>
                        <a:t>Deficiency</a:t>
                      </a:r>
                    </a:p>
                  </a:txBody>
                  <a:tcPr anchor="ctr"/>
                </a:tc>
                <a:tc>
                  <a:txBody>
                    <a:bodyPr/>
                    <a:lstStyle/>
                    <a:p>
                      <a:pPr algn="ctr"/>
                      <a:r>
                        <a:rPr lang="en-US" sz="2200" dirty="0"/>
                        <a:t>% of Surveys</a:t>
                      </a:r>
                    </a:p>
                  </a:txBody>
                  <a:tcPr anchor="ctr"/>
                </a:tc>
                <a:tc>
                  <a:txBody>
                    <a:bodyPr/>
                    <a:lstStyle/>
                    <a:p>
                      <a:pPr algn="ctr"/>
                      <a:r>
                        <a:rPr lang="en-US" sz="2200" dirty="0"/>
                        <a:t>%  Providers</a:t>
                      </a:r>
                    </a:p>
                  </a:txBody>
                  <a:tcPr anchor="ctr"/>
                </a:tc>
                <a:tc>
                  <a:txBody>
                    <a:bodyPr/>
                    <a:lstStyle/>
                    <a:p>
                      <a:pPr algn="ctr"/>
                      <a:r>
                        <a:rPr lang="en-US" sz="2200" dirty="0"/>
                        <a:t># </a:t>
                      </a:r>
                    </a:p>
                    <a:p>
                      <a:pPr algn="ctr"/>
                      <a:r>
                        <a:rPr lang="en-US" sz="2200" dirty="0"/>
                        <a:t>Cited</a:t>
                      </a:r>
                    </a:p>
                  </a:txBody>
                  <a:tcPr anchor="ctr"/>
                </a:tc>
                <a:extLst>
                  <a:ext uri="{0D108BD9-81ED-4DB2-BD59-A6C34878D82A}">
                    <a16:rowId xmlns:a16="http://schemas.microsoft.com/office/drawing/2014/main" val="3394655313"/>
                  </a:ext>
                </a:extLst>
              </a:tr>
              <a:tr h="794768">
                <a:tc>
                  <a:txBody>
                    <a:bodyPr/>
                    <a:lstStyle/>
                    <a:p>
                      <a:r>
                        <a:rPr lang="en-US" sz="2200" dirty="0"/>
                        <a:t>J0043</a:t>
                      </a:r>
                    </a:p>
                  </a:txBody>
                  <a:tcPr/>
                </a:tc>
                <a:tc>
                  <a:txBody>
                    <a:bodyPr/>
                    <a:lstStyle/>
                    <a:p>
                      <a:r>
                        <a:rPr lang="en-US" sz="2200" dirty="0"/>
                        <a:t>Drug Storage and Handling</a:t>
                      </a:r>
                    </a:p>
                  </a:txBody>
                  <a:tcPr/>
                </a:tc>
                <a:tc>
                  <a:txBody>
                    <a:bodyPr/>
                    <a:lstStyle/>
                    <a:p>
                      <a:pPr algn="ctr"/>
                      <a:r>
                        <a:rPr lang="en-US" sz="2200" dirty="0"/>
                        <a:t>62.5%</a:t>
                      </a:r>
                    </a:p>
                  </a:txBody>
                  <a:tcPr/>
                </a:tc>
                <a:tc>
                  <a:txBody>
                    <a:bodyPr/>
                    <a:lstStyle/>
                    <a:p>
                      <a:pPr algn="ctr"/>
                      <a:r>
                        <a:rPr lang="en-US" sz="2200" dirty="0"/>
                        <a:t>13.0%</a:t>
                      </a:r>
                    </a:p>
                  </a:txBody>
                  <a:tcPr/>
                </a:tc>
                <a:tc>
                  <a:txBody>
                    <a:bodyPr/>
                    <a:lstStyle/>
                    <a:p>
                      <a:pPr algn="ctr"/>
                      <a:r>
                        <a:rPr lang="en-US" sz="2200" dirty="0"/>
                        <a:t>15</a:t>
                      </a:r>
                    </a:p>
                  </a:txBody>
                  <a:tcPr/>
                </a:tc>
                <a:extLst>
                  <a:ext uri="{0D108BD9-81ED-4DB2-BD59-A6C34878D82A}">
                    <a16:rowId xmlns:a16="http://schemas.microsoft.com/office/drawing/2014/main" val="724357379"/>
                  </a:ext>
                </a:extLst>
              </a:tr>
              <a:tr h="762052">
                <a:tc>
                  <a:txBody>
                    <a:bodyPr/>
                    <a:lstStyle/>
                    <a:p>
                      <a:r>
                        <a:rPr lang="en-US" sz="2200" dirty="0"/>
                        <a:t>J0123</a:t>
                      </a:r>
                    </a:p>
                  </a:txBody>
                  <a:tcPr/>
                </a:tc>
                <a:tc>
                  <a:txBody>
                    <a:bodyPr/>
                    <a:lstStyle/>
                    <a:p>
                      <a:r>
                        <a:rPr lang="en-US" sz="2200" dirty="0"/>
                        <a:t>Provider Review of Policies</a:t>
                      </a:r>
                    </a:p>
                  </a:txBody>
                  <a:tcPr/>
                </a:tc>
                <a:tc>
                  <a:txBody>
                    <a:bodyPr/>
                    <a:lstStyle/>
                    <a:p>
                      <a:pPr algn="ctr"/>
                      <a:r>
                        <a:rPr lang="en-US" sz="2200" dirty="0"/>
                        <a:t>50.0%</a:t>
                      </a:r>
                    </a:p>
                  </a:txBody>
                  <a:tcPr/>
                </a:tc>
                <a:tc>
                  <a:txBody>
                    <a:bodyPr/>
                    <a:lstStyle/>
                    <a:p>
                      <a:pPr algn="ctr"/>
                      <a:r>
                        <a:rPr lang="en-US" sz="2200" dirty="0"/>
                        <a:t>10.4%</a:t>
                      </a:r>
                    </a:p>
                  </a:txBody>
                  <a:tcPr/>
                </a:tc>
                <a:tc>
                  <a:txBody>
                    <a:bodyPr/>
                    <a:lstStyle/>
                    <a:p>
                      <a:pPr algn="ctr"/>
                      <a:r>
                        <a:rPr lang="en-US" sz="2200" dirty="0"/>
                        <a:t>12</a:t>
                      </a:r>
                    </a:p>
                    <a:p>
                      <a:pPr algn="ctr"/>
                      <a:endParaRPr lang="en-US" sz="2200" dirty="0"/>
                    </a:p>
                  </a:txBody>
                  <a:tcPr/>
                </a:tc>
                <a:extLst>
                  <a:ext uri="{0D108BD9-81ED-4DB2-BD59-A6C34878D82A}">
                    <a16:rowId xmlns:a16="http://schemas.microsoft.com/office/drawing/2014/main" val="443702229"/>
                  </a:ext>
                </a:extLst>
              </a:tr>
              <a:tr h="532176">
                <a:tc>
                  <a:txBody>
                    <a:bodyPr/>
                    <a:lstStyle/>
                    <a:p>
                      <a:r>
                        <a:rPr lang="en-US" sz="2200" dirty="0"/>
                        <a:t>E0004</a:t>
                      </a:r>
                    </a:p>
                  </a:txBody>
                  <a:tcPr/>
                </a:tc>
                <a:tc>
                  <a:txBody>
                    <a:bodyPr/>
                    <a:lstStyle/>
                    <a:p>
                      <a:r>
                        <a:rPr lang="en-US" sz="2200" dirty="0"/>
                        <a:t>Developing EPP</a:t>
                      </a:r>
                    </a:p>
                  </a:txBody>
                  <a:tcPr/>
                </a:tc>
                <a:tc>
                  <a:txBody>
                    <a:bodyPr/>
                    <a:lstStyle/>
                    <a:p>
                      <a:pPr algn="ctr"/>
                      <a:r>
                        <a:rPr lang="en-US" sz="2200" dirty="0"/>
                        <a:t>37.5%</a:t>
                      </a:r>
                    </a:p>
                  </a:txBody>
                  <a:tcPr/>
                </a:tc>
                <a:tc>
                  <a:txBody>
                    <a:bodyPr/>
                    <a:lstStyle/>
                    <a:p>
                      <a:pPr algn="ctr"/>
                      <a:r>
                        <a:rPr lang="en-US" sz="2200" dirty="0"/>
                        <a:t>  7.8%</a:t>
                      </a:r>
                    </a:p>
                  </a:txBody>
                  <a:tcPr/>
                </a:tc>
                <a:tc>
                  <a:txBody>
                    <a:bodyPr/>
                    <a:lstStyle/>
                    <a:p>
                      <a:pPr algn="ctr"/>
                      <a:r>
                        <a:rPr lang="en-US" sz="2200" dirty="0"/>
                        <a:t>9</a:t>
                      </a:r>
                    </a:p>
                  </a:txBody>
                  <a:tcPr/>
                </a:tc>
                <a:extLst>
                  <a:ext uri="{0D108BD9-81ED-4DB2-BD59-A6C34878D82A}">
                    <a16:rowId xmlns:a16="http://schemas.microsoft.com/office/drawing/2014/main" val="3163848100"/>
                  </a:ext>
                </a:extLst>
              </a:tr>
              <a:tr h="762052">
                <a:tc>
                  <a:txBody>
                    <a:bodyPr/>
                    <a:lstStyle/>
                    <a:p>
                      <a:r>
                        <a:rPr lang="en-US" sz="2200" dirty="0"/>
                        <a:t>J0152</a:t>
                      </a:r>
                    </a:p>
                  </a:txBody>
                  <a:tcPr/>
                </a:tc>
                <a:tc>
                  <a:txBody>
                    <a:bodyPr/>
                    <a:lstStyle/>
                    <a:p>
                      <a:r>
                        <a:rPr lang="en-US" sz="2200" dirty="0"/>
                        <a:t>Complete Medical Records</a:t>
                      </a:r>
                    </a:p>
                  </a:txBody>
                  <a:tcPr/>
                </a:tc>
                <a:tc>
                  <a:txBody>
                    <a:bodyPr/>
                    <a:lstStyle/>
                    <a:p>
                      <a:pPr algn="ctr"/>
                      <a:r>
                        <a:rPr lang="en-US" sz="2200" dirty="0"/>
                        <a:t>37.5%</a:t>
                      </a:r>
                    </a:p>
                  </a:txBody>
                  <a:tcPr/>
                </a:tc>
                <a:tc>
                  <a:txBody>
                    <a:bodyPr/>
                    <a:lstStyle/>
                    <a:p>
                      <a:pPr algn="ctr"/>
                      <a:r>
                        <a:rPr lang="en-US" sz="2200" dirty="0"/>
                        <a:t>  7.8%</a:t>
                      </a:r>
                    </a:p>
                  </a:txBody>
                  <a:tcPr/>
                </a:tc>
                <a:tc>
                  <a:txBody>
                    <a:bodyPr/>
                    <a:lstStyle/>
                    <a:p>
                      <a:pPr algn="ctr"/>
                      <a:r>
                        <a:rPr lang="en-US" sz="2200" dirty="0"/>
                        <a:t>9</a:t>
                      </a:r>
                    </a:p>
                  </a:txBody>
                  <a:tcPr/>
                </a:tc>
                <a:extLst>
                  <a:ext uri="{0D108BD9-81ED-4DB2-BD59-A6C34878D82A}">
                    <a16:rowId xmlns:a16="http://schemas.microsoft.com/office/drawing/2014/main" val="859340774"/>
                  </a:ext>
                </a:extLst>
              </a:tr>
              <a:tr h="762052">
                <a:tc>
                  <a:txBody>
                    <a:bodyPr/>
                    <a:lstStyle/>
                    <a:p>
                      <a:r>
                        <a:rPr lang="en-US" sz="2200" dirty="0"/>
                        <a:t>J0041</a:t>
                      </a:r>
                    </a:p>
                  </a:txBody>
                  <a:tcPr/>
                </a:tc>
                <a:tc>
                  <a:txBody>
                    <a:bodyPr/>
                    <a:lstStyle/>
                    <a:p>
                      <a:r>
                        <a:rPr lang="en-US" sz="2200" dirty="0"/>
                        <a:t>Clinic safe and adequate space</a:t>
                      </a:r>
                    </a:p>
                  </a:txBody>
                  <a:tcPr/>
                </a:tc>
                <a:tc>
                  <a:txBody>
                    <a:bodyPr/>
                    <a:lstStyle/>
                    <a:p>
                      <a:pPr algn="ctr"/>
                      <a:r>
                        <a:rPr lang="en-US" sz="2200" dirty="0"/>
                        <a:t>33.3%</a:t>
                      </a:r>
                    </a:p>
                  </a:txBody>
                  <a:tcPr/>
                </a:tc>
                <a:tc>
                  <a:txBody>
                    <a:bodyPr/>
                    <a:lstStyle/>
                    <a:p>
                      <a:pPr algn="ctr"/>
                      <a:r>
                        <a:rPr lang="en-US" sz="2200" dirty="0"/>
                        <a:t>  7.0%</a:t>
                      </a:r>
                    </a:p>
                  </a:txBody>
                  <a:tcPr/>
                </a:tc>
                <a:tc>
                  <a:txBody>
                    <a:bodyPr/>
                    <a:lstStyle/>
                    <a:p>
                      <a:pPr algn="ctr"/>
                      <a:r>
                        <a:rPr lang="en-US" sz="2200" dirty="0"/>
                        <a:t>8</a:t>
                      </a:r>
                    </a:p>
                  </a:txBody>
                  <a:tcPr/>
                </a:tc>
                <a:extLst>
                  <a:ext uri="{0D108BD9-81ED-4DB2-BD59-A6C34878D82A}">
                    <a16:rowId xmlns:a16="http://schemas.microsoft.com/office/drawing/2014/main" val="426475358"/>
                  </a:ext>
                </a:extLst>
              </a:tr>
              <a:tr h="762052">
                <a:tc>
                  <a:txBody>
                    <a:bodyPr/>
                    <a:lstStyle/>
                    <a:p>
                      <a:r>
                        <a:rPr lang="en-US" sz="2200" dirty="0"/>
                        <a:t>J0042</a:t>
                      </a:r>
                    </a:p>
                  </a:txBody>
                  <a:tcPr/>
                </a:tc>
                <a:tc>
                  <a:txBody>
                    <a:bodyPr/>
                    <a:lstStyle/>
                    <a:p>
                      <a:r>
                        <a:rPr lang="en-US" sz="2200" dirty="0"/>
                        <a:t>Preventative Maintenance</a:t>
                      </a:r>
                    </a:p>
                  </a:txBody>
                  <a:tcPr/>
                </a:tc>
                <a:tc>
                  <a:txBody>
                    <a:bodyPr/>
                    <a:lstStyle/>
                    <a:p>
                      <a:pPr algn="ctr"/>
                      <a:r>
                        <a:rPr lang="en-US" sz="2200" dirty="0"/>
                        <a:t>33.3%</a:t>
                      </a:r>
                    </a:p>
                  </a:txBody>
                  <a:tcPr/>
                </a:tc>
                <a:tc>
                  <a:txBody>
                    <a:bodyPr/>
                    <a:lstStyle/>
                    <a:p>
                      <a:pPr algn="ctr"/>
                      <a:r>
                        <a:rPr lang="en-US" sz="2200" dirty="0"/>
                        <a:t>  7.0%</a:t>
                      </a:r>
                    </a:p>
                  </a:txBody>
                  <a:tcPr/>
                </a:tc>
                <a:tc>
                  <a:txBody>
                    <a:bodyPr/>
                    <a:lstStyle/>
                    <a:p>
                      <a:pPr algn="ctr"/>
                      <a:r>
                        <a:rPr lang="en-US" sz="2200" dirty="0"/>
                        <a:t>8</a:t>
                      </a:r>
                    </a:p>
                  </a:txBody>
                  <a:tcPr/>
                </a:tc>
                <a:extLst>
                  <a:ext uri="{0D108BD9-81ED-4DB2-BD59-A6C34878D82A}">
                    <a16:rowId xmlns:a16="http://schemas.microsoft.com/office/drawing/2014/main" val="3917249090"/>
                  </a:ext>
                </a:extLst>
              </a:tr>
            </a:tbl>
          </a:graphicData>
        </a:graphic>
      </p:graphicFrame>
      <p:sp>
        <p:nvSpPr>
          <p:cNvPr id="3" name="Text Placeholder 2">
            <a:extLst>
              <a:ext uri="{FF2B5EF4-FFF2-40B4-BE49-F238E27FC236}">
                <a16:creationId xmlns:a16="http://schemas.microsoft.com/office/drawing/2014/main" id="{76AF1A4D-5E0F-44F3-BD44-380035C12BE9}"/>
              </a:ext>
            </a:extLst>
          </p:cNvPr>
          <p:cNvSpPr>
            <a:spLocks noGrp="1"/>
          </p:cNvSpPr>
          <p:nvPr>
            <p:ph type="body" sz="half" idx="2"/>
          </p:nvPr>
        </p:nvSpPr>
        <p:spPr>
          <a:xfrm>
            <a:off x="2586510" y="214777"/>
            <a:ext cx="6107323" cy="952842"/>
          </a:xfrm>
        </p:spPr>
        <p:txBody>
          <a:bodyPr anchor="t">
            <a:normAutofit/>
          </a:bodyPr>
          <a:lstStyle/>
          <a:p>
            <a:pPr algn="ctr"/>
            <a:r>
              <a:rPr lang="en-US" sz="2800" b="1" dirty="0"/>
              <a:t>Top 25  RHC Survey Deficiencies in Alabama in 2018**</a:t>
            </a:r>
          </a:p>
        </p:txBody>
      </p:sp>
    </p:spTree>
    <p:extLst>
      <p:ext uri="{BB962C8B-B14F-4D97-AF65-F5344CB8AC3E}">
        <p14:creationId xmlns:p14="http://schemas.microsoft.com/office/powerpoint/2010/main" val="28969714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29503A47-F191-413A-984D-B726779ED0A5}"/>
              </a:ext>
            </a:extLst>
          </p:cNvPr>
          <p:cNvGraphicFramePr>
            <a:graphicFrameLocks noGrp="1"/>
          </p:cNvGraphicFramePr>
          <p:nvPr>
            <p:ph idx="1"/>
            <p:extLst>
              <p:ext uri="{D42A27DB-BD31-4B8C-83A1-F6EECF244321}">
                <p14:modId xmlns:p14="http://schemas.microsoft.com/office/powerpoint/2010/main" val="632071127"/>
              </p:ext>
            </p:extLst>
          </p:nvPr>
        </p:nvGraphicFramePr>
        <p:xfrm>
          <a:off x="647114" y="1167619"/>
          <a:ext cx="8046719" cy="5217029"/>
        </p:xfrm>
        <a:graphic>
          <a:graphicData uri="http://schemas.openxmlformats.org/drawingml/2006/table">
            <a:tbl>
              <a:tblPr firstRow="1" bandRow="1">
                <a:tableStyleId>{5940675A-B579-460E-94D1-54222C63F5DA}</a:tableStyleId>
              </a:tblPr>
              <a:tblGrid>
                <a:gridCol w="1026941">
                  <a:extLst>
                    <a:ext uri="{9D8B030D-6E8A-4147-A177-3AD203B41FA5}">
                      <a16:colId xmlns:a16="http://schemas.microsoft.com/office/drawing/2014/main" val="3567831789"/>
                    </a:ext>
                  </a:extLst>
                </a:gridCol>
                <a:gridCol w="2971720">
                  <a:extLst>
                    <a:ext uri="{9D8B030D-6E8A-4147-A177-3AD203B41FA5}">
                      <a16:colId xmlns:a16="http://schemas.microsoft.com/office/drawing/2014/main" val="2398688493"/>
                    </a:ext>
                  </a:extLst>
                </a:gridCol>
                <a:gridCol w="1435823">
                  <a:extLst>
                    <a:ext uri="{9D8B030D-6E8A-4147-A177-3AD203B41FA5}">
                      <a16:colId xmlns:a16="http://schemas.microsoft.com/office/drawing/2014/main" val="2040399837"/>
                    </a:ext>
                  </a:extLst>
                </a:gridCol>
                <a:gridCol w="1438884">
                  <a:extLst>
                    <a:ext uri="{9D8B030D-6E8A-4147-A177-3AD203B41FA5}">
                      <a16:colId xmlns:a16="http://schemas.microsoft.com/office/drawing/2014/main" val="2235477912"/>
                    </a:ext>
                  </a:extLst>
                </a:gridCol>
                <a:gridCol w="1173351">
                  <a:extLst>
                    <a:ext uri="{9D8B030D-6E8A-4147-A177-3AD203B41FA5}">
                      <a16:colId xmlns:a16="http://schemas.microsoft.com/office/drawing/2014/main" val="1643725239"/>
                    </a:ext>
                  </a:extLst>
                </a:gridCol>
              </a:tblGrid>
              <a:tr h="823016">
                <a:tc>
                  <a:txBody>
                    <a:bodyPr/>
                    <a:lstStyle/>
                    <a:p>
                      <a:pPr algn="ctr"/>
                      <a:r>
                        <a:rPr lang="en-US" sz="2200" dirty="0"/>
                        <a:t>Tag</a:t>
                      </a:r>
                    </a:p>
                  </a:txBody>
                  <a:tcPr anchor="ctr"/>
                </a:tc>
                <a:tc>
                  <a:txBody>
                    <a:bodyPr/>
                    <a:lstStyle/>
                    <a:p>
                      <a:pPr algn="ctr"/>
                      <a:r>
                        <a:rPr lang="en-US" sz="2200" dirty="0"/>
                        <a:t>Deficiency</a:t>
                      </a:r>
                    </a:p>
                  </a:txBody>
                  <a:tcPr anchor="ctr"/>
                </a:tc>
                <a:tc>
                  <a:txBody>
                    <a:bodyPr/>
                    <a:lstStyle/>
                    <a:p>
                      <a:pPr algn="ctr"/>
                      <a:r>
                        <a:rPr lang="en-US" sz="2200" dirty="0"/>
                        <a:t>% of Surveys</a:t>
                      </a:r>
                    </a:p>
                  </a:txBody>
                  <a:tcPr anchor="ctr"/>
                </a:tc>
                <a:tc>
                  <a:txBody>
                    <a:bodyPr/>
                    <a:lstStyle/>
                    <a:p>
                      <a:pPr algn="ctr"/>
                      <a:r>
                        <a:rPr lang="en-US" sz="2200" dirty="0"/>
                        <a:t>%  Providers</a:t>
                      </a:r>
                    </a:p>
                  </a:txBody>
                  <a:tcPr anchor="ctr"/>
                </a:tc>
                <a:tc>
                  <a:txBody>
                    <a:bodyPr/>
                    <a:lstStyle/>
                    <a:p>
                      <a:pPr algn="ctr"/>
                      <a:r>
                        <a:rPr lang="en-US" sz="2200" dirty="0"/>
                        <a:t># </a:t>
                      </a:r>
                    </a:p>
                    <a:p>
                      <a:pPr algn="ctr"/>
                      <a:r>
                        <a:rPr lang="en-US" sz="2200" dirty="0"/>
                        <a:t>Cited</a:t>
                      </a:r>
                    </a:p>
                  </a:txBody>
                  <a:tcPr anchor="ctr"/>
                </a:tc>
                <a:extLst>
                  <a:ext uri="{0D108BD9-81ED-4DB2-BD59-A6C34878D82A}">
                    <a16:rowId xmlns:a16="http://schemas.microsoft.com/office/drawing/2014/main" val="3394655313"/>
                  </a:ext>
                </a:extLst>
              </a:tr>
              <a:tr h="583753">
                <a:tc>
                  <a:txBody>
                    <a:bodyPr/>
                    <a:lstStyle/>
                    <a:p>
                      <a:r>
                        <a:rPr lang="en-US" sz="2200" dirty="0"/>
                        <a:t>J0136</a:t>
                      </a:r>
                    </a:p>
                  </a:txBody>
                  <a:tcPr/>
                </a:tc>
                <a:tc>
                  <a:txBody>
                    <a:bodyPr/>
                    <a:lstStyle/>
                    <a:p>
                      <a:r>
                        <a:rPr lang="en-US" sz="2200" dirty="0"/>
                        <a:t>Emergency Care/Kit</a:t>
                      </a:r>
                    </a:p>
                  </a:txBody>
                  <a:tcPr/>
                </a:tc>
                <a:tc>
                  <a:txBody>
                    <a:bodyPr/>
                    <a:lstStyle/>
                    <a:p>
                      <a:r>
                        <a:rPr lang="en-US" sz="2200" dirty="0"/>
                        <a:t>33.3%</a:t>
                      </a:r>
                    </a:p>
                  </a:txBody>
                  <a:tcPr/>
                </a:tc>
                <a:tc>
                  <a:txBody>
                    <a:bodyPr/>
                    <a:lstStyle/>
                    <a:p>
                      <a:r>
                        <a:rPr lang="en-US" sz="2200" dirty="0"/>
                        <a:t>7.0%</a:t>
                      </a:r>
                    </a:p>
                  </a:txBody>
                  <a:tcPr/>
                </a:tc>
                <a:tc>
                  <a:txBody>
                    <a:bodyPr/>
                    <a:lstStyle/>
                    <a:p>
                      <a:r>
                        <a:rPr lang="en-US" sz="2200" dirty="0"/>
                        <a:t>8</a:t>
                      </a:r>
                    </a:p>
                  </a:txBody>
                  <a:tcPr/>
                </a:tc>
                <a:extLst>
                  <a:ext uri="{0D108BD9-81ED-4DB2-BD59-A6C34878D82A}">
                    <a16:rowId xmlns:a16="http://schemas.microsoft.com/office/drawing/2014/main" val="724357379"/>
                  </a:ext>
                </a:extLst>
              </a:tr>
              <a:tr h="762052">
                <a:tc>
                  <a:txBody>
                    <a:bodyPr/>
                    <a:lstStyle/>
                    <a:p>
                      <a:r>
                        <a:rPr lang="en-US" sz="2200" dirty="0"/>
                        <a:t>E0001</a:t>
                      </a:r>
                    </a:p>
                  </a:txBody>
                  <a:tcPr/>
                </a:tc>
                <a:tc>
                  <a:txBody>
                    <a:bodyPr/>
                    <a:lstStyle/>
                    <a:p>
                      <a:r>
                        <a:rPr lang="en-US" sz="2200" dirty="0"/>
                        <a:t>All Elements of EPP Not Evidenced</a:t>
                      </a:r>
                    </a:p>
                  </a:txBody>
                  <a:tcPr/>
                </a:tc>
                <a:tc>
                  <a:txBody>
                    <a:bodyPr/>
                    <a:lstStyle/>
                    <a:p>
                      <a:r>
                        <a:rPr lang="en-US" sz="2200" dirty="0"/>
                        <a:t>25.0%</a:t>
                      </a:r>
                    </a:p>
                  </a:txBody>
                  <a:tcPr/>
                </a:tc>
                <a:tc>
                  <a:txBody>
                    <a:bodyPr/>
                    <a:lstStyle/>
                    <a:p>
                      <a:r>
                        <a:rPr lang="en-US" sz="2200" dirty="0"/>
                        <a:t>5.2%</a:t>
                      </a:r>
                    </a:p>
                  </a:txBody>
                  <a:tcPr/>
                </a:tc>
                <a:tc>
                  <a:txBody>
                    <a:bodyPr/>
                    <a:lstStyle/>
                    <a:p>
                      <a:r>
                        <a:rPr lang="en-US" sz="2200" dirty="0"/>
                        <a:t>6</a:t>
                      </a:r>
                    </a:p>
                    <a:p>
                      <a:endParaRPr lang="en-US" sz="2200" dirty="0"/>
                    </a:p>
                  </a:txBody>
                  <a:tcPr/>
                </a:tc>
                <a:extLst>
                  <a:ext uri="{0D108BD9-81ED-4DB2-BD59-A6C34878D82A}">
                    <a16:rowId xmlns:a16="http://schemas.microsoft.com/office/drawing/2014/main" val="443702229"/>
                  </a:ext>
                </a:extLst>
              </a:tr>
              <a:tr h="762052">
                <a:tc>
                  <a:txBody>
                    <a:bodyPr/>
                    <a:lstStyle/>
                    <a:p>
                      <a:r>
                        <a:rPr lang="en-US" sz="2200" dirty="0"/>
                        <a:t>J0044</a:t>
                      </a:r>
                    </a:p>
                  </a:txBody>
                  <a:tcPr/>
                </a:tc>
                <a:tc>
                  <a:txBody>
                    <a:bodyPr/>
                    <a:lstStyle/>
                    <a:p>
                      <a:r>
                        <a:rPr lang="en-US" sz="2200" dirty="0"/>
                        <a:t> Environment Clean and Orderly</a:t>
                      </a:r>
                    </a:p>
                  </a:txBody>
                  <a:tcPr/>
                </a:tc>
                <a:tc>
                  <a:txBody>
                    <a:bodyPr/>
                    <a:lstStyle/>
                    <a:p>
                      <a:r>
                        <a:rPr lang="en-US" sz="2200" dirty="0"/>
                        <a:t>25.0%</a:t>
                      </a:r>
                    </a:p>
                  </a:txBody>
                  <a:tcPr/>
                </a:tc>
                <a:tc>
                  <a:txBody>
                    <a:bodyPr/>
                    <a:lstStyle/>
                    <a:p>
                      <a:r>
                        <a:rPr lang="en-US" sz="2200" dirty="0"/>
                        <a:t> 5.2%</a:t>
                      </a:r>
                    </a:p>
                  </a:txBody>
                  <a:tcPr/>
                </a:tc>
                <a:tc>
                  <a:txBody>
                    <a:bodyPr/>
                    <a:lstStyle/>
                    <a:p>
                      <a:r>
                        <a:rPr lang="en-US" sz="2200" dirty="0"/>
                        <a:t>6</a:t>
                      </a:r>
                    </a:p>
                  </a:txBody>
                  <a:tcPr/>
                </a:tc>
                <a:extLst>
                  <a:ext uri="{0D108BD9-81ED-4DB2-BD59-A6C34878D82A}">
                    <a16:rowId xmlns:a16="http://schemas.microsoft.com/office/drawing/2014/main" val="3163848100"/>
                  </a:ext>
                </a:extLst>
              </a:tr>
              <a:tr h="762052">
                <a:tc>
                  <a:txBody>
                    <a:bodyPr/>
                    <a:lstStyle/>
                    <a:p>
                      <a:r>
                        <a:rPr lang="en-US" sz="2200" dirty="0"/>
                        <a:t>J0160/J0161</a:t>
                      </a:r>
                    </a:p>
                  </a:txBody>
                  <a:tcPr/>
                </a:tc>
                <a:tc>
                  <a:txBody>
                    <a:bodyPr/>
                    <a:lstStyle/>
                    <a:p>
                      <a:r>
                        <a:rPr lang="en-US" sz="2200" dirty="0"/>
                        <a:t>Annual Program Eval</a:t>
                      </a:r>
                    </a:p>
                    <a:p>
                      <a:r>
                        <a:rPr lang="en-US" sz="2200" dirty="0"/>
                        <a:t>Condition or Standard</a:t>
                      </a:r>
                    </a:p>
                  </a:txBody>
                  <a:tcPr/>
                </a:tc>
                <a:tc>
                  <a:txBody>
                    <a:bodyPr/>
                    <a:lstStyle/>
                    <a:p>
                      <a:r>
                        <a:rPr lang="en-US" sz="2200" dirty="0"/>
                        <a:t>25.0% (S)</a:t>
                      </a:r>
                    </a:p>
                    <a:p>
                      <a:r>
                        <a:rPr lang="en-US" sz="2200" dirty="0"/>
                        <a:t>20.8% (C)</a:t>
                      </a:r>
                    </a:p>
                  </a:txBody>
                  <a:tcPr/>
                </a:tc>
                <a:tc>
                  <a:txBody>
                    <a:bodyPr/>
                    <a:lstStyle/>
                    <a:p>
                      <a:r>
                        <a:rPr lang="en-US" sz="2200" dirty="0"/>
                        <a:t>  5.2%</a:t>
                      </a:r>
                    </a:p>
                    <a:p>
                      <a:r>
                        <a:rPr lang="en-US" sz="2200" dirty="0"/>
                        <a:t>  4.3%</a:t>
                      </a:r>
                    </a:p>
                  </a:txBody>
                  <a:tcPr/>
                </a:tc>
                <a:tc>
                  <a:txBody>
                    <a:bodyPr/>
                    <a:lstStyle/>
                    <a:p>
                      <a:r>
                        <a:rPr lang="en-US" sz="2200" dirty="0"/>
                        <a:t>6</a:t>
                      </a:r>
                    </a:p>
                    <a:p>
                      <a:r>
                        <a:rPr lang="en-US" sz="2200" dirty="0"/>
                        <a:t>5</a:t>
                      </a:r>
                    </a:p>
                  </a:txBody>
                  <a:tcPr/>
                </a:tc>
                <a:extLst>
                  <a:ext uri="{0D108BD9-81ED-4DB2-BD59-A6C34878D82A}">
                    <a16:rowId xmlns:a16="http://schemas.microsoft.com/office/drawing/2014/main" val="859340774"/>
                  </a:ext>
                </a:extLst>
              </a:tr>
              <a:tr h="762052">
                <a:tc>
                  <a:txBody>
                    <a:bodyPr/>
                    <a:lstStyle/>
                    <a:p>
                      <a:r>
                        <a:rPr lang="en-US" sz="2200" dirty="0"/>
                        <a:t>E0009</a:t>
                      </a:r>
                    </a:p>
                  </a:txBody>
                  <a:tcPr/>
                </a:tc>
                <a:tc>
                  <a:txBody>
                    <a:bodyPr/>
                    <a:lstStyle/>
                    <a:p>
                      <a:r>
                        <a:rPr lang="en-US" sz="2200" dirty="0"/>
                        <a:t>EPP Collaboration</a:t>
                      </a:r>
                    </a:p>
                  </a:txBody>
                  <a:tcPr/>
                </a:tc>
                <a:tc>
                  <a:txBody>
                    <a:bodyPr/>
                    <a:lstStyle/>
                    <a:p>
                      <a:r>
                        <a:rPr lang="en-US" sz="2200" dirty="0"/>
                        <a:t>12.5%</a:t>
                      </a:r>
                    </a:p>
                  </a:txBody>
                  <a:tcPr/>
                </a:tc>
                <a:tc>
                  <a:txBody>
                    <a:bodyPr/>
                    <a:lstStyle/>
                    <a:p>
                      <a:r>
                        <a:rPr lang="en-US" sz="2200" dirty="0"/>
                        <a:t>  2.6%</a:t>
                      </a:r>
                    </a:p>
                  </a:txBody>
                  <a:tcPr/>
                </a:tc>
                <a:tc>
                  <a:txBody>
                    <a:bodyPr/>
                    <a:lstStyle/>
                    <a:p>
                      <a:r>
                        <a:rPr lang="en-US" sz="2200" dirty="0"/>
                        <a:t>3</a:t>
                      </a:r>
                    </a:p>
                  </a:txBody>
                  <a:tcPr/>
                </a:tc>
                <a:extLst>
                  <a:ext uri="{0D108BD9-81ED-4DB2-BD59-A6C34878D82A}">
                    <a16:rowId xmlns:a16="http://schemas.microsoft.com/office/drawing/2014/main" val="426475358"/>
                  </a:ext>
                </a:extLst>
              </a:tr>
              <a:tr h="762052">
                <a:tc>
                  <a:txBody>
                    <a:bodyPr/>
                    <a:lstStyle/>
                    <a:p>
                      <a:r>
                        <a:rPr lang="en-US" sz="2200" dirty="0"/>
                        <a:t>E0037</a:t>
                      </a:r>
                    </a:p>
                  </a:txBody>
                  <a:tcPr/>
                </a:tc>
                <a:tc>
                  <a:txBody>
                    <a:bodyPr/>
                    <a:lstStyle/>
                    <a:p>
                      <a:r>
                        <a:rPr lang="en-US" sz="2200" dirty="0"/>
                        <a:t>EPP Training</a:t>
                      </a:r>
                    </a:p>
                  </a:txBody>
                  <a:tcPr/>
                </a:tc>
                <a:tc>
                  <a:txBody>
                    <a:bodyPr/>
                    <a:lstStyle/>
                    <a:p>
                      <a:r>
                        <a:rPr lang="en-US" sz="2200" dirty="0"/>
                        <a:t>12.5%</a:t>
                      </a:r>
                    </a:p>
                  </a:txBody>
                  <a:tcPr/>
                </a:tc>
                <a:tc>
                  <a:txBody>
                    <a:bodyPr/>
                    <a:lstStyle/>
                    <a:p>
                      <a:r>
                        <a:rPr lang="en-US" sz="2200" dirty="0"/>
                        <a:t>  2.6%</a:t>
                      </a:r>
                    </a:p>
                  </a:txBody>
                  <a:tcPr/>
                </a:tc>
                <a:tc>
                  <a:txBody>
                    <a:bodyPr/>
                    <a:lstStyle/>
                    <a:p>
                      <a:r>
                        <a:rPr lang="en-US" sz="2200" dirty="0"/>
                        <a:t>3</a:t>
                      </a:r>
                    </a:p>
                  </a:txBody>
                  <a:tcPr/>
                </a:tc>
                <a:extLst>
                  <a:ext uri="{0D108BD9-81ED-4DB2-BD59-A6C34878D82A}">
                    <a16:rowId xmlns:a16="http://schemas.microsoft.com/office/drawing/2014/main" val="3917249090"/>
                  </a:ext>
                </a:extLst>
              </a:tr>
            </a:tbl>
          </a:graphicData>
        </a:graphic>
      </p:graphicFrame>
      <p:sp>
        <p:nvSpPr>
          <p:cNvPr id="3" name="Text Placeholder 2">
            <a:extLst>
              <a:ext uri="{FF2B5EF4-FFF2-40B4-BE49-F238E27FC236}">
                <a16:creationId xmlns:a16="http://schemas.microsoft.com/office/drawing/2014/main" id="{76AF1A4D-5E0F-44F3-BD44-380035C12BE9}"/>
              </a:ext>
            </a:extLst>
          </p:cNvPr>
          <p:cNvSpPr>
            <a:spLocks noGrp="1"/>
          </p:cNvSpPr>
          <p:nvPr>
            <p:ph type="body" sz="half" idx="2"/>
          </p:nvPr>
        </p:nvSpPr>
        <p:spPr>
          <a:xfrm>
            <a:off x="2586510" y="214777"/>
            <a:ext cx="6107323" cy="952842"/>
          </a:xfrm>
        </p:spPr>
        <p:txBody>
          <a:bodyPr anchor="t">
            <a:normAutofit/>
          </a:bodyPr>
          <a:lstStyle/>
          <a:p>
            <a:pPr algn="ctr"/>
            <a:r>
              <a:rPr lang="en-US" sz="2800" b="1" dirty="0"/>
              <a:t>Top 25  RHC Survey Deficiencies in Alabama in 2018**</a:t>
            </a:r>
          </a:p>
        </p:txBody>
      </p:sp>
    </p:spTree>
    <p:extLst>
      <p:ext uri="{BB962C8B-B14F-4D97-AF65-F5344CB8AC3E}">
        <p14:creationId xmlns:p14="http://schemas.microsoft.com/office/powerpoint/2010/main" val="40750412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29503A47-F191-413A-984D-B726779ED0A5}"/>
              </a:ext>
            </a:extLst>
          </p:cNvPr>
          <p:cNvGraphicFramePr>
            <a:graphicFrameLocks noGrp="1"/>
          </p:cNvGraphicFramePr>
          <p:nvPr>
            <p:ph idx="1"/>
            <p:extLst>
              <p:ext uri="{D42A27DB-BD31-4B8C-83A1-F6EECF244321}">
                <p14:modId xmlns:p14="http://schemas.microsoft.com/office/powerpoint/2010/main" val="3005632487"/>
              </p:ext>
            </p:extLst>
          </p:nvPr>
        </p:nvGraphicFramePr>
        <p:xfrm>
          <a:off x="773723" y="1167619"/>
          <a:ext cx="7920110" cy="5217029"/>
        </p:xfrm>
        <a:graphic>
          <a:graphicData uri="http://schemas.openxmlformats.org/drawingml/2006/table">
            <a:tbl>
              <a:tblPr firstRow="1" bandRow="1">
                <a:tableStyleId>{5940675A-B579-460E-94D1-54222C63F5DA}</a:tableStyleId>
              </a:tblPr>
              <a:tblGrid>
                <a:gridCol w="900332">
                  <a:extLst>
                    <a:ext uri="{9D8B030D-6E8A-4147-A177-3AD203B41FA5}">
                      <a16:colId xmlns:a16="http://schemas.microsoft.com/office/drawing/2014/main" val="3567831789"/>
                    </a:ext>
                  </a:extLst>
                </a:gridCol>
                <a:gridCol w="2971720">
                  <a:extLst>
                    <a:ext uri="{9D8B030D-6E8A-4147-A177-3AD203B41FA5}">
                      <a16:colId xmlns:a16="http://schemas.microsoft.com/office/drawing/2014/main" val="2398688493"/>
                    </a:ext>
                  </a:extLst>
                </a:gridCol>
                <a:gridCol w="1435823">
                  <a:extLst>
                    <a:ext uri="{9D8B030D-6E8A-4147-A177-3AD203B41FA5}">
                      <a16:colId xmlns:a16="http://schemas.microsoft.com/office/drawing/2014/main" val="2040399837"/>
                    </a:ext>
                  </a:extLst>
                </a:gridCol>
                <a:gridCol w="1438884">
                  <a:extLst>
                    <a:ext uri="{9D8B030D-6E8A-4147-A177-3AD203B41FA5}">
                      <a16:colId xmlns:a16="http://schemas.microsoft.com/office/drawing/2014/main" val="2235477912"/>
                    </a:ext>
                  </a:extLst>
                </a:gridCol>
                <a:gridCol w="1173351">
                  <a:extLst>
                    <a:ext uri="{9D8B030D-6E8A-4147-A177-3AD203B41FA5}">
                      <a16:colId xmlns:a16="http://schemas.microsoft.com/office/drawing/2014/main" val="1643725239"/>
                    </a:ext>
                  </a:extLst>
                </a:gridCol>
              </a:tblGrid>
              <a:tr h="823016">
                <a:tc>
                  <a:txBody>
                    <a:bodyPr/>
                    <a:lstStyle/>
                    <a:p>
                      <a:pPr algn="ctr"/>
                      <a:r>
                        <a:rPr lang="en-US" sz="2200" dirty="0"/>
                        <a:t>Tag</a:t>
                      </a:r>
                    </a:p>
                  </a:txBody>
                  <a:tcPr anchor="ctr"/>
                </a:tc>
                <a:tc>
                  <a:txBody>
                    <a:bodyPr/>
                    <a:lstStyle/>
                    <a:p>
                      <a:pPr algn="ctr"/>
                      <a:r>
                        <a:rPr lang="en-US" sz="2200" dirty="0"/>
                        <a:t>Deficiency </a:t>
                      </a:r>
                    </a:p>
                    <a:p>
                      <a:pPr algn="ctr"/>
                      <a:r>
                        <a:rPr lang="en-US" sz="1800" dirty="0"/>
                        <a:t>(paraphrased)</a:t>
                      </a:r>
                    </a:p>
                  </a:txBody>
                  <a:tcPr anchor="ctr"/>
                </a:tc>
                <a:tc>
                  <a:txBody>
                    <a:bodyPr/>
                    <a:lstStyle/>
                    <a:p>
                      <a:pPr algn="ctr"/>
                      <a:r>
                        <a:rPr lang="en-US" sz="2200" dirty="0"/>
                        <a:t>% of Surveys</a:t>
                      </a:r>
                    </a:p>
                  </a:txBody>
                  <a:tcPr anchor="ctr"/>
                </a:tc>
                <a:tc>
                  <a:txBody>
                    <a:bodyPr/>
                    <a:lstStyle/>
                    <a:p>
                      <a:pPr algn="ctr"/>
                      <a:r>
                        <a:rPr lang="en-US" sz="2200" dirty="0"/>
                        <a:t>%  Providers</a:t>
                      </a:r>
                    </a:p>
                  </a:txBody>
                  <a:tcPr anchor="ctr"/>
                </a:tc>
                <a:tc>
                  <a:txBody>
                    <a:bodyPr/>
                    <a:lstStyle/>
                    <a:p>
                      <a:pPr algn="ctr"/>
                      <a:r>
                        <a:rPr lang="en-US" sz="2200" dirty="0"/>
                        <a:t># </a:t>
                      </a:r>
                    </a:p>
                    <a:p>
                      <a:pPr algn="ctr"/>
                      <a:r>
                        <a:rPr lang="en-US" sz="2200" dirty="0"/>
                        <a:t>Cited</a:t>
                      </a:r>
                    </a:p>
                  </a:txBody>
                  <a:tcPr anchor="ctr"/>
                </a:tc>
                <a:extLst>
                  <a:ext uri="{0D108BD9-81ED-4DB2-BD59-A6C34878D82A}">
                    <a16:rowId xmlns:a16="http://schemas.microsoft.com/office/drawing/2014/main" val="3394655313"/>
                  </a:ext>
                </a:extLst>
              </a:tr>
              <a:tr h="583753">
                <a:tc>
                  <a:txBody>
                    <a:bodyPr/>
                    <a:lstStyle/>
                    <a:p>
                      <a:r>
                        <a:rPr lang="en-US" sz="2200" dirty="0"/>
                        <a:t>E0024</a:t>
                      </a:r>
                    </a:p>
                  </a:txBody>
                  <a:tcPr/>
                </a:tc>
                <a:tc>
                  <a:txBody>
                    <a:bodyPr/>
                    <a:lstStyle/>
                    <a:p>
                      <a:r>
                        <a:rPr lang="en-US" sz="2200" dirty="0"/>
                        <a:t>EPP Volunteers</a:t>
                      </a:r>
                    </a:p>
                  </a:txBody>
                  <a:tcPr/>
                </a:tc>
                <a:tc>
                  <a:txBody>
                    <a:bodyPr/>
                    <a:lstStyle/>
                    <a:p>
                      <a:pPr algn="ctr"/>
                      <a:r>
                        <a:rPr lang="en-US" sz="2200" dirty="0"/>
                        <a:t>12.5%</a:t>
                      </a:r>
                    </a:p>
                  </a:txBody>
                  <a:tcPr/>
                </a:tc>
                <a:tc>
                  <a:txBody>
                    <a:bodyPr/>
                    <a:lstStyle/>
                    <a:p>
                      <a:pPr algn="ctr"/>
                      <a:r>
                        <a:rPr lang="en-US" sz="2200" dirty="0"/>
                        <a:t>2.6%</a:t>
                      </a:r>
                    </a:p>
                  </a:txBody>
                  <a:tcPr/>
                </a:tc>
                <a:tc>
                  <a:txBody>
                    <a:bodyPr/>
                    <a:lstStyle/>
                    <a:p>
                      <a:pPr algn="ctr"/>
                      <a:r>
                        <a:rPr lang="en-US" sz="2200" dirty="0"/>
                        <a:t>3</a:t>
                      </a:r>
                    </a:p>
                  </a:txBody>
                  <a:tcPr/>
                </a:tc>
                <a:extLst>
                  <a:ext uri="{0D108BD9-81ED-4DB2-BD59-A6C34878D82A}">
                    <a16:rowId xmlns:a16="http://schemas.microsoft.com/office/drawing/2014/main" val="724357379"/>
                  </a:ext>
                </a:extLst>
              </a:tr>
              <a:tr h="762052">
                <a:tc>
                  <a:txBody>
                    <a:bodyPr/>
                    <a:lstStyle/>
                    <a:p>
                      <a:r>
                        <a:rPr lang="en-US" sz="2200" dirty="0"/>
                        <a:t>J0101</a:t>
                      </a:r>
                    </a:p>
                  </a:txBody>
                  <a:tcPr/>
                </a:tc>
                <a:tc>
                  <a:txBody>
                    <a:bodyPr/>
                    <a:lstStyle/>
                    <a:p>
                      <a:r>
                        <a:rPr lang="en-US" sz="2200" dirty="0"/>
                        <a:t>Physician Review of Charts</a:t>
                      </a:r>
                    </a:p>
                  </a:txBody>
                  <a:tcPr/>
                </a:tc>
                <a:tc>
                  <a:txBody>
                    <a:bodyPr/>
                    <a:lstStyle/>
                    <a:p>
                      <a:pPr algn="ctr"/>
                      <a:r>
                        <a:rPr lang="en-US" sz="2200" dirty="0"/>
                        <a:t>12.5%</a:t>
                      </a:r>
                    </a:p>
                  </a:txBody>
                  <a:tcPr/>
                </a:tc>
                <a:tc>
                  <a:txBody>
                    <a:bodyPr/>
                    <a:lstStyle/>
                    <a:p>
                      <a:pPr algn="ctr"/>
                      <a:r>
                        <a:rPr lang="en-US" sz="2200" dirty="0"/>
                        <a:t>2.6%</a:t>
                      </a:r>
                    </a:p>
                  </a:txBody>
                  <a:tcPr/>
                </a:tc>
                <a:tc>
                  <a:txBody>
                    <a:bodyPr/>
                    <a:lstStyle/>
                    <a:p>
                      <a:pPr algn="ctr"/>
                      <a:r>
                        <a:rPr lang="en-US" sz="2200" dirty="0"/>
                        <a:t>3</a:t>
                      </a:r>
                    </a:p>
                    <a:p>
                      <a:pPr algn="ctr"/>
                      <a:endParaRPr lang="en-US" sz="2200" dirty="0"/>
                    </a:p>
                  </a:txBody>
                  <a:tcPr/>
                </a:tc>
                <a:extLst>
                  <a:ext uri="{0D108BD9-81ED-4DB2-BD59-A6C34878D82A}">
                    <a16:rowId xmlns:a16="http://schemas.microsoft.com/office/drawing/2014/main" val="443702229"/>
                  </a:ext>
                </a:extLst>
              </a:tr>
              <a:tr h="762052">
                <a:tc>
                  <a:txBody>
                    <a:bodyPr/>
                    <a:lstStyle/>
                    <a:p>
                      <a:r>
                        <a:rPr lang="en-US" sz="2200" dirty="0"/>
                        <a:t>E0029</a:t>
                      </a:r>
                    </a:p>
                  </a:txBody>
                  <a:tcPr/>
                </a:tc>
                <a:tc>
                  <a:txBody>
                    <a:bodyPr/>
                    <a:lstStyle/>
                    <a:p>
                      <a:r>
                        <a:rPr lang="en-US" sz="2200" dirty="0"/>
                        <a:t> EPP Communication Plan</a:t>
                      </a:r>
                    </a:p>
                  </a:txBody>
                  <a:tcPr/>
                </a:tc>
                <a:tc>
                  <a:txBody>
                    <a:bodyPr/>
                    <a:lstStyle/>
                    <a:p>
                      <a:pPr algn="ctr"/>
                      <a:r>
                        <a:rPr lang="en-US" sz="2200" dirty="0"/>
                        <a:t>8.3%</a:t>
                      </a:r>
                    </a:p>
                  </a:txBody>
                  <a:tcPr/>
                </a:tc>
                <a:tc>
                  <a:txBody>
                    <a:bodyPr/>
                    <a:lstStyle/>
                    <a:p>
                      <a:pPr algn="ctr"/>
                      <a:r>
                        <a:rPr lang="en-US" sz="2200" dirty="0"/>
                        <a:t> 1.7%</a:t>
                      </a:r>
                    </a:p>
                  </a:txBody>
                  <a:tcPr/>
                </a:tc>
                <a:tc>
                  <a:txBody>
                    <a:bodyPr/>
                    <a:lstStyle/>
                    <a:p>
                      <a:pPr algn="ctr"/>
                      <a:r>
                        <a:rPr lang="en-US" sz="2200" dirty="0"/>
                        <a:t>2</a:t>
                      </a:r>
                    </a:p>
                  </a:txBody>
                  <a:tcPr/>
                </a:tc>
                <a:extLst>
                  <a:ext uri="{0D108BD9-81ED-4DB2-BD59-A6C34878D82A}">
                    <a16:rowId xmlns:a16="http://schemas.microsoft.com/office/drawing/2014/main" val="3163848100"/>
                  </a:ext>
                </a:extLst>
              </a:tr>
              <a:tr h="762052">
                <a:tc>
                  <a:txBody>
                    <a:bodyPr/>
                    <a:lstStyle/>
                    <a:p>
                      <a:r>
                        <a:rPr lang="en-US" sz="2200" dirty="0"/>
                        <a:t>J0062</a:t>
                      </a:r>
                    </a:p>
                  </a:txBody>
                  <a:tcPr/>
                </a:tc>
                <a:tc>
                  <a:txBody>
                    <a:bodyPr/>
                    <a:lstStyle/>
                    <a:p>
                      <a:r>
                        <a:rPr lang="en-US" sz="2200" dirty="0"/>
                        <a:t>Written Organizational Structure</a:t>
                      </a:r>
                    </a:p>
                  </a:txBody>
                  <a:tcPr/>
                </a:tc>
                <a:tc>
                  <a:txBody>
                    <a:bodyPr/>
                    <a:lstStyle/>
                    <a:p>
                      <a:pPr algn="ctr"/>
                      <a:r>
                        <a:rPr lang="en-US" sz="2200" dirty="0"/>
                        <a:t>8.3%</a:t>
                      </a:r>
                    </a:p>
                  </a:txBody>
                  <a:tcPr/>
                </a:tc>
                <a:tc>
                  <a:txBody>
                    <a:bodyPr/>
                    <a:lstStyle/>
                    <a:p>
                      <a:pPr algn="ctr"/>
                      <a:r>
                        <a:rPr lang="en-US" sz="2200" dirty="0"/>
                        <a:t>  1.7%</a:t>
                      </a:r>
                    </a:p>
                  </a:txBody>
                  <a:tcPr/>
                </a:tc>
                <a:tc>
                  <a:txBody>
                    <a:bodyPr/>
                    <a:lstStyle/>
                    <a:p>
                      <a:pPr algn="ctr"/>
                      <a:r>
                        <a:rPr lang="en-US" sz="2200" dirty="0"/>
                        <a:t>2</a:t>
                      </a:r>
                    </a:p>
                  </a:txBody>
                  <a:tcPr/>
                </a:tc>
                <a:extLst>
                  <a:ext uri="{0D108BD9-81ED-4DB2-BD59-A6C34878D82A}">
                    <a16:rowId xmlns:a16="http://schemas.microsoft.com/office/drawing/2014/main" val="859340774"/>
                  </a:ext>
                </a:extLst>
              </a:tr>
              <a:tr h="762052">
                <a:tc>
                  <a:txBody>
                    <a:bodyPr/>
                    <a:lstStyle/>
                    <a:p>
                      <a:r>
                        <a:rPr lang="en-US" sz="2200" dirty="0"/>
                        <a:t>J0061</a:t>
                      </a:r>
                    </a:p>
                  </a:txBody>
                  <a:tcPr/>
                </a:tc>
                <a:tc>
                  <a:txBody>
                    <a:bodyPr/>
                    <a:lstStyle/>
                    <a:p>
                      <a:r>
                        <a:rPr lang="en-US" sz="2200" dirty="0"/>
                        <a:t>Organizational Structure Medical Dir Disclosed</a:t>
                      </a:r>
                    </a:p>
                  </a:txBody>
                  <a:tcPr/>
                </a:tc>
                <a:tc>
                  <a:txBody>
                    <a:bodyPr/>
                    <a:lstStyle/>
                    <a:p>
                      <a:pPr algn="ctr"/>
                      <a:r>
                        <a:rPr lang="en-US" sz="2200" dirty="0"/>
                        <a:t>8.3%</a:t>
                      </a:r>
                    </a:p>
                  </a:txBody>
                  <a:tcPr/>
                </a:tc>
                <a:tc>
                  <a:txBody>
                    <a:bodyPr/>
                    <a:lstStyle/>
                    <a:p>
                      <a:pPr algn="ctr"/>
                      <a:r>
                        <a:rPr lang="en-US" sz="2200" dirty="0"/>
                        <a:t>  1.7%</a:t>
                      </a:r>
                    </a:p>
                  </a:txBody>
                  <a:tcPr/>
                </a:tc>
                <a:tc>
                  <a:txBody>
                    <a:bodyPr/>
                    <a:lstStyle/>
                    <a:p>
                      <a:pPr algn="ctr"/>
                      <a:r>
                        <a:rPr lang="en-US" sz="2200" dirty="0"/>
                        <a:t>2</a:t>
                      </a:r>
                    </a:p>
                  </a:txBody>
                  <a:tcPr/>
                </a:tc>
                <a:extLst>
                  <a:ext uri="{0D108BD9-81ED-4DB2-BD59-A6C34878D82A}">
                    <a16:rowId xmlns:a16="http://schemas.microsoft.com/office/drawing/2014/main" val="426475358"/>
                  </a:ext>
                </a:extLst>
              </a:tr>
              <a:tr h="762052">
                <a:tc>
                  <a:txBody>
                    <a:bodyPr/>
                    <a:lstStyle/>
                    <a:p>
                      <a:r>
                        <a:rPr lang="en-US" sz="2200" dirty="0"/>
                        <a:t>J0040</a:t>
                      </a:r>
                    </a:p>
                  </a:txBody>
                  <a:tcPr/>
                </a:tc>
                <a:tc>
                  <a:txBody>
                    <a:bodyPr/>
                    <a:lstStyle/>
                    <a:p>
                      <a:r>
                        <a:rPr lang="en-US" sz="2200" dirty="0"/>
                        <a:t>Environment-Condition</a:t>
                      </a:r>
                    </a:p>
                    <a:p>
                      <a:r>
                        <a:rPr lang="en-US" sz="2200" dirty="0"/>
                        <a:t>Level</a:t>
                      </a:r>
                    </a:p>
                  </a:txBody>
                  <a:tcPr/>
                </a:tc>
                <a:tc>
                  <a:txBody>
                    <a:bodyPr/>
                    <a:lstStyle/>
                    <a:p>
                      <a:pPr algn="ctr"/>
                      <a:r>
                        <a:rPr lang="en-US" sz="2200" dirty="0"/>
                        <a:t>8.3%</a:t>
                      </a:r>
                    </a:p>
                  </a:txBody>
                  <a:tcPr/>
                </a:tc>
                <a:tc>
                  <a:txBody>
                    <a:bodyPr/>
                    <a:lstStyle/>
                    <a:p>
                      <a:pPr algn="ctr"/>
                      <a:r>
                        <a:rPr lang="en-US" sz="2200" dirty="0"/>
                        <a:t>  1.7%</a:t>
                      </a:r>
                    </a:p>
                  </a:txBody>
                  <a:tcPr/>
                </a:tc>
                <a:tc>
                  <a:txBody>
                    <a:bodyPr/>
                    <a:lstStyle/>
                    <a:p>
                      <a:pPr algn="ctr"/>
                      <a:r>
                        <a:rPr lang="en-US" sz="2200" dirty="0"/>
                        <a:t>2</a:t>
                      </a:r>
                    </a:p>
                  </a:txBody>
                  <a:tcPr/>
                </a:tc>
                <a:extLst>
                  <a:ext uri="{0D108BD9-81ED-4DB2-BD59-A6C34878D82A}">
                    <a16:rowId xmlns:a16="http://schemas.microsoft.com/office/drawing/2014/main" val="3917249090"/>
                  </a:ext>
                </a:extLst>
              </a:tr>
            </a:tbl>
          </a:graphicData>
        </a:graphic>
      </p:graphicFrame>
      <p:sp>
        <p:nvSpPr>
          <p:cNvPr id="3" name="Text Placeholder 2">
            <a:extLst>
              <a:ext uri="{FF2B5EF4-FFF2-40B4-BE49-F238E27FC236}">
                <a16:creationId xmlns:a16="http://schemas.microsoft.com/office/drawing/2014/main" id="{76AF1A4D-5E0F-44F3-BD44-380035C12BE9}"/>
              </a:ext>
            </a:extLst>
          </p:cNvPr>
          <p:cNvSpPr>
            <a:spLocks noGrp="1"/>
          </p:cNvSpPr>
          <p:nvPr>
            <p:ph type="body" sz="half" idx="2"/>
          </p:nvPr>
        </p:nvSpPr>
        <p:spPr>
          <a:xfrm>
            <a:off x="2586510" y="214777"/>
            <a:ext cx="6107323" cy="952842"/>
          </a:xfrm>
        </p:spPr>
        <p:txBody>
          <a:bodyPr anchor="t">
            <a:normAutofit/>
          </a:bodyPr>
          <a:lstStyle/>
          <a:p>
            <a:pPr algn="ctr"/>
            <a:r>
              <a:rPr lang="en-US" sz="2800" b="1" dirty="0"/>
              <a:t>Top 25  RHC Survey Deficiencies in Alabama in 2018**</a:t>
            </a:r>
          </a:p>
        </p:txBody>
      </p:sp>
    </p:spTree>
    <p:extLst>
      <p:ext uri="{BB962C8B-B14F-4D97-AF65-F5344CB8AC3E}">
        <p14:creationId xmlns:p14="http://schemas.microsoft.com/office/powerpoint/2010/main" val="5487744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29503A47-F191-413A-984D-B726779ED0A5}"/>
              </a:ext>
            </a:extLst>
          </p:cNvPr>
          <p:cNvGraphicFramePr>
            <a:graphicFrameLocks noGrp="1"/>
          </p:cNvGraphicFramePr>
          <p:nvPr>
            <p:ph idx="1"/>
            <p:extLst>
              <p:ext uri="{D42A27DB-BD31-4B8C-83A1-F6EECF244321}">
                <p14:modId xmlns:p14="http://schemas.microsoft.com/office/powerpoint/2010/main" val="845383359"/>
              </p:ext>
            </p:extLst>
          </p:nvPr>
        </p:nvGraphicFramePr>
        <p:xfrm>
          <a:off x="773723" y="1167619"/>
          <a:ext cx="7920110" cy="5395276"/>
        </p:xfrm>
        <a:graphic>
          <a:graphicData uri="http://schemas.openxmlformats.org/drawingml/2006/table">
            <a:tbl>
              <a:tblPr firstRow="1" bandRow="1">
                <a:tableStyleId>{5940675A-B579-460E-94D1-54222C63F5DA}</a:tableStyleId>
              </a:tblPr>
              <a:tblGrid>
                <a:gridCol w="900332">
                  <a:extLst>
                    <a:ext uri="{9D8B030D-6E8A-4147-A177-3AD203B41FA5}">
                      <a16:colId xmlns:a16="http://schemas.microsoft.com/office/drawing/2014/main" val="3567831789"/>
                    </a:ext>
                  </a:extLst>
                </a:gridCol>
                <a:gridCol w="2971720">
                  <a:extLst>
                    <a:ext uri="{9D8B030D-6E8A-4147-A177-3AD203B41FA5}">
                      <a16:colId xmlns:a16="http://schemas.microsoft.com/office/drawing/2014/main" val="2398688493"/>
                    </a:ext>
                  </a:extLst>
                </a:gridCol>
                <a:gridCol w="1435823">
                  <a:extLst>
                    <a:ext uri="{9D8B030D-6E8A-4147-A177-3AD203B41FA5}">
                      <a16:colId xmlns:a16="http://schemas.microsoft.com/office/drawing/2014/main" val="2040399837"/>
                    </a:ext>
                  </a:extLst>
                </a:gridCol>
                <a:gridCol w="1438884">
                  <a:extLst>
                    <a:ext uri="{9D8B030D-6E8A-4147-A177-3AD203B41FA5}">
                      <a16:colId xmlns:a16="http://schemas.microsoft.com/office/drawing/2014/main" val="2235477912"/>
                    </a:ext>
                  </a:extLst>
                </a:gridCol>
                <a:gridCol w="1173351">
                  <a:extLst>
                    <a:ext uri="{9D8B030D-6E8A-4147-A177-3AD203B41FA5}">
                      <a16:colId xmlns:a16="http://schemas.microsoft.com/office/drawing/2014/main" val="1643725239"/>
                    </a:ext>
                  </a:extLst>
                </a:gridCol>
              </a:tblGrid>
              <a:tr h="823016">
                <a:tc>
                  <a:txBody>
                    <a:bodyPr/>
                    <a:lstStyle/>
                    <a:p>
                      <a:pPr algn="ctr"/>
                      <a:r>
                        <a:rPr lang="en-US" sz="2200" dirty="0"/>
                        <a:t>Tag</a:t>
                      </a:r>
                    </a:p>
                  </a:txBody>
                  <a:tcPr anchor="ctr"/>
                </a:tc>
                <a:tc>
                  <a:txBody>
                    <a:bodyPr/>
                    <a:lstStyle/>
                    <a:p>
                      <a:pPr algn="ctr"/>
                      <a:r>
                        <a:rPr lang="en-US" sz="2200" dirty="0"/>
                        <a:t>Deficiency </a:t>
                      </a:r>
                    </a:p>
                    <a:p>
                      <a:pPr algn="ctr"/>
                      <a:r>
                        <a:rPr lang="en-US" sz="1800" dirty="0"/>
                        <a:t>(paraphrased)</a:t>
                      </a:r>
                    </a:p>
                  </a:txBody>
                  <a:tcPr anchor="ctr"/>
                </a:tc>
                <a:tc>
                  <a:txBody>
                    <a:bodyPr/>
                    <a:lstStyle/>
                    <a:p>
                      <a:pPr algn="ctr"/>
                      <a:r>
                        <a:rPr lang="en-US" sz="2200" dirty="0"/>
                        <a:t>% of Surveys</a:t>
                      </a:r>
                    </a:p>
                  </a:txBody>
                  <a:tcPr anchor="ctr"/>
                </a:tc>
                <a:tc>
                  <a:txBody>
                    <a:bodyPr/>
                    <a:lstStyle/>
                    <a:p>
                      <a:pPr algn="ctr"/>
                      <a:r>
                        <a:rPr lang="en-US" sz="2200" dirty="0"/>
                        <a:t>%  Providers</a:t>
                      </a:r>
                    </a:p>
                  </a:txBody>
                  <a:tcPr anchor="ctr"/>
                </a:tc>
                <a:tc>
                  <a:txBody>
                    <a:bodyPr/>
                    <a:lstStyle/>
                    <a:p>
                      <a:pPr algn="ctr"/>
                      <a:r>
                        <a:rPr lang="en-US" sz="2200" dirty="0"/>
                        <a:t># </a:t>
                      </a:r>
                    </a:p>
                    <a:p>
                      <a:pPr algn="ctr"/>
                      <a:r>
                        <a:rPr lang="en-US" sz="2200" dirty="0"/>
                        <a:t>Cited</a:t>
                      </a:r>
                    </a:p>
                  </a:txBody>
                  <a:tcPr anchor="ctr"/>
                </a:tc>
                <a:extLst>
                  <a:ext uri="{0D108BD9-81ED-4DB2-BD59-A6C34878D82A}">
                    <a16:rowId xmlns:a16="http://schemas.microsoft.com/office/drawing/2014/main" val="3394655313"/>
                  </a:ext>
                </a:extLst>
              </a:tr>
              <a:tr h="583753">
                <a:tc>
                  <a:txBody>
                    <a:bodyPr/>
                    <a:lstStyle/>
                    <a:p>
                      <a:r>
                        <a:rPr lang="en-US" sz="2200" dirty="0"/>
                        <a:t>J0125</a:t>
                      </a:r>
                    </a:p>
                  </a:txBody>
                  <a:tcPr/>
                </a:tc>
                <a:tc>
                  <a:txBody>
                    <a:bodyPr/>
                    <a:lstStyle/>
                    <a:p>
                      <a:r>
                        <a:rPr lang="en-US" sz="2200" dirty="0"/>
                        <a:t>Written Policies Drug Storage &amp; Handling</a:t>
                      </a:r>
                    </a:p>
                  </a:txBody>
                  <a:tcPr/>
                </a:tc>
                <a:tc>
                  <a:txBody>
                    <a:bodyPr/>
                    <a:lstStyle/>
                    <a:p>
                      <a:pPr algn="ctr"/>
                      <a:r>
                        <a:rPr lang="en-US" sz="2200" dirty="0"/>
                        <a:t>8.3%</a:t>
                      </a:r>
                    </a:p>
                  </a:txBody>
                  <a:tcPr/>
                </a:tc>
                <a:tc>
                  <a:txBody>
                    <a:bodyPr/>
                    <a:lstStyle/>
                    <a:p>
                      <a:pPr algn="ctr"/>
                      <a:r>
                        <a:rPr lang="en-US" sz="2200" dirty="0"/>
                        <a:t>1.7%</a:t>
                      </a:r>
                    </a:p>
                  </a:txBody>
                  <a:tcPr/>
                </a:tc>
                <a:tc>
                  <a:txBody>
                    <a:bodyPr/>
                    <a:lstStyle/>
                    <a:p>
                      <a:pPr algn="ctr"/>
                      <a:r>
                        <a:rPr lang="en-US" sz="2200" dirty="0"/>
                        <a:t>2</a:t>
                      </a:r>
                    </a:p>
                  </a:txBody>
                  <a:tcPr/>
                </a:tc>
                <a:extLst>
                  <a:ext uri="{0D108BD9-81ED-4DB2-BD59-A6C34878D82A}">
                    <a16:rowId xmlns:a16="http://schemas.microsoft.com/office/drawing/2014/main" val="724357379"/>
                  </a:ext>
                </a:extLst>
              </a:tr>
              <a:tr h="762052">
                <a:tc>
                  <a:txBody>
                    <a:bodyPr/>
                    <a:lstStyle/>
                    <a:p>
                      <a:r>
                        <a:rPr lang="en-US" sz="2200" dirty="0"/>
                        <a:t>J0135</a:t>
                      </a:r>
                    </a:p>
                  </a:txBody>
                  <a:tcPr/>
                </a:tc>
                <a:tc>
                  <a:txBody>
                    <a:bodyPr/>
                    <a:lstStyle/>
                    <a:p>
                      <a:r>
                        <a:rPr lang="en-US" sz="2200" dirty="0"/>
                        <a:t>Required RHC laboratory services</a:t>
                      </a:r>
                    </a:p>
                  </a:txBody>
                  <a:tcPr/>
                </a:tc>
                <a:tc>
                  <a:txBody>
                    <a:bodyPr/>
                    <a:lstStyle/>
                    <a:p>
                      <a:pPr algn="ctr"/>
                      <a:r>
                        <a:rPr lang="en-US" sz="2200" dirty="0"/>
                        <a:t>8.3%</a:t>
                      </a:r>
                    </a:p>
                  </a:txBody>
                  <a:tcPr/>
                </a:tc>
                <a:tc>
                  <a:txBody>
                    <a:bodyPr/>
                    <a:lstStyle/>
                    <a:p>
                      <a:pPr algn="ctr"/>
                      <a:r>
                        <a:rPr lang="en-US" sz="2200" dirty="0"/>
                        <a:t>1.7%</a:t>
                      </a:r>
                    </a:p>
                  </a:txBody>
                  <a:tcPr/>
                </a:tc>
                <a:tc>
                  <a:txBody>
                    <a:bodyPr/>
                    <a:lstStyle/>
                    <a:p>
                      <a:pPr algn="ctr"/>
                      <a:r>
                        <a:rPr lang="en-US" sz="2200" dirty="0"/>
                        <a:t>2</a:t>
                      </a:r>
                    </a:p>
                    <a:p>
                      <a:pPr algn="ctr"/>
                      <a:endParaRPr lang="en-US" sz="2200" dirty="0"/>
                    </a:p>
                  </a:txBody>
                  <a:tcPr/>
                </a:tc>
                <a:extLst>
                  <a:ext uri="{0D108BD9-81ED-4DB2-BD59-A6C34878D82A}">
                    <a16:rowId xmlns:a16="http://schemas.microsoft.com/office/drawing/2014/main" val="443702229"/>
                  </a:ext>
                </a:extLst>
              </a:tr>
              <a:tr h="762052">
                <a:tc>
                  <a:txBody>
                    <a:bodyPr/>
                    <a:lstStyle/>
                    <a:p>
                      <a:r>
                        <a:rPr lang="en-US" sz="2200" dirty="0"/>
                        <a:t>J0080</a:t>
                      </a:r>
                    </a:p>
                  </a:txBody>
                  <a:tcPr/>
                </a:tc>
                <a:tc>
                  <a:txBody>
                    <a:bodyPr/>
                    <a:lstStyle/>
                    <a:p>
                      <a:r>
                        <a:rPr lang="en-US" sz="2200" dirty="0"/>
                        <a:t> Provision of Services</a:t>
                      </a:r>
                    </a:p>
                    <a:p>
                      <a:r>
                        <a:rPr lang="en-US" sz="2200" dirty="0"/>
                        <a:t>Staffing- Conditional</a:t>
                      </a:r>
                    </a:p>
                  </a:txBody>
                  <a:tcPr/>
                </a:tc>
                <a:tc>
                  <a:txBody>
                    <a:bodyPr/>
                    <a:lstStyle/>
                    <a:p>
                      <a:pPr algn="ctr"/>
                      <a:r>
                        <a:rPr lang="en-US" sz="2200" dirty="0"/>
                        <a:t>8.3%</a:t>
                      </a:r>
                    </a:p>
                  </a:txBody>
                  <a:tcPr/>
                </a:tc>
                <a:tc>
                  <a:txBody>
                    <a:bodyPr/>
                    <a:lstStyle/>
                    <a:p>
                      <a:pPr algn="ctr"/>
                      <a:r>
                        <a:rPr lang="en-US" sz="2200" dirty="0"/>
                        <a:t> 1.7%</a:t>
                      </a:r>
                    </a:p>
                  </a:txBody>
                  <a:tcPr/>
                </a:tc>
                <a:tc>
                  <a:txBody>
                    <a:bodyPr/>
                    <a:lstStyle/>
                    <a:p>
                      <a:pPr algn="ctr"/>
                      <a:r>
                        <a:rPr lang="en-US" sz="2200" dirty="0"/>
                        <a:t>2</a:t>
                      </a:r>
                    </a:p>
                  </a:txBody>
                  <a:tcPr/>
                </a:tc>
                <a:extLst>
                  <a:ext uri="{0D108BD9-81ED-4DB2-BD59-A6C34878D82A}">
                    <a16:rowId xmlns:a16="http://schemas.microsoft.com/office/drawing/2014/main" val="3163848100"/>
                  </a:ext>
                </a:extLst>
              </a:tr>
              <a:tr h="762052">
                <a:tc>
                  <a:txBody>
                    <a:bodyPr/>
                    <a:lstStyle/>
                    <a:p>
                      <a:r>
                        <a:rPr lang="en-US" sz="2200" dirty="0"/>
                        <a:t>J0100</a:t>
                      </a:r>
                    </a:p>
                  </a:txBody>
                  <a:tcPr/>
                </a:tc>
                <a:tc>
                  <a:txBody>
                    <a:bodyPr/>
                    <a:lstStyle/>
                    <a:p>
                      <a:r>
                        <a:rPr lang="en-US" sz="2200" dirty="0"/>
                        <a:t>Medical Directorship of RHC</a:t>
                      </a:r>
                    </a:p>
                  </a:txBody>
                  <a:tcPr/>
                </a:tc>
                <a:tc>
                  <a:txBody>
                    <a:bodyPr/>
                    <a:lstStyle/>
                    <a:p>
                      <a:pPr algn="ctr"/>
                      <a:r>
                        <a:rPr lang="en-US" sz="2200" dirty="0"/>
                        <a:t>8.3%</a:t>
                      </a:r>
                    </a:p>
                  </a:txBody>
                  <a:tcPr/>
                </a:tc>
                <a:tc>
                  <a:txBody>
                    <a:bodyPr/>
                    <a:lstStyle/>
                    <a:p>
                      <a:pPr algn="ctr"/>
                      <a:r>
                        <a:rPr lang="en-US" sz="2200" dirty="0"/>
                        <a:t>  1.7%</a:t>
                      </a:r>
                    </a:p>
                  </a:txBody>
                  <a:tcPr/>
                </a:tc>
                <a:tc>
                  <a:txBody>
                    <a:bodyPr/>
                    <a:lstStyle/>
                    <a:p>
                      <a:pPr algn="ctr"/>
                      <a:r>
                        <a:rPr lang="en-US" sz="2200" dirty="0"/>
                        <a:t>2</a:t>
                      </a:r>
                    </a:p>
                  </a:txBody>
                  <a:tcPr/>
                </a:tc>
                <a:extLst>
                  <a:ext uri="{0D108BD9-81ED-4DB2-BD59-A6C34878D82A}">
                    <a16:rowId xmlns:a16="http://schemas.microsoft.com/office/drawing/2014/main" val="859340774"/>
                  </a:ext>
                </a:extLst>
              </a:tr>
              <a:tr h="762052">
                <a:tc>
                  <a:txBody>
                    <a:bodyPr/>
                    <a:lstStyle/>
                    <a:p>
                      <a:r>
                        <a:rPr lang="en-US" sz="2200" dirty="0"/>
                        <a:t>E0013</a:t>
                      </a:r>
                    </a:p>
                  </a:txBody>
                  <a:tcPr/>
                </a:tc>
                <a:tc>
                  <a:txBody>
                    <a:bodyPr/>
                    <a:lstStyle/>
                    <a:p>
                      <a:r>
                        <a:rPr lang="en-US" sz="2200" dirty="0"/>
                        <a:t>EPP Risk Assessment</a:t>
                      </a:r>
                    </a:p>
                  </a:txBody>
                  <a:tcPr/>
                </a:tc>
                <a:tc>
                  <a:txBody>
                    <a:bodyPr/>
                    <a:lstStyle/>
                    <a:p>
                      <a:pPr algn="ctr"/>
                      <a:r>
                        <a:rPr lang="en-US" sz="2200" dirty="0"/>
                        <a:t>4.2%</a:t>
                      </a:r>
                    </a:p>
                  </a:txBody>
                  <a:tcPr/>
                </a:tc>
                <a:tc>
                  <a:txBody>
                    <a:bodyPr/>
                    <a:lstStyle/>
                    <a:p>
                      <a:pPr algn="ctr"/>
                      <a:r>
                        <a:rPr lang="en-US" sz="2200" dirty="0"/>
                        <a:t>  .9%</a:t>
                      </a:r>
                    </a:p>
                  </a:txBody>
                  <a:tcPr/>
                </a:tc>
                <a:tc>
                  <a:txBody>
                    <a:bodyPr/>
                    <a:lstStyle/>
                    <a:p>
                      <a:pPr algn="ctr"/>
                      <a:r>
                        <a:rPr lang="en-US" sz="2200" dirty="0"/>
                        <a:t>1</a:t>
                      </a:r>
                    </a:p>
                  </a:txBody>
                  <a:tcPr/>
                </a:tc>
                <a:extLst>
                  <a:ext uri="{0D108BD9-81ED-4DB2-BD59-A6C34878D82A}">
                    <a16:rowId xmlns:a16="http://schemas.microsoft.com/office/drawing/2014/main" val="426475358"/>
                  </a:ext>
                </a:extLst>
              </a:tr>
              <a:tr h="762052">
                <a:tc>
                  <a:txBody>
                    <a:bodyPr/>
                    <a:lstStyle/>
                    <a:p>
                      <a:r>
                        <a:rPr lang="en-US" sz="2200" dirty="0"/>
                        <a:t>J0039</a:t>
                      </a:r>
                    </a:p>
                  </a:txBody>
                  <a:tcPr/>
                </a:tc>
                <a:tc>
                  <a:txBody>
                    <a:bodyPr/>
                    <a:lstStyle/>
                    <a:p>
                      <a:r>
                        <a:rPr lang="en-US" sz="2200" dirty="0"/>
                        <a:t>EPP Testing</a:t>
                      </a:r>
                    </a:p>
                  </a:txBody>
                  <a:tcPr/>
                </a:tc>
                <a:tc>
                  <a:txBody>
                    <a:bodyPr/>
                    <a:lstStyle/>
                    <a:p>
                      <a:pPr algn="ctr"/>
                      <a:r>
                        <a:rPr lang="en-US" sz="2200" dirty="0"/>
                        <a:t>4.2%</a:t>
                      </a:r>
                    </a:p>
                  </a:txBody>
                  <a:tcPr/>
                </a:tc>
                <a:tc>
                  <a:txBody>
                    <a:bodyPr/>
                    <a:lstStyle/>
                    <a:p>
                      <a:pPr algn="ctr"/>
                      <a:r>
                        <a:rPr lang="en-US" sz="2200" dirty="0"/>
                        <a:t>  .9%</a:t>
                      </a:r>
                    </a:p>
                  </a:txBody>
                  <a:tcPr/>
                </a:tc>
                <a:tc>
                  <a:txBody>
                    <a:bodyPr/>
                    <a:lstStyle/>
                    <a:p>
                      <a:pPr algn="ctr"/>
                      <a:r>
                        <a:rPr lang="en-US" sz="2200" dirty="0"/>
                        <a:t>1</a:t>
                      </a:r>
                    </a:p>
                  </a:txBody>
                  <a:tcPr/>
                </a:tc>
                <a:extLst>
                  <a:ext uri="{0D108BD9-81ED-4DB2-BD59-A6C34878D82A}">
                    <a16:rowId xmlns:a16="http://schemas.microsoft.com/office/drawing/2014/main" val="3917249090"/>
                  </a:ext>
                </a:extLst>
              </a:tr>
            </a:tbl>
          </a:graphicData>
        </a:graphic>
      </p:graphicFrame>
      <p:sp>
        <p:nvSpPr>
          <p:cNvPr id="3" name="Text Placeholder 2">
            <a:extLst>
              <a:ext uri="{FF2B5EF4-FFF2-40B4-BE49-F238E27FC236}">
                <a16:creationId xmlns:a16="http://schemas.microsoft.com/office/drawing/2014/main" id="{76AF1A4D-5E0F-44F3-BD44-380035C12BE9}"/>
              </a:ext>
            </a:extLst>
          </p:cNvPr>
          <p:cNvSpPr>
            <a:spLocks noGrp="1"/>
          </p:cNvSpPr>
          <p:nvPr>
            <p:ph type="body" sz="half" idx="2"/>
          </p:nvPr>
        </p:nvSpPr>
        <p:spPr>
          <a:xfrm>
            <a:off x="2586510" y="214777"/>
            <a:ext cx="6107323" cy="952842"/>
          </a:xfrm>
        </p:spPr>
        <p:txBody>
          <a:bodyPr anchor="t">
            <a:normAutofit/>
          </a:bodyPr>
          <a:lstStyle/>
          <a:p>
            <a:pPr algn="ctr"/>
            <a:r>
              <a:rPr lang="en-US" sz="2800" b="1" dirty="0"/>
              <a:t>Top 25  RHC Survey Deficiencies in Alabama in 2018</a:t>
            </a:r>
          </a:p>
        </p:txBody>
      </p:sp>
    </p:spTree>
    <p:extLst>
      <p:ext uri="{BB962C8B-B14F-4D97-AF65-F5344CB8AC3E}">
        <p14:creationId xmlns:p14="http://schemas.microsoft.com/office/powerpoint/2010/main" val="4627527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AECF2EA-328E-42AC-978E-25AAEF101B5B}"/>
              </a:ext>
            </a:extLst>
          </p:cNvPr>
          <p:cNvSpPr>
            <a:spLocks noGrp="1"/>
          </p:cNvSpPr>
          <p:nvPr>
            <p:ph idx="4294967295"/>
          </p:nvPr>
        </p:nvSpPr>
        <p:spPr>
          <a:xfrm>
            <a:off x="717452" y="436758"/>
            <a:ext cx="7413625" cy="1856275"/>
          </a:xfrm>
        </p:spPr>
        <p:txBody>
          <a:bodyPr>
            <a:noAutofit/>
          </a:bodyPr>
          <a:lstStyle/>
          <a:p>
            <a:pPr marL="0" indent="0">
              <a:buNone/>
            </a:pPr>
            <a:r>
              <a:rPr lang="en-US" u="sng" dirty="0"/>
              <a:t>First, always ask</a:t>
            </a:r>
            <a:r>
              <a:rPr lang="en-US" dirty="0"/>
              <a:t>:</a:t>
            </a:r>
          </a:p>
          <a:p>
            <a:pPr marL="0" indent="0">
              <a:buNone/>
            </a:pPr>
            <a:r>
              <a:rPr lang="en-US" dirty="0"/>
              <a:t> Is what we want to do going to cause a compliance problem? Always assume that it might until you know it won’t.</a:t>
            </a:r>
          </a:p>
          <a:p>
            <a:pPr marL="0" indent="0">
              <a:buNone/>
            </a:pPr>
            <a:endParaRPr lang="en-US" u="sng" dirty="0"/>
          </a:p>
          <a:p>
            <a:pPr marL="0" indent="0">
              <a:buNone/>
            </a:pPr>
            <a:r>
              <a:rPr lang="en-US" u="sng" dirty="0"/>
              <a:t>Examples</a:t>
            </a:r>
            <a:r>
              <a:rPr lang="en-US" dirty="0"/>
              <a:t>: </a:t>
            </a:r>
          </a:p>
          <a:p>
            <a:r>
              <a:rPr lang="en-US" dirty="0"/>
              <a:t>Rebranding or renaming the clinic</a:t>
            </a:r>
          </a:p>
          <a:p>
            <a:r>
              <a:rPr lang="en-US" dirty="0"/>
              <a:t>Moving or rearranging space in the clinic</a:t>
            </a:r>
          </a:p>
          <a:p>
            <a:r>
              <a:rPr lang="en-US" dirty="0"/>
              <a:t>Adding  visiting specialists or non-RHC services</a:t>
            </a:r>
          </a:p>
          <a:p>
            <a:r>
              <a:rPr lang="en-US" dirty="0"/>
              <a:t>Use of social media/web site discrepancies</a:t>
            </a:r>
          </a:p>
        </p:txBody>
      </p:sp>
    </p:spTree>
    <p:extLst>
      <p:ext uri="{BB962C8B-B14F-4D97-AF65-F5344CB8AC3E}">
        <p14:creationId xmlns:p14="http://schemas.microsoft.com/office/powerpoint/2010/main" val="30723674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44ABB-5267-4170-BDCA-81DD624FED6C}"/>
              </a:ext>
            </a:extLst>
          </p:cNvPr>
          <p:cNvSpPr>
            <a:spLocks noGrp="1"/>
          </p:cNvSpPr>
          <p:nvPr>
            <p:ph type="title"/>
          </p:nvPr>
        </p:nvSpPr>
        <p:spPr>
          <a:xfrm>
            <a:off x="512534" y="297786"/>
            <a:ext cx="7847694" cy="1098975"/>
          </a:xfrm>
        </p:spPr>
        <p:txBody>
          <a:bodyPr>
            <a:noAutofit/>
          </a:bodyPr>
          <a:lstStyle/>
          <a:p>
            <a:pPr algn="ctr"/>
            <a:r>
              <a:rPr lang="en-US" sz="4500" b="1" dirty="0"/>
              <a:t>What are your biggest compliance challenges?</a:t>
            </a:r>
          </a:p>
        </p:txBody>
      </p:sp>
      <p:sp>
        <p:nvSpPr>
          <p:cNvPr id="3" name="TextBox 2">
            <a:extLst>
              <a:ext uri="{FF2B5EF4-FFF2-40B4-BE49-F238E27FC236}">
                <a16:creationId xmlns:a16="http://schemas.microsoft.com/office/drawing/2014/main" id="{4D204D28-E7D1-4D1B-AE85-443B8B76D86B}"/>
              </a:ext>
            </a:extLst>
          </p:cNvPr>
          <p:cNvSpPr txBox="1"/>
          <p:nvPr/>
        </p:nvSpPr>
        <p:spPr>
          <a:xfrm>
            <a:off x="1030514" y="1600144"/>
            <a:ext cx="7082971" cy="4847528"/>
          </a:xfrm>
          <a:prstGeom prst="rect">
            <a:avLst/>
          </a:prstGeom>
          <a:noFill/>
        </p:spPr>
        <p:txBody>
          <a:bodyPr wrap="square" rtlCol="0">
            <a:spAutoFit/>
          </a:bodyPr>
          <a:lstStyle/>
          <a:p>
            <a:pPr marL="285750" indent="-285750">
              <a:buFont typeface="Arial" panose="020B0604020202020204" pitchFamily="34" charset="0"/>
              <a:buChar char="•"/>
            </a:pPr>
            <a:r>
              <a:rPr lang="en-US" sz="2800" dirty="0"/>
              <a:t>Knowing the RHC regulations</a:t>
            </a:r>
          </a:p>
          <a:p>
            <a:pPr marL="285750" indent="-285750">
              <a:buFont typeface="Arial" panose="020B0604020202020204" pitchFamily="34" charset="0"/>
              <a:buChar char="•"/>
            </a:pPr>
            <a:r>
              <a:rPr lang="en-US" sz="2800" dirty="0"/>
              <a:t>Finding Information and Updates</a:t>
            </a:r>
          </a:p>
          <a:p>
            <a:pPr marL="285750" indent="-285750">
              <a:buFont typeface="Arial" panose="020B0604020202020204" pitchFamily="34" charset="0"/>
              <a:buChar char="•"/>
            </a:pPr>
            <a:r>
              <a:rPr lang="en-US" sz="2800" dirty="0"/>
              <a:t>Culture that is not compliance-driven</a:t>
            </a:r>
          </a:p>
          <a:p>
            <a:pPr marL="285750" indent="-285750">
              <a:buFont typeface="Arial" panose="020B0604020202020204" pitchFamily="34" charset="0"/>
              <a:buChar char="•"/>
            </a:pPr>
            <a:r>
              <a:rPr lang="en-US" sz="2800" dirty="0"/>
              <a:t>Policies and Procedures that aren’t actually being followed</a:t>
            </a:r>
          </a:p>
          <a:p>
            <a:pPr marL="285750" indent="-285750">
              <a:buFont typeface="Arial" panose="020B0604020202020204" pitchFamily="34" charset="0"/>
              <a:buChar char="•"/>
            </a:pPr>
            <a:r>
              <a:rPr lang="en-US" sz="2800" dirty="0"/>
              <a:t>Keeping evidence updated</a:t>
            </a:r>
          </a:p>
          <a:p>
            <a:pPr marL="285750" indent="-285750">
              <a:buFont typeface="Arial" panose="020B0604020202020204" pitchFamily="34" charset="0"/>
              <a:buChar char="•"/>
            </a:pPr>
            <a:r>
              <a:rPr lang="en-US" sz="2800" dirty="0"/>
              <a:t>Knowing what to do when</a:t>
            </a:r>
          </a:p>
          <a:p>
            <a:pPr marL="285750" indent="-285750">
              <a:buFont typeface="Arial" panose="020B0604020202020204" pitchFamily="34" charset="0"/>
              <a:buChar char="•"/>
            </a:pPr>
            <a:r>
              <a:rPr lang="en-US" sz="2800" dirty="0"/>
              <a:t>Provider Buy-in/Pushback</a:t>
            </a:r>
          </a:p>
          <a:p>
            <a:pPr marL="285750" indent="-285750">
              <a:buFont typeface="Arial" panose="020B0604020202020204" pitchFamily="34" charset="0"/>
              <a:buChar char="•"/>
            </a:pPr>
            <a:r>
              <a:rPr lang="en-US" sz="2800" dirty="0"/>
              <a:t>Little fish in a big pond?</a:t>
            </a:r>
          </a:p>
          <a:p>
            <a:pPr marL="285750" indent="-285750">
              <a:buFont typeface="Arial" panose="020B0604020202020204" pitchFamily="34" charset="0"/>
              <a:buChar char="•"/>
            </a:pPr>
            <a:r>
              <a:rPr lang="en-US" sz="2800" dirty="0"/>
              <a:t>Staff turnover or burnout</a:t>
            </a:r>
          </a:p>
          <a:p>
            <a:pPr marL="285750" indent="-285750">
              <a:buFont typeface="Arial" panose="020B0604020202020204" pitchFamily="34" charset="0"/>
              <a:buChar char="•"/>
            </a:pPr>
            <a:endParaRPr lang="en-US" sz="2800" dirty="0"/>
          </a:p>
        </p:txBody>
      </p:sp>
    </p:spTree>
    <p:extLst>
      <p:ext uri="{BB962C8B-B14F-4D97-AF65-F5344CB8AC3E}">
        <p14:creationId xmlns:p14="http://schemas.microsoft.com/office/powerpoint/2010/main" val="23703939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CA2B6-5D9B-438F-A0DD-0D4E811C005E}"/>
              </a:ext>
            </a:extLst>
          </p:cNvPr>
          <p:cNvSpPr>
            <a:spLocks noGrp="1"/>
          </p:cNvSpPr>
          <p:nvPr>
            <p:ph type="title"/>
          </p:nvPr>
        </p:nvSpPr>
        <p:spPr>
          <a:xfrm>
            <a:off x="759279" y="2177143"/>
            <a:ext cx="7886700" cy="369889"/>
          </a:xfrm>
        </p:spPr>
        <p:txBody>
          <a:bodyPr>
            <a:normAutofit fontScale="90000"/>
          </a:bodyPr>
          <a:lstStyle/>
          <a:p>
            <a:pPr algn="ctr"/>
            <a:r>
              <a:rPr lang="en-US" b="1" dirty="0"/>
              <a:t>Share how you have had a compliance success</a:t>
            </a:r>
            <a:br>
              <a:rPr lang="en-US" b="1" dirty="0"/>
            </a:br>
            <a:br>
              <a:rPr lang="en-US" b="1" dirty="0"/>
            </a:br>
            <a:r>
              <a:rPr lang="en-US" b="1" dirty="0"/>
              <a:t>What has worked? </a:t>
            </a:r>
            <a:br>
              <a:rPr lang="en-US" b="1" dirty="0"/>
            </a:br>
            <a:r>
              <a:rPr lang="en-US" b="1" dirty="0"/>
              <a:t>What hasn’t?</a:t>
            </a:r>
          </a:p>
        </p:txBody>
      </p:sp>
    </p:spTree>
    <p:extLst>
      <p:ext uri="{BB962C8B-B14F-4D97-AF65-F5344CB8AC3E}">
        <p14:creationId xmlns:p14="http://schemas.microsoft.com/office/powerpoint/2010/main" val="9068218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clipart&#10;&#10;Description generated with high confidence">
            <a:extLst>
              <a:ext uri="{FF2B5EF4-FFF2-40B4-BE49-F238E27FC236}">
                <a16:creationId xmlns:a16="http://schemas.microsoft.com/office/drawing/2014/main" id="{4F55AC6B-2C5F-4C8B-85C6-39949CEBB070}"/>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171700" y="4457700"/>
            <a:ext cx="4454583" cy="1455767"/>
          </a:xfrm>
          <a:prstGeom prst="rect">
            <a:avLst/>
          </a:prstGeom>
        </p:spPr>
      </p:pic>
      <p:sp>
        <p:nvSpPr>
          <p:cNvPr id="4" name="TextBox 3">
            <a:extLst>
              <a:ext uri="{FF2B5EF4-FFF2-40B4-BE49-F238E27FC236}">
                <a16:creationId xmlns:a16="http://schemas.microsoft.com/office/drawing/2014/main" id="{186735E7-EEBC-4E24-AAC4-09296F0A5F4F}"/>
              </a:ext>
            </a:extLst>
          </p:cNvPr>
          <p:cNvSpPr txBox="1"/>
          <p:nvPr/>
        </p:nvSpPr>
        <p:spPr>
          <a:xfrm>
            <a:off x="1885950" y="1731620"/>
            <a:ext cx="5486400" cy="2400657"/>
          </a:xfrm>
          <a:prstGeom prst="rect">
            <a:avLst/>
          </a:prstGeom>
          <a:noFill/>
        </p:spPr>
        <p:txBody>
          <a:bodyPr wrap="square" rtlCol="0">
            <a:spAutoFit/>
          </a:bodyPr>
          <a:lstStyle/>
          <a:p>
            <a:r>
              <a:rPr lang="en-US" sz="3000" dirty="0"/>
              <a:t>Patty Harper</a:t>
            </a:r>
          </a:p>
          <a:p>
            <a:r>
              <a:rPr lang="en-US" sz="3000" dirty="0"/>
              <a:t>InQuiseek Consulting</a:t>
            </a:r>
          </a:p>
          <a:p>
            <a:r>
              <a:rPr lang="en-US" sz="3000" dirty="0"/>
              <a:t>318.243.2687</a:t>
            </a:r>
          </a:p>
          <a:p>
            <a:r>
              <a:rPr lang="en-US" sz="3000" dirty="0">
                <a:hlinkClick r:id="rId3"/>
              </a:rPr>
              <a:t>pharper@inquiseek.com</a:t>
            </a:r>
            <a:endParaRPr lang="en-US" sz="3000" dirty="0"/>
          </a:p>
          <a:p>
            <a:r>
              <a:rPr lang="en-US" sz="3000" dirty="0"/>
              <a:t>www.inquiseek.com</a:t>
            </a:r>
          </a:p>
        </p:txBody>
      </p:sp>
      <p:sp>
        <p:nvSpPr>
          <p:cNvPr id="5" name="TextBox 4">
            <a:extLst>
              <a:ext uri="{FF2B5EF4-FFF2-40B4-BE49-F238E27FC236}">
                <a16:creationId xmlns:a16="http://schemas.microsoft.com/office/drawing/2014/main" id="{A2009761-6F93-4C6A-9357-9318CDE880CB}"/>
              </a:ext>
            </a:extLst>
          </p:cNvPr>
          <p:cNvSpPr txBox="1"/>
          <p:nvPr/>
        </p:nvSpPr>
        <p:spPr>
          <a:xfrm>
            <a:off x="657225" y="944532"/>
            <a:ext cx="7943850" cy="523220"/>
          </a:xfrm>
          <a:prstGeom prst="rect">
            <a:avLst/>
          </a:prstGeom>
          <a:noFill/>
        </p:spPr>
        <p:txBody>
          <a:bodyPr wrap="square" rtlCol="0">
            <a:spAutoFit/>
          </a:bodyPr>
          <a:lstStyle/>
          <a:p>
            <a:r>
              <a:rPr lang="en-US" sz="2800" dirty="0"/>
              <a:t>Follow-up questions or comments can be directed to: </a:t>
            </a:r>
          </a:p>
        </p:txBody>
      </p:sp>
    </p:spTree>
    <p:extLst>
      <p:ext uri="{BB962C8B-B14F-4D97-AF65-F5344CB8AC3E}">
        <p14:creationId xmlns:p14="http://schemas.microsoft.com/office/powerpoint/2010/main" val="2534560862"/>
      </p:ext>
    </p:extLst>
  </p:cSld>
  <p:clrMapOvr>
    <a:masterClrMapping/>
  </p:clrMapOvr>
</p:sld>
</file>

<file path=ppt/theme/theme1.xml><?xml version="1.0" encoding="utf-8"?>
<a:theme xmlns:a="http://schemas.openxmlformats.org/drawingml/2006/main" name="1_Office Theme">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1076</TotalTime>
  <Words>1607</Words>
  <Application>Microsoft Office PowerPoint</Application>
  <PresentationFormat>On-screen Show (4:3)</PresentationFormat>
  <Paragraphs>412</Paragraphs>
  <Slides>39</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39</vt:i4>
      </vt:variant>
    </vt:vector>
  </HeadingPairs>
  <TitlesOfParts>
    <vt:vector size="48" baseType="lpstr">
      <vt:lpstr>Arial</vt:lpstr>
      <vt:lpstr>Arial Black</vt:lpstr>
      <vt:lpstr>Calibri</vt:lpstr>
      <vt:lpstr>Calibri Light</vt:lpstr>
      <vt:lpstr>Cambria</vt:lpstr>
      <vt:lpstr>Josefin Sans</vt:lpstr>
      <vt:lpstr>Wingdings</vt:lpstr>
      <vt:lpstr>Wingdings 2</vt:lpstr>
      <vt:lpstr>1_Office Theme</vt:lpstr>
      <vt:lpstr>RHC Compliance Update Alabama Rural Health Association April 26, 2019</vt:lpstr>
      <vt:lpstr>So, what are we going to talk about?</vt:lpstr>
      <vt:lpstr>Alabama RHC Trivia</vt:lpstr>
      <vt:lpstr>RHCs in Alabama</vt:lpstr>
      <vt:lpstr>Terminated RHCs 2017-2019**</vt:lpstr>
      <vt:lpstr>New  RHCs** 2017-2019</vt:lpstr>
      <vt:lpstr>PowerPoint Presentation</vt:lpstr>
      <vt:lpstr>PowerPoint Presentation</vt:lpstr>
      <vt:lpstr>PowerPoint Presentation</vt:lpstr>
      <vt:lpstr>PowerPoint Presentation</vt:lpstr>
      <vt:lpstr>**Data Source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are your biggest compliance challenges?</vt:lpstr>
      <vt:lpstr>Share how you have had a compliance success  What has worked?  What hasn’t?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Patty Harper</dc:creator>
  <cp:lastModifiedBy>Patty Harper</cp:lastModifiedBy>
  <cp:revision>52</cp:revision>
  <cp:lastPrinted>2019-04-06T16:25:28Z</cp:lastPrinted>
  <dcterms:created xsi:type="dcterms:W3CDTF">2019-04-06T15:39:18Z</dcterms:created>
  <dcterms:modified xsi:type="dcterms:W3CDTF">2019-04-24T19:44:12Z</dcterms:modified>
</cp:coreProperties>
</file>