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1"/>
  </p:notesMasterIdLst>
  <p:sldIdLst>
    <p:sldId id="258" r:id="rId2"/>
    <p:sldId id="270" r:id="rId3"/>
    <p:sldId id="320" r:id="rId4"/>
    <p:sldId id="319" r:id="rId5"/>
    <p:sldId id="323" r:id="rId6"/>
    <p:sldId id="291" r:id="rId7"/>
    <p:sldId id="296" r:id="rId8"/>
    <p:sldId id="297" r:id="rId9"/>
    <p:sldId id="300" r:id="rId10"/>
    <p:sldId id="335" r:id="rId11"/>
    <p:sldId id="310" r:id="rId12"/>
    <p:sldId id="322" r:id="rId13"/>
    <p:sldId id="293" r:id="rId14"/>
    <p:sldId id="301" r:id="rId15"/>
    <p:sldId id="303" r:id="rId16"/>
    <p:sldId id="331" r:id="rId17"/>
    <p:sldId id="315" r:id="rId18"/>
    <p:sldId id="328" r:id="rId19"/>
    <p:sldId id="338" r:id="rId20"/>
    <p:sldId id="339" r:id="rId21"/>
    <p:sldId id="327" r:id="rId22"/>
    <p:sldId id="329" r:id="rId23"/>
    <p:sldId id="326" r:id="rId24"/>
    <p:sldId id="330" r:id="rId25"/>
    <p:sldId id="294" r:id="rId26"/>
    <p:sldId id="305" r:id="rId27"/>
    <p:sldId id="336" r:id="rId28"/>
    <p:sldId id="337" r:id="rId29"/>
    <p:sldId id="306" r:id="rId30"/>
    <p:sldId id="295" r:id="rId31"/>
    <p:sldId id="307" r:id="rId32"/>
    <p:sldId id="332" r:id="rId33"/>
    <p:sldId id="283" r:id="rId34"/>
    <p:sldId id="311" r:id="rId35"/>
    <p:sldId id="314" r:id="rId36"/>
    <p:sldId id="312" r:id="rId37"/>
    <p:sldId id="313" r:id="rId38"/>
    <p:sldId id="334" r:id="rId39"/>
    <p:sldId id="284" r:id="rId40"/>
  </p:sldIdLst>
  <p:sldSz cx="9144000" cy="6858000" type="screen4x3"/>
  <p:notesSz cx="7016750" cy="9302750"/>
  <p:embeddedFontLst>
    <p:embeddedFont>
      <p:font typeface="Bradley Hand ITC" panose="03070402050302030203" pitchFamily="66" charset="0"/>
      <p:regular r:id="rId42"/>
    </p:embeddedFont>
    <p:embeddedFont>
      <p:font typeface="Calibri" panose="020F0502020204030204" pitchFamily="34" charset="0"/>
      <p:regular r:id="rId43"/>
      <p:bold r:id="rId44"/>
      <p:italic r:id="rId45"/>
      <p:boldItalic r:id="rId46"/>
    </p:embeddedFont>
    <p:embeddedFont>
      <p:font typeface="MV Boli" panose="02000500030200090000" pitchFamily="2" charset="0"/>
      <p:regular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15" autoAdjust="0"/>
    <p:restoredTop sz="94660"/>
  </p:normalViewPr>
  <p:slideViewPr>
    <p:cSldViewPr>
      <p:cViewPr>
        <p:scale>
          <a:sx n="75" d="100"/>
          <a:sy n="75" d="100"/>
        </p:scale>
        <p:origin x="852" y="-126"/>
      </p:cViewPr>
      <p:guideLst>
        <p:guide orient="horz" pos="2160"/>
        <p:guide pos="2880"/>
      </p:guideLst>
    </p:cSldViewPr>
  </p:slideViewPr>
  <p:notesTextViewPr>
    <p:cViewPr>
      <p:scale>
        <a:sx n="1" d="1"/>
        <a:sy n="1" d="1"/>
      </p:scale>
      <p:origin x="0" y="0"/>
    </p:cViewPr>
  </p:notesTextViewPr>
  <p:sorterViewPr>
    <p:cViewPr>
      <p:scale>
        <a:sx n="100" d="100"/>
        <a:sy n="100" d="100"/>
      </p:scale>
      <p:origin x="0" y="-154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0592" cy="465138"/>
          </a:xfrm>
          <a:prstGeom prst="rect">
            <a:avLst/>
          </a:prstGeom>
        </p:spPr>
        <p:txBody>
          <a:bodyPr vert="horz" lIns="93251" tIns="46625" rIns="93251" bIns="46625" rtlCol="0"/>
          <a:lstStyle>
            <a:lvl1pPr algn="l">
              <a:defRPr sz="1200"/>
            </a:lvl1pPr>
          </a:lstStyle>
          <a:p>
            <a:endParaRPr lang="en-US" dirty="0"/>
          </a:p>
        </p:txBody>
      </p:sp>
      <p:sp>
        <p:nvSpPr>
          <p:cNvPr id="3" name="Date Placeholder 2"/>
          <p:cNvSpPr>
            <a:spLocks noGrp="1"/>
          </p:cNvSpPr>
          <p:nvPr>
            <p:ph type="dt" idx="1"/>
          </p:nvPr>
        </p:nvSpPr>
        <p:spPr>
          <a:xfrm>
            <a:off x="3974534" y="0"/>
            <a:ext cx="3040592" cy="465138"/>
          </a:xfrm>
          <a:prstGeom prst="rect">
            <a:avLst/>
          </a:prstGeom>
        </p:spPr>
        <p:txBody>
          <a:bodyPr vert="horz" lIns="93251" tIns="46625" rIns="93251" bIns="46625" rtlCol="0"/>
          <a:lstStyle>
            <a:lvl1pPr algn="r">
              <a:defRPr sz="1200"/>
            </a:lvl1pPr>
          </a:lstStyle>
          <a:p>
            <a:fld id="{6F429B49-1BD4-4CB4-A492-0C11E5330D38}" type="datetimeFigureOut">
              <a:rPr lang="en-US" smtClean="0"/>
              <a:t>4/24/2019</a:t>
            </a:fld>
            <a:endParaRPr lang="en-US" dirty="0"/>
          </a:p>
        </p:txBody>
      </p:sp>
      <p:sp>
        <p:nvSpPr>
          <p:cNvPr id="4" name="Slide Image Placeholder 3"/>
          <p:cNvSpPr>
            <a:spLocks noGrp="1" noRot="1" noChangeAspect="1"/>
          </p:cNvSpPr>
          <p:nvPr>
            <p:ph type="sldImg" idx="2"/>
          </p:nvPr>
        </p:nvSpPr>
        <p:spPr>
          <a:xfrm>
            <a:off x="1182688" y="696913"/>
            <a:ext cx="4651375" cy="3489325"/>
          </a:xfrm>
          <a:prstGeom prst="rect">
            <a:avLst/>
          </a:prstGeom>
          <a:noFill/>
          <a:ln w="12700">
            <a:solidFill>
              <a:prstClr val="black"/>
            </a:solidFill>
          </a:ln>
        </p:spPr>
        <p:txBody>
          <a:bodyPr vert="horz" lIns="93251" tIns="46625" rIns="93251" bIns="46625" rtlCol="0" anchor="ctr"/>
          <a:lstStyle/>
          <a:p>
            <a:endParaRPr lang="en-US" dirty="0"/>
          </a:p>
        </p:txBody>
      </p:sp>
      <p:sp>
        <p:nvSpPr>
          <p:cNvPr id="5" name="Notes Placeholder 4"/>
          <p:cNvSpPr>
            <a:spLocks noGrp="1"/>
          </p:cNvSpPr>
          <p:nvPr>
            <p:ph type="body" sz="quarter" idx="3"/>
          </p:nvPr>
        </p:nvSpPr>
        <p:spPr>
          <a:xfrm>
            <a:off x="701675" y="4418806"/>
            <a:ext cx="5613400" cy="4186238"/>
          </a:xfrm>
          <a:prstGeom prst="rect">
            <a:avLst/>
          </a:prstGeom>
        </p:spPr>
        <p:txBody>
          <a:bodyPr vert="horz" lIns="93251" tIns="46625" rIns="93251" bIns="4662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5998"/>
            <a:ext cx="3040592" cy="465138"/>
          </a:xfrm>
          <a:prstGeom prst="rect">
            <a:avLst/>
          </a:prstGeom>
        </p:spPr>
        <p:txBody>
          <a:bodyPr vert="horz" lIns="93251" tIns="46625" rIns="93251" bIns="4662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4534" y="8835998"/>
            <a:ext cx="3040592" cy="465138"/>
          </a:xfrm>
          <a:prstGeom prst="rect">
            <a:avLst/>
          </a:prstGeom>
        </p:spPr>
        <p:txBody>
          <a:bodyPr vert="horz" lIns="93251" tIns="46625" rIns="93251" bIns="46625" rtlCol="0" anchor="b"/>
          <a:lstStyle>
            <a:lvl1pPr algn="r">
              <a:defRPr sz="1200"/>
            </a:lvl1pPr>
          </a:lstStyle>
          <a:p>
            <a:fld id="{03266014-0744-4ED0-8F95-45BFD0180A6F}" type="slidenum">
              <a:rPr lang="en-US" smtClean="0"/>
              <a:t>‹#›</a:t>
            </a:fld>
            <a:endParaRPr lang="en-US" dirty="0"/>
          </a:p>
        </p:txBody>
      </p:sp>
    </p:spTree>
    <p:extLst>
      <p:ext uri="{BB962C8B-B14F-4D97-AF65-F5344CB8AC3E}">
        <p14:creationId xmlns:p14="http://schemas.microsoft.com/office/powerpoint/2010/main" val="882938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266014-0744-4ED0-8F95-45BFD0180A6F}" type="slidenum">
              <a:rPr lang="en-US" smtClean="0"/>
              <a:t>8</a:t>
            </a:fld>
            <a:endParaRPr lang="en-US" dirty="0"/>
          </a:p>
        </p:txBody>
      </p:sp>
    </p:spTree>
    <p:extLst>
      <p:ext uri="{BB962C8B-B14F-4D97-AF65-F5344CB8AC3E}">
        <p14:creationId xmlns:p14="http://schemas.microsoft.com/office/powerpoint/2010/main" val="897939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03266014-0744-4ED0-8F95-45BFD0180A6F}" type="slidenum">
              <a:rPr lang="en-US" smtClean="0"/>
              <a:t>27</a:t>
            </a:fld>
            <a:endParaRPr lang="en-US" dirty="0"/>
          </a:p>
        </p:txBody>
      </p:sp>
    </p:spTree>
    <p:extLst>
      <p:ext uri="{BB962C8B-B14F-4D97-AF65-F5344CB8AC3E}">
        <p14:creationId xmlns:p14="http://schemas.microsoft.com/office/powerpoint/2010/main" val="1316533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lumMod val="85000"/>
                    <a:lumOff val="1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9386C5A8-7C9F-487A-A824-56784F882B38}" type="datetimeFigureOut">
              <a:rPr lang="en-US" smtClean="0"/>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736B5C8-DBD4-4395-A5A7-F16F67D89D67}" type="slidenum">
              <a:rPr lang="en-US" smtClean="0"/>
              <a:t>‹#›</a:t>
            </a:fld>
            <a:endParaRPr lang="en-US" dirty="0"/>
          </a:p>
        </p:txBody>
      </p:sp>
    </p:spTree>
    <p:extLst>
      <p:ext uri="{BB962C8B-B14F-4D97-AF65-F5344CB8AC3E}">
        <p14:creationId xmlns:p14="http://schemas.microsoft.com/office/powerpoint/2010/main" val="304851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86C5A8-7C9F-487A-A824-56784F882B38}" type="datetimeFigureOut">
              <a:rPr lang="en-US" smtClean="0"/>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736B5C8-DBD4-4395-A5A7-F16F67D89D67}" type="slidenum">
              <a:rPr lang="en-US" smtClean="0"/>
              <a:t>‹#›</a:t>
            </a:fld>
            <a:endParaRPr lang="en-US" dirty="0"/>
          </a:p>
        </p:txBody>
      </p:sp>
      <p:sp>
        <p:nvSpPr>
          <p:cNvPr id="7" name="Title 6"/>
          <p:cNvSpPr>
            <a:spLocks noGrp="1"/>
          </p:cNvSpPr>
          <p:nvPr>
            <p:ph type="title"/>
          </p:nvPr>
        </p:nvSpPr>
        <p:spPr/>
        <p:txBody>
          <a:bodyPr/>
          <a:lstStyle>
            <a:lvl1pPr>
              <a:defRPr>
                <a:latin typeface="MV Boli" pitchFamily="2" charset="0"/>
                <a:cs typeface="MV Boli" pitchFamily="2" charset="0"/>
              </a:defRPr>
            </a:lvl1pPr>
          </a:lstStyle>
          <a:p>
            <a:r>
              <a:rPr lang="en-US" dirty="0"/>
              <a:t>Click to edit Master title style</a:t>
            </a:r>
          </a:p>
        </p:txBody>
      </p:sp>
      <p:sp>
        <p:nvSpPr>
          <p:cNvPr id="10" name="Content Placeholder 9"/>
          <p:cNvSpPr>
            <a:spLocks noGrp="1"/>
          </p:cNvSpPr>
          <p:nvPr>
            <p:ph sz="quarter" idx="13"/>
          </p:nvPr>
        </p:nvSpPr>
        <p:spPr>
          <a:xfrm rot="21437219">
            <a:off x="603111" y="1593836"/>
            <a:ext cx="8162295" cy="4574806"/>
          </a:xfrm>
        </p:spPr>
        <p:txBody>
          <a:bodyPr/>
          <a:lstStyle>
            <a:lvl1pPr>
              <a:defRPr>
                <a:latin typeface="MV Boli" pitchFamily="2" charset="0"/>
                <a:cs typeface="MV Boli" pitchFamily="2"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4605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ed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86C5A8-7C9F-487A-A824-56784F882B38}" type="datetimeFigureOut">
              <a:rPr lang="en-US" smtClean="0"/>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736B5C8-DBD4-4395-A5A7-F16F67D89D67}" type="slidenum">
              <a:rPr lang="en-US" smtClean="0"/>
              <a:t>‹#›</a:t>
            </a:fld>
            <a:endParaRPr lang="en-US" dirty="0"/>
          </a:p>
        </p:txBody>
      </p:sp>
      <p:sp>
        <p:nvSpPr>
          <p:cNvPr id="7" name="Title 6"/>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rot="21437219">
            <a:off x="603111" y="1593836"/>
            <a:ext cx="8162295" cy="4574806"/>
          </a:xfrm>
        </p:spPr>
        <p:txBody>
          <a:bodyPr/>
          <a:lstStyle>
            <a:lvl1pPr marL="457200" indent="-457200">
              <a:buFont typeface="Arial" pitchFamily="34" charset="0"/>
              <a:buChar char="•"/>
              <a:defRPr>
                <a:solidFill>
                  <a:schemeClr val="tx1">
                    <a:lumMod val="75000"/>
                    <a:lumOff val="25000"/>
                  </a:schemeClr>
                </a:solidFill>
                <a:latin typeface="MV Boli" pitchFamily="2" charset="0"/>
                <a:cs typeface="MV Boli" pitchFamily="2" charset="0"/>
              </a:defRPr>
            </a:lvl1pPr>
            <a:lvl2pPr marL="690563" indent="-233363">
              <a:buFont typeface="Arial" pitchFamily="34" charset="0"/>
              <a:buChar char="•"/>
              <a:defRPr>
                <a:solidFill>
                  <a:schemeClr val="tx1">
                    <a:lumMod val="75000"/>
                    <a:lumOff val="25000"/>
                  </a:schemeClr>
                </a:solidFill>
                <a:latin typeface="MV Boli" pitchFamily="2" charset="0"/>
                <a:cs typeface="MV Boli" pitchFamily="2" charset="0"/>
              </a:defRPr>
            </a:lvl2pPr>
            <a:lvl3pPr marL="1147763" indent="-233363">
              <a:buFont typeface="Arial" pitchFamily="34" charset="0"/>
              <a:buChar char="•"/>
              <a:defRPr>
                <a:solidFill>
                  <a:schemeClr val="tx1">
                    <a:lumMod val="75000"/>
                    <a:lumOff val="25000"/>
                  </a:schemeClr>
                </a:solidFill>
                <a:latin typeface="MV Boli" pitchFamily="2" charset="0"/>
                <a:cs typeface="MV Boli" pitchFamily="2" charset="0"/>
              </a:defRPr>
            </a:lvl3pPr>
            <a:lvl4pPr marL="1604963" indent="-233363">
              <a:buFont typeface="Arial" pitchFamily="34" charset="0"/>
              <a:buChar char="•"/>
              <a:defRPr>
                <a:solidFill>
                  <a:schemeClr val="tx1">
                    <a:lumMod val="75000"/>
                    <a:lumOff val="25000"/>
                  </a:schemeClr>
                </a:solidFill>
                <a:latin typeface="MV Boli" pitchFamily="2" charset="0"/>
                <a:cs typeface="MV Boli" pitchFamily="2" charset="0"/>
              </a:defRPr>
            </a:lvl4pPr>
            <a:lvl5pPr marL="1604963" indent="-233363">
              <a:buFont typeface="Arial" pitchFamily="34" charset="0"/>
              <a:buChar char="•"/>
              <a:defRPr>
                <a:solidFill>
                  <a:schemeClr val="tx1">
                    <a:lumMod val="75000"/>
                    <a:lumOff val="25000"/>
                  </a:schemeClr>
                </a:solidFill>
                <a:latin typeface="MV Boli" pitchFamily="2" charset="0"/>
                <a:cs typeface="MV Boli"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13348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1">
                    <a:lumMod val="85000"/>
                    <a:lumOff val="15000"/>
                  </a:schemeClr>
                </a:solidFill>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86C5A8-7C9F-487A-A824-56784F882B38}" type="datetimeFigureOut">
              <a:rPr lang="en-US" smtClean="0"/>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736B5C8-DBD4-4395-A5A7-F16F67D89D67}" type="slidenum">
              <a:rPr lang="en-US" smtClean="0"/>
              <a:t>‹#›</a:t>
            </a:fld>
            <a:endParaRPr lang="en-US" dirty="0"/>
          </a:p>
        </p:txBody>
      </p:sp>
    </p:spTree>
    <p:extLst>
      <p:ext uri="{BB962C8B-B14F-4D97-AF65-F5344CB8AC3E}">
        <p14:creationId xmlns:p14="http://schemas.microsoft.com/office/powerpoint/2010/main" val="4188066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86C5A8-7C9F-487A-A824-56784F882B38}" type="datetimeFigureOut">
              <a:rPr lang="en-US" smtClean="0"/>
              <a:t>4/24/2019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736B5C8-DBD4-4395-A5A7-F16F67D89D67}" type="slidenum">
              <a:rPr lang="en-US" smtClean="0"/>
              <a:t>‹#›</a:t>
            </a:fld>
            <a:endParaRPr lang="en-US" dirty="0"/>
          </a:p>
        </p:txBody>
      </p:sp>
    </p:spTree>
    <p:extLst>
      <p:ext uri="{BB962C8B-B14F-4D97-AF65-F5344CB8AC3E}">
        <p14:creationId xmlns:p14="http://schemas.microsoft.com/office/powerpoint/2010/main" val="789709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386C5A8-7C9F-487A-A824-56784F882B38}" type="datetimeFigureOut">
              <a:rPr lang="en-US" smtClean="0"/>
              <a:t>4/24/2019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736B5C8-DBD4-4395-A5A7-F16F67D89D67}" type="slidenum">
              <a:rPr lang="en-US" smtClean="0"/>
              <a:t>‹#›</a:t>
            </a:fld>
            <a:endParaRPr lang="en-US" dirty="0"/>
          </a:p>
        </p:txBody>
      </p:sp>
    </p:spTree>
    <p:extLst>
      <p:ext uri="{BB962C8B-B14F-4D97-AF65-F5344CB8AC3E}">
        <p14:creationId xmlns:p14="http://schemas.microsoft.com/office/powerpoint/2010/main" val="4027514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86C5A8-7C9F-487A-A824-56784F882B38}" type="datetimeFigureOut">
              <a:rPr lang="en-US" smtClean="0"/>
              <a:t>4/24/2019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736B5C8-DBD4-4395-A5A7-F16F67D89D67}" type="slidenum">
              <a:rPr lang="en-US" smtClean="0"/>
              <a:t>‹#›</a:t>
            </a:fld>
            <a:endParaRPr lang="en-US" dirty="0"/>
          </a:p>
        </p:txBody>
      </p:sp>
    </p:spTree>
    <p:extLst>
      <p:ext uri="{BB962C8B-B14F-4D97-AF65-F5344CB8AC3E}">
        <p14:creationId xmlns:p14="http://schemas.microsoft.com/office/powerpoint/2010/main" val="3863758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86C5A8-7C9F-487A-A824-56784F882B38}" type="datetimeFigureOut">
              <a:rPr lang="en-US" smtClean="0"/>
              <a:t>4/24/2019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736B5C8-DBD4-4395-A5A7-F16F67D89D67}" type="slidenum">
              <a:rPr lang="en-US" smtClean="0"/>
              <a:t>‹#›</a:t>
            </a:fld>
            <a:endParaRPr lang="en-US" dirty="0"/>
          </a:p>
        </p:txBody>
      </p:sp>
    </p:spTree>
    <p:extLst>
      <p:ext uri="{BB962C8B-B14F-4D97-AF65-F5344CB8AC3E}">
        <p14:creationId xmlns:p14="http://schemas.microsoft.com/office/powerpoint/2010/main" val="3161608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rot="21439907">
            <a:off x="300325" y="276703"/>
            <a:ext cx="3165273" cy="1162050"/>
          </a:xfrm>
        </p:spPr>
        <p:txBody>
          <a:bodyPr anchor="b">
            <a:normAutofit/>
          </a:bodyPr>
          <a:lstStyle>
            <a:lvl1pPr algn="l">
              <a:defRPr sz="2800" b="1"/>
            </a:lvl1pPr>
          </a:lstStyle>
          <a:p>
            <a:r>
              <a:rPr lang="en-US" dirty="0"/>
              <a:t>Click to edit Master title style</a:t>
            </a:r>
          </a:p>
        </p:txBody>
      </p:sp>
      <p:sp>
        <p:nvSpPr>
          <p:cNvPr id="3" name="Content Placeholder 2"/>
          <p:cNvSpPr>
            <a:spLocks noGrp="1"/>
          </p:cNvSpPr>
          <p:nvPr>
            <p:ph idx="1"/>
          </p:nvPr>
        </p:nvSpPr>
        <p:spPr>
          <a:xfrm rot="21429636">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rot="21434444">
            <a:off x="457200" y="1435100"/>
            <a:ext cx="3008313" cy="4691063"/>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9386C5A8-7C9F-487A-A824-56784F882B38}" type="datetimeFigureOut">
              <a:rPr lang="en-US" smtClean="0"/>
              <a:t>4/24/2019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736B5C8-DBD4-4395-A5A7-F16F67D89D67}" type="slidenum">
              <a:rPr lang="en-US" smtClean="0"/>
              <a:t>‹#›</a:t>
            </a:fld>
            <a:endParaRPr lang="en-US" dirty="0"/>
          </a:p>
        </p:txBody>
      </p:sp>
    </p:spTree>
    <p:extLst>
      <p:ext uri="{BB962C8B-B14F-4D97-AF65-F5344CB8AC3E}">
        <p14:creationId xmlns:p14="http://schemas.microsoft.com/office/powerpoint/2010/main" val="1295405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noAutofit/>
          </a:bodyPr>
          <a:lstStyle>
            <a:lvl1pPr algn="l">
              <a:defRPr sz="32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normAutofit/>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9386C5A8-7C9F-487A-A824-56784F882B38}" type="datetimeFigureOut">
              <a:rPr lang="en-US" smtClean="0"/>
              <a:t>4/24/2019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736B5C8-DBD4-4395-A5A7-F16F67D89D67}" type="slidenum">
              <a:rPr lang="en-US" smtClean="0"/>
              <a:t>‹#›</a:t>
            </a:fld>
            <a:endParaRPr lang="en-US" dirty="0"/>
          </a:p>
        </p:txBody>
      </p:sp>
    </p:spTree>
    <p:extLst>
      <p:ext uri="{BB962C8B-B14F-4D97-AF65-F5344CB8AC3E}">
        <p14:creationId xmlns:p14="http://schemas.microsoft.com/office/powerpoint/2010/main" val="1823185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86C5A8-7C9F-487A-A824-56784F882B38}" type="datetimeFigureOut">
              <a:rPr lang="en-US" smtClean="0"/>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736B5C8-DBD4-4395-A5A7-F16F67D89D67}" type="slidenum">
              <a:rPr lang="en-US" smtClean="0"/>
              <a:t>‹#›</a:t>
            </a:fld>
            <a:endParaRPr lang="en-US" dirty="0"/>
          </a:p>
        </p:txBody>
      </p:sp>
    </p:spTree>
    <p:extLst>
      <p:ext uri="{BB962C8B-B14F-4D97-AF65-F5344CB8AC3E}">
        <p14:creationId xmlns:p14="http://schemas.microsoft.com/office/powerpoint/2010/main" val="3589626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86C5A8-7C9F-487A-A824-56784F882B38}" type="datetimeFigureOut">
              <a:rPr lang="en-US" smtClean="0"/>
              <a:t>4/24/2019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736B5C8-DBD4-4395-A5A7-F16F67D89D67}" type="slidenum">
              <a:rPr lang="en-US" smtClean="0"/>
              <a:t>‹#›</a:t>
            </a:fld>
            <a:endParaRPr lang="en-US" dirty="0"/>
          </a:p>
        </p:txBody>
      </p:sp>
    </p:spTree>
    <p:extLst>
      <p:ext uri="{BB962C8B-B14F-4D97-AF65-F5344CB8AC3E}">
        <p14:creationId xmlns:p14="http://schemas.microsoft.com/office/powerpoint/2010/main" val="39905145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Summary">
    <p:spTree>
      <p:nvGrpSpPr>
        <p:cNvPr id="1" name=""/>
        <p:cNvGrpSpPr/>
        <p:nvPr/>
      </p:nvGrpSpPr>
      <p:grpSpPr>
        <a:xfrm>
          <a:off x="0" y="0"/>
          <a:ext cx="0" cy="0"/>
          <a:chOff x="0" y="0"/>
          <a:chExt cx="0" cy="0"/>
        </a:xfrm>
      </p:grpSpPr>
      <p:sp>
        <p:nvSpPr>
          <p:cNvPr id="9" name="Text Placeholder 8"/>
          <p:cNvSpPr>
            <a:spLocks noGrp="1"/>
          </p:cNvSpPr>
          <p:nvPr>
            <p:ph type="body" sz="quarter" idx="15"/>
          </p:nvPr>
        </p:nvSpPr>
        <p:spPr>
          <a:xfrm>
            <a:off x="3962400" y="1447800"/>
            <a:ext cx="4648200" cy="838200"/>
          </a:xfrm>
        </p:spPr>
        <p:txBody>
          <a:bodyPr anchor="ctr">
            <a:normAutofit/>
          </a:bodyPr>
          <a:lstStyle>
            <a:lvl1pPr marL="57150" indent="0">
              <a:buFontTx/>
              <a:buNone/>
              <a:defRPr sz="1800" baseline="0"/>
            </a:lvl1pPr>
          </a:lstStyle>
          <a:p>
            <a:pPr lvl="0"/>
            <a:r>
              <a:rPr lang="en-US" dirty="0"/>
              <a:t>Click to edit Master text styles</a:t>
            </a:r>
          </a:p>
        </p:txBody>
      </p:sp>
      <p:sp>
        <p:nvSpPr>
          <p:cNvPr id="7" name="Text Placeholder 8"/>
          <p:cNvSpPr>
            <a:spLocks noGrp="1"/>
          </p:cNvSpPr>
          <p:nvPr>
            <p:ph type="body" sz="quarter" idx="16"/>
          </p:nvPr>
        </p:nvSpPr>
        <p:spPr>
          <a:xfrm>
            <a:off x="3962400" y="2286000"/>
            <a:ext cx="4648200" cy="838200"/>
          </a:xfrm>
        </p:spPr>
        <p:txBody>
          <a:bodyPr anchor="ctr">
            <a:normAutofit/>
          </a:bodyPr>
          <a:lstStyle>
            <a:lvl1pPr marL="57150" indent="0">
              <a:buFontTx/>
              <a:buNone/>
              <a:defRPr sz="1800" baseline="0"/>
            </a:lvl1pPr>
          </a:lstStyle>
          <a:p>
            <a:pPr lvl="0"/>
            <a:r>
              <a:rPr lang="en-US" dirty="0"/>
              <a:t>Click to edit Master text styles</a:t>
            </a:r>
          </a:p>
        </p:txBody>
      </p:sp>
      <p:sp>
        <p:nvSpPr>
          <p:cNvPr id="8" name="Text Placeholder 8"/>
          <p:cNvSpPr>
            <a:spLocks noGrp="1"/>
          </p:cNvSpPr>
          <p:nvPr>
            <p:ph type="body" sz="quarter" idx="17"/>
          </p:nvPr>
        </p:nvSpPr>
        <p:spPr>
          <a:xfrm>
            <a:off x="3962400" y="3124200"/>
            <a:ext cx="4648200" cy="838200"/>
          </a:xfrm>
        </p:spPr>
        <p:txBody>
          <a:bodyPr anchor="ctr">
            <a:normAutofit/>
          </a:bodyPr>
          <a:lstStyle>
            <a:lvl1pPr marL="57150" indent="0">
              <a:buFontTx/>
              <a:buNone/>
              <a:defRPr sz="1800" baseline="0"/>
            </a:lvl1pPr>
          </a:lstStyle>
          <a:p>
            <a:pPr lvl="0"/>
            <a:r>
              <a:rPr lang="en-US" dirty="0"/>
              <a:t>Click to edit Master text styles</a:t>
            </a:r>
          </a:p>
        </p:txBody>
      </p:sp>
      <p:sp>
        <p:nvSpPr>
          <p:cNvPr id="12" name="Text Placeholder 8"/>
          <p:cNvSpPr>
            <a:spLocks noGrp="1"/>
          </p:cNvSpPr>
          <p:nvPr>
            <p:ph type="body" sz="quarter" idx="18"/>
          </p:nvPr>
        </p:nvSpPr>
        <p:spPr>
          <a:xfrm>
            <a:off x="3962400" y="3962400"/>
            <a:ext cx="4648200" cy="838200"/>
          </a:xfrm>
        </p:spPr>
        <p:txBody>
          <a:bodyPr anchor="ctr">
            <a:normAutofit/>
          </a:bodyPr>
          <a:lstStyle>
            <a:lvl1pPr marL="57150" indent="0">
              <a:buFontTx/>
              <a:buNone/>
              <a:defRPr sz="1800" baseline="0"/>
            </a:lvl1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56981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wo Picture">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304800" y="1103614"/>
            <a:ext cx="3200400" cy="2176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6" name="Content Placeholder 3"/>
          <p:cNvSpPr>
            <a:spLocks noGrp="1"/>
          </p:cNvSpPr>
          <p:nvPr>
            <p:ph sz="half" idx="2"/>
          </p:nvPr>
        </p:nvSpPr>
        <p:spPr>
          <a:xfrm>
            <a:off x="3657600" y="1103614"/>
            <a:ext cx="5181600" cy="2144037"/>
          </a:xfrm>
        </p:spPr>
        <p:txBody>
          <a:bodyPr anchor="ct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9" name="Content Placeholder 2"/>
          <p:cNvSpPr>
            <a:spLocks noGrp="1"/>
          </p:cNvSpPr>
          <p:nvPr>
            <p:ph sz="half" idx="14"/>
          </p:nvPr>
        </p:nvSpPr>
        <p:spPr>
          <a:xfrm>
            <a:off x="304800" y="3352800"/>
            <a:ext cx="3200400" cy="224661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0" name="Content Placeholder 3"/>
          <p:cNvSpPr>
            <a:spLocks noGrp="1"/>
          </p:cNvSpPr>
          <p:nvPr>
            <p:ph sz="half" idx="15"/>
          </p:nvPr>
        </p:nvSpPr>
        <p:spPr>
          <a:xfrm>
            <a:off x="3657600" y="3352800"/>
            <a:ext cx="5181600" cy="2213200"/>
          </a:xfrm>
        </p:spPr>
        <p:txBody>
          <a:bodyPr anchor="ct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506811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dirty="0">
                <a:solidFill>
                  <a:prstClr val="black">
                    <a:tint val="75000"/>
                  </a:prstClr>
                </a:solidFill>
              </a:rPr>
              <a:t>©InQuiseek LLC.  </a:t>
            </a: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512E438-734B-4E57-9C45-B33BECFA5F6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67145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95000"/>
              </a:schemeClr>
            </a:gs>
            <a:gs pos="52000">
              <a:schemeClr val="bg1"/>
            </a:gs>
            <a:gs pos="100000">
              <a:schemeClr val="bg1">
                <a:lumMod val="85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rot="21440121">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rot="21438184">
            <a:off x="605652" y="1596706"/>
            <a:ext cx="8081065"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86C5A8-7C9F-487A-A824-56784F882B38}" type="datetimeFigureOut">
              <a:rPr lang="en-US" smtClean="0"/>
              <a:t>4/24/2019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36B5C8-DBD4-4395-A5A7-F16F67D89D67}" type="slidenum">
              <a:rPr lang="en-US" smtClean="0"/>
              <a:t>‹#›</a:t>
            </a:fld>
            <a:endParaRPr lang="en-US" dirty="0"/>
          </a:p>
        </p:txBody>
      </p:sp>
      <p:pic>
        <p:nvPicPr>
          <p:cNvPr id="7" name="Picture 6"/>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6179998"/>
            <a:ext cx="9144000" cy="792956"/>
          </a:xfrm>
          <a:prstGeom prst="rect">
            <a:avLst/>
          </a:prstGeom>
        </p:spPr>
      </p:pic>
      <p:pic>
        <p:nvPicPr>
          <p:cNvPr id="8" name="Picture 7"/>
          <p:cNvPicPr>
            <a:picLocks noChangeAspect="1"/>
          </p:cNvPicPr>
          <p:nvPr userDrawn="1"/>
        </p:nvPicPr>
        <p:blipFill rotWithShape="1">
          <a:blip r:embed="rId17">
            <a:extLst>
              <a:ext uri="{28A0092B-C50C-407E-A947-70E740481C1C}">
                <a14:useLocalDpi xmlns:a14="http://schemas.microsoft.com/office/drawing/2010/main" val="0"/>
              </a:ext>
            </a:extLst>
          </a:blip>
          <a:srcRect t="-11472" b="42281"/>
          <a:stretch/>
        </p:blipFill>
        <p:spPr>
          <a:xfrm flipV="1">
            <a:off x="0" y="0"/>
            <a:ext cx="9144000" cy="548640"/>
          </a:xfrm>
          <a:prstGeom prst="rect">
            <a:avLst/>
          </a:prstGeom>
        </p:spPr>
      </p:pic>
    </p:spTree>
    <p:extLst>
      <p:ext uri="{BB962C8B-B14F-4D97-AF65-F5344CB8AC3E}">
        <p14:creationId xmlns:p14="http://schemas.microsoft.com/office/powerpoint/2010/main" val="5346908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2" r:id="rId13"/>
    <p:sldLayoutId id="2147483663" r:id="rId14"/>
    <p:sldLayoutId id="2147483666" r:id="rId15"/>
  </p:sldLayoutIdLst>
  <p:txStyles>
    <p:titleStyle>
      <a:lvl1pPr algn="ctr" defTabSz="914400" rtl="0" eaLnBrk="1" latinLnBrk="0" hangingPunct="1">
        <a:spcBef>
          <a:spcPct val="0"/>
        </a:spcBef>
        <a:buNone/>
        <a:defRPr sz="4400" b="1" kern="1200">
          <a:solidFill>
            <a:schemeClr val="tx1">
              <a:lumMod val="85000"/>
              <a:lumOff val="15000"/>
            </a:schemeClr>
          </a:solidFill>
          <a:latin typeface="MV Boli" pitchFamily="2" charset="0"/>
          <a:ea typeface="+mj-ea"/>
          <a:cs typeface="MV Boli" pitchFamily="2" charset="0"/>
        </a:defRPr>
      </a:lvl1pPr>
    </p:titleStyle>
    <p:bodyStyle>
      <a:lvl1pPr marL="0" indent="0" algn="l" defTabSz="914400" rtl="0" eaLnBrk="1" latinLnBrk="0" hangingPunct="1">
        <a:spcBef>
          <a:spcPct val="20000"/>
        </a:spcBef>
        <a:buFontTx/>
        <a:buNone/>
        <a:defRPr sz="3200" b="1" kern="1200">
          <a:solidFill>
            <a:schemeClr val="tx1">
              <a:lumMod val="85000"/>
              <a:lumOff val="15000"/>
            </a:schemeClr>
          </a:solidFill>
          <a:latin typeface="MV Boli" pitchFamily="2" charset="0"/>
          <a:ea typeface="+mn-ea"/>
          <a:cs typeface="MV Boli" pitchFamily="2" charset="0"/>
        </a:defRPr>
      </a:lvl1pPr>
      <a:lvl2pPr marL="0" indent="0" algn="l" defTabSz="914400" rtl="0" eaLnBrk="1" latinLnBrk="0" hangingPunct="1">
        <a:spcBef>
          <a:spcPct val="20000"/>
        </a:spcBef>
        <a:buFontTx/>
        <a:buNone/>
        <a:defRPr sz="2800" b="1" kern="1200">
          <a:solidFill>
            <a:schemeClr val="bg1"/>
          </a:solidFill>
          <a:latin typeface="Bradley Hand ITC" pitchFamily="66" charset="0"/>
          <a:ea typeface="+mn-ea"/>
          <a:cs typeface="+mn-cs"/>
        </a:defRPr>
      </a:lvl2pPr>
      <a:lvl3pPr marL="0" indent="0" algn="l" defTabSz="914400" rtl="0" eaLnBrk="1" latinLnBrk="0" hangingPunct="1">
        <a:spcBef>
          <a:spcPct val="20000"/>
        </a:spcBef>
        <a:buFontTx/>
        <a:buNone/>
        <a:defRPr sz="2400" b="1" kern="1200">
          <a:solidFill>
            <a:schemeClr val="bg1"/>
          </a:solidFill>
          <a:latin typeface="Bradley Hand ITC" pitchFamily="66" charset="0"/>
          <a:ea typeface="+mn-ea"/>
          <a:cs typeface="+mn-cs"/>
        </a:defRPr>
      </a:lvl3pPr>
      <a:lvl4pPr marL="0" indent="0" algn="l" defTabSz="914400" rtl="0" eaLnBrk="1" latinLnBrk="0" hangingPunct="1">
        <a:spcBef>
          <a:spcPct val="20000"/>
        </a:spcBef>
        <a:buFontTx/>
        <a:buNone/>
        <a:defRPr sz="2000" b="1" kern="1200">
          <a:solidFill>
            <a:schemeClr val="bg1"/>
          </a:solidFill>
          <a:latin typeface="Bradley Hand ITC" pitchFamily="66" charset="0"/>
          <a:ea typeface="+mn-ea"/>
          <a:cs typeface="+mn-cs"/>
        </a:defRPr>
      </a:lvl4pPr>
      <a:lvl5pPr marL="0" indent="0" algn="l" defTabSz="914400" rtl="0" eaLnBrk="1" latinLnBrk="0" hangingPunct="1">
        <a:spcBef>
          <a:spcPct val="20000"/>
        </a:spcBef>
        <a:buFontTx/>
        <a:buNone/>
        <a:defRPr sz="2000" b="1" kern="1200">
          <a:solidFill>
            <a:schemeClr val="bg1"/>
          </a:solidFill>
          <a:latin typeface="Bradley Hand ITC" pitchFamily="66"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hyperlink" Target="https://www.irs.gov/businesses/small-businesses-self-employed/independent-contractor-self-employed-or-employee" TargetMode="External"/><Relationship Id="rId2" Type="http://schemas.openxmlformats.org/officeDocument/2006/relationships/hyperlink" Target="https://www.irs.gov/businesses/small-businesses-self-employed/independent-contractor-defined"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hhs.gov/ocr/" TargetMode="External"/><Relationship Id="rId2" Type="http://schemas.openxmlformats.org/officeDocument/2006/relationships/hyperlink" Target="https://www.dol.gov/" TargetMode="External"/><Relationship Id="rId1" Type="http://schemas.openxmlformats.org/officeDocument/2006/relationships/slideLayout" Target="../slideLayouts/slideLayout7.xml"/><Relationship Id="rId4" Type="http://schemas.openxmlformats.org/officeDocument/2006/relationships/hyperlink" Target="https://www.osha.gov/SLTC/healthcarefacilities/standards.html"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cms.gov/Regulations-and-Guidance/Guidance/Manuals/downloads/bp102c13.pdf" TargetMode="External"/><Relationship Id="rId2" Type="http://schemas.openxmlformats.org/officeDocument/2006/relationships/hyperlink" Target="https://www.gpo.gov/fdsys/pkg/CFR-2011-title42-vol5/pdf/CFR-2011-title42-vol5-part491.pdf" TargetMode="External"/><Relationship Id="rId1" Type="http://schemas.openxmlformats.org/officeDocument/2006/relationships/slideLayout" Target="../slideLayouts/slideLayout15.xml"/><Relationship Id="rId5" Type="http://schemas.openxmlformats.org/officeDocument/2006/relationships/hyperlink" Target="https://www.cms.gov/Regulations-and-Guidance/Guidance/Manuals/downloads/som107ap_g_rhc.pdf" TargetMode="External"/><Relationship Id="rId4" Type="http://schemas.openxmlformats.org/officeDocument/2006/relationships/hyperlink" Target="https://www.cms.gov/Regulations-and-Guidance/Guidance/Manuals/downloads/clm104c09.pdf"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https://www.dol.gov/whd/regs/compliance/whdfs54.pdf"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hyperlink" Target="https://www.dol.gov/whd/regs/compliance/whdfs21.pdf"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sam.gov/SAM/pages/public/searchRecords/search.jsf" TargetMode="External"/><Relationship Id="rId2" Type="http://schemas.openxmlformats.org/officeDocument/2006/relationships/hyperlink" Target="https://exclusions.oig.hhs.gov/Default.aspx"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www.inquiseek.com/" TargetMode="External"/><Relationship Id="rId2" Type="http://schemas.openxmlformats.org/officeDocument/2006/relationships/hyperlink" Target="mailto:pharper@inquiseek.com" TargetMode="Externa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6.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446678">
            <a:off x="685800" y="628900"/>
            <a:ext cx="7869882" cy="4152398"/>
          </a:xfrm>
          <a:prstGeom prst="rect">
            <a:avLst/>
          </a:prstGeom>
        </p:spPr>
      </p:pic>
      <p:sp>
        <p:nvSpPr>
          <p:cNvPr id="7" name="Title 1"/>
          <p:cNvSpPr txBox="1">
            <a:spLocks/>
          </p:cNvSpPr>
          <p:nvPr/>
        </p:nvSpPr>
        <p:spPr>
          <a:xfrm rot="21391265">
            <a:off x="1653081" y="2130830"/>
            <a:ext cx="5432459" cy="134484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bg1"/>
                </a:solidFill>
                <a:latin typeface="Eraser" pitchFamily="2" charset="0"/>
                <a:ea typeface="+mj-ea"/>
                <a:cs typeface="+mj-cs"/>
              </a:defRPr>
            </a:lvl1pPr>
          </a:lstStyle>
          <a:p>
            <a:r>
              <a:rPr lang="en-US" sz="4400" b="1" dirty="0">
                <a:solidFill>
                  <a:schemeClr val="tx1">
                    <a:lumMod val="85000"/>
                    <a:lumOff val="15000"/>
                  </a:schemeClr>
                </a:solidFill>
                <a:latin typeface="MV Boli" pitchFamily="2" charset="0"/>
                <a:cs typeface="MV Boli" pitchFamily="2" charset="0"/>
              </a:rPr>
              <a:t>HUMAN RESOURCE ADMINISTRATION IN THE RHC</a:t>
            </a:r>
          </a:p>
          <a:p>
            <a:r>
              <a:rPr lang="en-US" sz="2800" b="1" dirty="0">
                <a:solidFill>
                  <a:schemeClr val="tx1">
                    <a:lumMod val="85000"/>
                    <a:lumOff val="15000"/>
                  </a:schemeClr>
                </a:solidFill>
                <a:latin typeface="MV Boli" pitchFamily="2" charset="0"/>
                <a:cs typeface="MV Boli" pitchFamily="2" charset="0"/>
              </a:rPr>
              <a:t>ARHA 2019</a:t>
            </a:r>
          </a:p>
        </p:txBody>
      </p:sp>
      <p:pic>
        <p:nvPicPr>
          <p:cNvPr id="8" name="Picture 7"/>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1326863">
            <a:off x="7063756" y="5498446"/>
            <a:ext cx="1767673" cy="57767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5159" y="4338922"/>
            <a:ext cx="2478143" cy="1686804"/>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2942" y="5034548"/>
            <a:ext cx="1776590" cy="1387556"/>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4000" y="6133048"/>
            <a:ext cx="2837040" cy="567408"/>
          </a:xfrm>
          <a:prstGeom prst="rect">
            <a:avLst/>
          </a:prstGeom>
        </p:spPr>
      </p:pic>
      <p:sp>
        <p:nvSpPr>
          <p:cNvPr id="2" name="Rectangle 1"/>
          <p:cNvSpPr/>
          <p:nvPr/>
        </p:nvSpPr>
        <p:spPr>
          <a:xfrm rot="21216419">
            <a:off x="2088673" y="5007392"/>
            <a:ext cx="1491114" cy="369332"/>
          </a:xfrm>
          <a:prstGeom prst="rect">
            <a:avLst/>
          </a:prstGeom>
        </p:spPr>
        <p:txBody>
          <a:bodyPr wrap="none">
            <a:spAutoFit/>
          </a:bodyPr>
          <a:lstStyle/>
          <a:p>
            <a:r>
              <a:rPr lang="en-US" dirty="0"/>
              <a:t>April 25, 2019</a:t>
            </a:r>
          </a:p>
        </p:txBody>
      </p:sp>
    </p:spTree>
    <p:extLst>
      <p:ext uri="{BB962C8B-B14F-4D97-AF65-F5344CB8AC3E}">
        <p14:creationId xmlns:p14="http://schemas.microsoft.com/office/powerpoint/2010/main" val="900712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110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400"/>
                                        <p:tgtEl>
                                          <p:spTgt spid="6"/>
                                        </p:tgtEl>
                                      </p:cBhvr>
                                    </p:animEffect>
                                  </p:childTnLst>
                                </p:cTn>
                              </p:par>
                              <p:par>
                                <p:cTn id="8" presetID="1" presetClass="entr" presetSubtype="0" fill="hold" grpId="0" nodeType="withEffect">
                                  <p:stCondLst>
                                    <p:cond delay="2200"/>
                                  </p:stCondLst>
                                  <p:iterate type="lt">
                                    <p:tmAbs val="50"/>
                                  </p:iterate>
                                  <p:childTnLst>
                                    <p:set>
                                      <p:cBhvr>
                                        <p:cTn id="9" dur="1" fill="hold">
                                          <p:stCondLst>
                                            <p:cond delay="0"/>
                                          </p:stCondLst>
                                        </p:cTn>
                                        <p:tgtEl>
                                          <p:spTgt spid="7"/>
                                        </p:tgtEl>
                                        <p:attrNameLst>
                                          <p:attrName>style.visibility</p:attrName>
                                        </p:attrNameLst>
                                      </p:cBhvr>
                                      <p:to>
                                        <p:strVal val="visible"/>
                                      </p:to>
                                    </p:set>
                                  </p:childTnLst>
                                </p:cTn>
                              </p:par>
                              <p:par>
                                <p:cTn id="10" presetID="10" presetClass="entr" presetSubtype="0" fill="hold" nodeType="withEffect">
                                  <p:stCondLst>
                                    <p:cond delay="28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800"/>
                                        <p:tgtEl>
                                          <p:spTgt spid="8"/>
                                        </p:tgtEl>
                                      </p:cBhvr>
                                    </p:animEffect>
                                  </p:childTnLst>
                                </p:cTn>
                              </p:par>
                              <p:par>
                                <p:cTn id="13" presetID="21" presetClass="entr" presetSubtype="1" fill="hold" nodeType="withEffect">
                                  <p:stCondLst>
                                    <p:cond delay="40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800"/>
                                        <p:tgtEl>
                                          <p:spTgt spid="4"/>
                                        </p:tgtEl>
                                      </p:cBhvr>
                                    </p:animEffect>
                                  </p:childTnLst>
                                </p:cTn>
                              </p:par>
                              <p:par>
                                <p:cTn id="16" presetID="21" presetClass="entr" presetSubtype="1"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rot="21440121">
            <a:off x="-1043424" y="333598"/>
            <a:ext cx="8229600" cy="1197052"/>
          </a:xfrm>
        </p:spPr>
        <p:txBody>
          <a:bodyPr/>
          <a:lstStyle/>
          <a:p>
            <a:r>
              <a:rPr lang="en-US" u="sng" dirty="0"/>
              <a:t>Agenda </a:t>
            </a:r>
          </a:p>
        </p:txBody>
      </p:sp>
      <p:sp>
        <p:nvSpPr>
          <p:cNvPr id="3" name="Text Placeholder 2"/>
          <p:cNvSpPr>
            <a:spLocks noGrp="1"/>
          </p:cNvSpPr>
          <p:nvPr>
            <p:ph type="body" sz="quarter" idx="17"/>
          </p:nvPr>
        </p:nvSpPr>
        <p:spPr>
          <a:xfrm rot="21000000">
            <a:off x="3345050" y="3322253"/>
            <a:ext cx="5148046" cy="1123276"/>
          </a:xfrm>
        </p:spPr>
        <p:txBody>
          <a:bodyPr>
            <a:noAutofit/>
          </a:bodyPr>
          <a:lstStyle/>
          <a:p>
            <a:r>
              <a:rPr lang="en-US" sz="3600" dirty="0"/>
              <a:t>3. Training &amp; Recordkeeping</a:t>
            </a:r>
          </a:p>
        </p:txBody>
      </p:sp>
      <p:sp>
        <p:nvSpPr>
          <p:cNvPr id="4" name="Text Placeholder 3"/>
          <p:cNvSpPr>
            <a:spLocks noGrp="1"/>
          </p:cNvSpPr>
          <p:nvPr>
            <p:ph type="body" sz="quarter" idx="16"/>
          </p:nvPr>
        </p:nvSpPr>
        <p:spPr>
          <a:xfrm rot="21000000">
            <a:off x="2613036" y="2240387"/>
            <a:ext cx="5104633" cy="1113324"/>
          </a:xfrm>
        </p:spPr>
        <p:txBody>
          <a:bodyPr>
            <a:noAutofit/>
          </a:bodyPr>
          <a:lstStyle/>
          <a:p>
            <a:r>
              <a:rPr lang="en-US" sz="3600" dirty="0"/>
              <a:t>2. RHC-Specific Requirements</a:t>
            </a:r>
          </a:p>
        </p:txBody>
      </p:sp>
      <p:sp>
        <p:nvSpPr>
          <p:cNvPr id="5" name="Text Placeholder 4"/>
          <p:cNvSpPr>
            <a:spLocks noGrp="1"/>
          </p:cNvSpPr>
          <p:nvPr>
            <p:ph type="body" sz="quarter" idx="15"/>
          </p:nvPr>
        </p:nvSpPr>
        <p:spPr>
          <a:xfrm rot="21013131">
            <a:off x="1966478" y="919783"/>
            <a:ext cx="6373951" cy="1382711"/>
          </a:xfrm>
        </p:spPr>
        <p:txBody>
          <a:bodyPr>
            <a:noAutofit/>
          </a:bodyPr>
          <a:lstStyle/>
          <a:p>
            <a:r>
              <a:rPr lang="en-US" sz="3600" dirty="0"/>
              <a:t>1. General HR Requirements for Employers</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4299" y="1621120"/>
            <a:ext cx="1178006" cy="1344756"/>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3014" y="2202165"/>
            <a:ext cx="1865097" cy="1865097"/>
          </a:xfrm>
          <a:prstGeom prst="rect">
            <a:avLst/>
          </a:prstGeom>
        </p:spPr>
      </p:pic>
      <p:sp>
        <p:nvSpPr>
          <p:cNvPr id="14" name="Text Placeholder 2"/>
          <p:cNvSpPr>
            <a:spLocks noGrp="1"/>
          </p:cNvSpPr>
          <p:nvPr>
            <p:ph type="body" sz="quarter" idx="17"/>
          </p:nvPr>
        </p:nvSpPr>
        <p:spPr>
          <a:xfrm rot="21000000">
            <a:off x="3784015" y="4569744"/>
            <a:ext cx="4984521" cy="838200"/>
          </a:xfrm>
        </p:spPr>
        <p:txBody>
          <a:bodyPr>
            <a:noAutofit/>
          </a:bodyPr>
          <a:lstStyle/>
          <a:p>
            <a:r>
              <a:rPr lang="en-US" sz="3600" dirty="0"/>
              <a:t>4. Hot Topics</a:t>
            </a:r>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53038" y="2853827"/>
            <a:ext cx="1178006" cy="1344756"/>
          </a:xfrm>
          <a:prstGeom prst="rect">
            <a:avLst/>
          </a:prstGeom>
        </p:spPr>
      </p:pic>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8196" y="3957134"/>
            <a:ext cx="1178006" cy="1344756"/>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8029" y="4982364"/>
            <a:ext cx="1184205" cy="1353377"/>
          </a:xfrm>
          <a:prstGeom prst="rect">
            <a:avLst/>
          </a:prstGeom>
        </p:spPr>
      </p:pic>
    </p:spTree>
    <p:extLst>
      <p:ext uri="{BB962C8B-B14F-4D97-AF65-F5344CB8AC3E}">
        <p14:creationId xmlns:p14="http://schemas.microsoft.com/office/powerpoint/2010/main" val="80176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52784" y="1040752"/>
            <a:ext cx="1295400" cy="1676025"/>
          </a:xfrm>
        </p:spPr>
      </p:pic>
      <p:sp>
        <p:nvSpPr>
          <p:cNvPr id="8" name="Content Placeholder 7"/>
          <p:cNvSpPr>
            <a:spLocks noGrp="1"/>
          </p:cNvSpPr>
          <p:nvPr>
            <p:ph sz="half" idx="2"/>
          </p:nvPr>
        </p:nvSpPr>
        <p:spPr>
          <a:xfrm>
            <a:off x="1508868" y="1040752"/>
            <a:ext cx="7069772" cy="2144037"/>
          </a:xfrm>
        </p:spPr>
        <p:txBody>
          <a:bodyPr>
            <a:noAutofit/>
          </a:bodyPr>
          <a:lstStyle/>
          <a:p>
            <a:r>
              <a:rPr lang="en-US" sz="2400" u="sng" dirty="0">
                <a:solidFill>
                  <a:schemeClr val="tx1">
                    <a:lumMod val="75000"/>
                    <a:lumOff val="25000"/>
                  </a:schemeClr>
                </a:solidFill>
              </a:rPr>
              <a:t>INDEPENDENT RHC</a:t>
            </a:r>
            <a:r>
              <a:rPr lang="en-US" sz="2400" dirty="0">
                <a:solidFill>
                  <a:schemeClr val="tx1">
                    <a:lumMod val="75000"/>
                    <a:lumOff val="25000"/>
                  </a:schemeClr>
                </a:solidFill>
              </a:rPr>
              <a:t>: Responsible for all HR functions at the Clinic Administrator or Manager Level. Wears lots of hats. May lack resources or support. May need HR consultant or attorney for big questions. May work with accountants, payroll services or other 3</a:t>
            </a:r>
            <a:r>
              <a:rPr lang="en-US" sz="2400" baseline="30000" dirty="0">
                <a:solidFill>
                  <a:schemeClr val="tx1">
                    <a:lumMod val="75000"/>
                    <a:lumOff val="25000"/>
                  </a:schemeClr>
                </a:solidFill>
              </a:rPr>
              <a:t>rd</a:t>
            </a:r>
            <a:r>
              <a:rPr lang="en-US" sz="2400" dirty="0">
                <a:solidFill>
                  <a:schemeClr val="tx1">
                    <a:lumMod val="75000"/>
                    <a:lumOff val="25000"/>
                  </a:schemeClr>
                </a:solidFill>
              </a:rPr>
              <a:t> parties.</a:t>
            </a:r>
          </a:p>
        </p:txBody>
      </p:sp>
      <p:pic>
        <p:nvPicPr>
          <p:cNvPr id="9" name="Content Placeholder 8"/>
          <p:cNvPicPr>
            <a:picLocks noGrp="1" noChangeAspect="1"/>
          </p:cNvPicPr>
          <p:nvPr>
            <p:ph sz="half" idx="14"/>
          </p:nvPr>
        </p:nvPicPr>
        <p:blipFill>
          <a:blip r:embed="rId3" cstate="print">
            <a:extLst>
              <a:ext uri="{28A0092B-C50C-407E-A947-70E740481C1C}">
                <a14:useLocalDpi xmlns:a14="http://schemas.microsoft.com/office/drawing/2010/main" val="0"/>
              </a:ext>
            </a:extLst>
          </a:blip>
          <a:stretch>
            <a:fillRect/>
          </a:stretch>
        </p:blipFill>
        <p:spPr>
          <a:xfrm>
            <a:off x="252784" y="3681735"/>
            <a:ext cx="1216768" cy="1575671"/>
          </a:xfrm>
        </p:spPr>
      </p:pic>
      <p:sp>
        <p:nvSpPr>
          <p:cNvPr id="11" name="Content Placeholder 10"/>
          <p:cNvSpPr>
            <a:spLocks noGrp="1"/>
          </p:cNvSpPr>
          <p:nvPr>
            <p:ph sz="half" idx="15"/>
          </p:nvPr>
        </p:nvSpPr>
        <p:spPr>
          <a:xfrm>
            <a:off x="1496168" y="3719835"/>
            <a:ext cx="7069772" cy="2213200"/>
          </a:xfrm>
        </p:spPr>
        <p:txBody>
          <a:bodyPr>
            <a:noAutofit/>
          </a:bodyPr>
          <a:lstStyle/>
          <a:p>
            <a:r>
              <a:rPr lang="en-US" sz="2400" i="1" u="sng" dirty="0"/>
              <a:t>PROVIDER-BAS</a:t>
            </a:r>
            <a:r>
              <a:rPr lang="en-US" sz="2400" u="sng" dirty="0"/>
              <a:t>ED</a:t>
            </a:r>
            <a:r>
              <a:rPr lang="en-US" sz="2400" dirty="0"/>
              <a:t>: HR functions located at parent hospital. Clinic Manager needs basic understanding of HR administration. Must know corporate processes. Responsible for being source of information for RHC employees/staff.. Needs to collaborate with other departments.</a:t>
            </a:r>
          </a:p>
        </p:txBody>
      </p:sp>
    </p:spTree>
    <p:extLst>
      <p:ext uri="{BB962C8B-B14F-4D97-AF65-F5344CB8AC3E}">
        <p14:creationId xmlns:p14="http://schemas.microsoft.com/office/powerpoint/2010/main" val="1784419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1440121">
            <a:off x="479319" y="724079"/>
            <a:ext cx="8229600" cy="1143000"/>
          </a:xfrm>
        </p:spPr>
        <p:txBody>
          <a:bodyPr>
            <a:normAutofit fontScale="90000"/>
          </a:bodyPr>
          <a:lstStyle/>
          <a:p>
            <a:r>
              <a:rPr lang="en-US" dirty="0"/>
              <a:t>Cell Phones, Texting, and Personal Devices</a:t>
            </a:r>
          </a:p>
        </p:txBody>
      </p:sp>
      <p:sp>
        <p:nvSpPr>
          <p:cNvPr id="3" name="TextBox 2"/>
          <p:cNvSpPr txBox="1"/>
          <p:nvPr/>
        </p:nvSpPr>
        <p:spPr>
          <a:xfrm>
            <a:off x="593619" y="2023346"/>
            <a:ext cx="8001000" cy="4031873"/>
          </a:xfrm>
          <a:prstGeom prst="rect">
            <a:avLst/>
          </a:prstGeom>
          <a:noFill/>
        </p:spPr>
        <p:txBody>
          <a:bodyPr wrap="square" rtlCol="0">
            <a:spAutoFit/>
          </a:bodyPr>
          <a:lstStyle/>
          <a:p>
            <a:pPr marL="342900" indent="-342900">
              <a:buFont typeface="Wingdings" panose="05000000000000000000" pitchFamily="2" charset="2"/>
              <a:buChar char="ü"/>
            </a:pPr>
            <a:r>
              <a:rPr lang="en-US" sz="2400" dirty="0"/>
              <a:t>Younger employees and those who embrace technology will be more inclined to want to text or message as the preferred method of communication.</a:t>
            </a:r>
          </a:p>
          <a:p>
            <a:pPr marL="342900" indent="-342900">
              <a:buFont typeface="Wingdings" panose="05000000000000000000" pitchFamily="2" charset="2"/>
              <a:buChar char="ü"/>
            </a:pPr>
            <a:endParaRPr lang="en-US" sz="1000" dirty="0"/>
          </a:p>
          <a:p>
            <a:pPr marL="342900" indent="-342900">
              <a:buFont typeface="Wingdings" panose="05000000000000000000" pitchFamily="2" charset="2"/>
              <a:buChar char="ü"/>
            </a:pPr>
            <a:r>
              <a:rPr lang="en-US" sz="2400" dirty="0"/>
              <a:t>Make sure these texting and messaging is secure and that use of personal devises is compliant.</a:t>
            </a:r>
          </a:p>
          <a:p>
            <a:pPr marL="342900" indent="-342900">
              <a:buFont typeface="Wingdings" panose="05000000000000000000" pitchFamily="2" charset="2"/>
              <a:buChar char="ü"/>
            </a:pPr>
            <a:endParaRPr lang="en-US" sz="1000" dirty="0"/>
          </a:p>
          <a:p>
            <a:pPr marL="342900" indent="-342900">
              <a:buFont typeface="Wingdings" panose="05000000000000000000" pitchFamily="2" charset="2"/>
              <a:buChar char="ü"/>
            </a:pPr>
            <a:r>
              <a:rPr lang="en-US" sz="2400" dirty="0"/>
              <a:t>Encourage face-to-face communication for operational matters.</a:t>
            </a:r>
          </a:p>
          <a:p>
            <a:pPr marL="342900" indent="-342900">
              <a:buFont typeface="Wingdings" panose="05000000000000000000" pitchFamily="2" charset="2"/>
              <a:buChar char="ü"/>
            </a:pPr>
            <a:endParaRPr lang="en-US" sz="1000" dirty="0"/>
          </a:p>
          <a:p>
            <a:pPr marL="342900" indent="-342900">
              <a:buFont typeface="Wingdings" panose="05000000000000000000" pitchFamily="2" charset="2"/>
              <a:buChar char="ü"/>
            </a:pPr>
            <a:r>
              <a:rPr lang="en-US" sz="2400" dirty="0"/>
              <a:t>Discuss appropriate use of phones and personal devices.</a:t>
            </a:r>
          </a:p>
          <a:p>
            <a:pPr marL="342900" indent="-342900">
              <a:buFont typeface="Wingdings" panose="05000000000000000000" pitchFamily="2" charset="2"/>
              <a:buChar char="ü"/>
            </a:pPr>
            <a:endParaRPr lang="en-US" sz="1000" dirty="0"/>
          </a:p>
          <a:p>
            <a:pPr marL="342900" indent="-342900">
              <a:buFont typeface="Wingdings" panose="05000000000000000000" pitchFamily="2" charset="2"/>
              <a:buChar char="ü"/>
            </a:pPr>
            <a:r>
              <a:rPr lang="en-US" sz="2400" dirty="0"/>
              <a:t>Enable messaging with your PM/EHR.</a:t>
            </a:r>
          </a:p>
        </p:txBody>
      </p:sp>
    </p:spTree>
    <p:extLst>
      <p:ext uri="{BB962C8B-B14F-4D97-AF65-F5344CB8AC3E}">
        <p14:creationId xmlns:p14="http://schemas.microsoft.com/office/powerpoint/2010/main" val="2988986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Hiring process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9213" y="838200"/>
            <a:ext cx="4038600" cy="4038600"/>
          </a:xfrm>
          <a:prstGeom prst="rect">
            <a:avLst/>
          </a:prstGeom>
        </p:spPr>
      </p:pic>
    </p:spTree>
    <p:extLst>
      <p:ext uri="{BB962C8B-B14F-4D97-AF65-F5344CB8AC3E}">
        <p14:creationId xmlns:p14="http://schemas.microsoft.com/office/powerpoint/2010/main" val="1576491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Do’s and Don'ts of Hiring</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080" y="1583737"/>
            <a:ext cx="2210387" cy="2861343"/>
          </a:xfrm>
          <a:prstGeom prst="rect">
            <a:avLst/>
          </a:prstGeom>
        </p:spPr>
      </p:pic>
      <p:sp>
        <p:nvSpPr>
          <p:cNvPr id="4" name="TextBox 3"/>
          <p:cNvSpPr txBox="1"/>
          <p:nvPr/>
        </p:nvSpPr>
        <p:spPr>
          <a:xfrm>
            <a:off x="2645467" y="1447800"/>
            <a:ext cx="5584133" cy="4524315"/>
          </a:xfrm>
          <a:prstGeom prst="rect">
            <a:avLst/>
          </a:prstGeom>
          <a:noFill/>
        </p:spPr>
        <p:txBody>
          <a:bodyPr wrap="square" rtlCol="0">
            <a:spAutoFit/>
          </a:bodyPr>
          <a:lstStyle/>
          <a:p>
            <a:pPr marL="285750" indent="-285750">
              <a:buFont typeface="Wingdings" panose="05000000000000000000" pitchFamily="2" charset="2"/>
              <a:buChar char="ü"/>
            </a:pPr>
            <a:r>
              <a:rPr lang="en-US" sz="3200" dirty="0"/>
              <a:t> Have a standard hiring process for all positions.</a:t>
            </a:r>
          </a:p>
          <a:p>
            <a:pPr marL="285750" indent="-285750">
              <a:buFont typeface="Wingdings" panose="05000000000000000000" pitchFamily="2" charset="2"/>
              <a:buChar char="ü"/>
            </a:pPr>
            <a:r>
              <a:rPr lang="en-US" sz="3200" dirty="0"/>
              <a:t> Have applicants complete an application.</a:t>
            </a:r>
          </a:p>
          <a:p>
            <a:pPr marL="285750" indent="-285750">
              <a:buFont typeface="Wingdings" panose="05000000000000000000" pitchFamily="2" charset="2"/>
              <a:buChar char="ü"/>
            </a:pPr>
            <a:r>
              <a:rPr lang="en-US" sz="3200" b="1" i="1" dirty="0"/>
              <a:t>Make sure that the job description is accurate and not a cookie cutter one.</a:t>
            </a:r>
          </a:p>
          <a:p>
            <a:pPr marL="285750" indent="-285750">
              <a:buFont typeface="Wingdings" panose="05000000000000000000" pitchFamily="2" charset="2"/>
              <a:buChar char="ü"/>
            </a:pPr>
            <a:r>
              <a:rPr lang="en-US" sz="3200" dirty="0"/>
              <a:t>Get authorization to check background information.</a:t>
            </a:r>
          </a:p>
        </p:txBody>
      </p:sp>
    </p:spTree>
    <p:extLst>
      <p:ext uri="{BB962C8B-B14F-4D97-AF65-F5344CB8AC3E}">
        <p14:creationId xmlns:p14="http://schemas.microsoft.com/office/powerpoint/2010/main" val="2642963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Do’s and Don'ts of Hiring</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080" y="1583737"/>
            <a:ext cx="2210387" cy="2861343"/>
          </a:xfrm>
          <a:prstGeom prst="rect">
            <a:avLst/>
          </a:prstGeom>
        </p:spPr>
      </p:pic>
      <p:sp>
        <p:nvSpPr>
          <p:cNvPr id="4" name="TextBox 3"/>
          <p:cNvSpPr txBox="1"/>
          <p:nvPr/>
        </p:nvSpPr>
        <p:spPr>
          <a:xfrm>
            <a:off x="2620067" y="1371600"/>
            <a:ext cx="5584133" cy="4524315"/>
          </a:xfrm>
          <a:prstGeom prst="rect">
            <a:avLst/>
          </a:prstGeom>
          <a:noFill/>
        </p:spPr>
        <p:txBody>
          <a:bodyPr wrap="square" rtlCol="0">
            <a:spAutoFit/>
          </a:bodyPr>
          <a:lstStyle/>
          <a:p>
            <a:pPr marL="285750" indent="-285750">
              <a:buFont typeface="Wingdings" panose="05000000000000000000" pitchFamily="2" charset="2"/>
              <a:buChar char="ü"/>
            </a:pPr>
            <a:r>
              <a:rPr lang="en-US" sz="3200" dirty="0"/>
              <a:t> To post opening internally or not?</a:t>
            </a:r>
          </a:p>
          <a:p>
            <a:pPr marL="285750" indent="-285750">
              <a:buFont typeface="Wingdings" panose="05000000000000000000" pitchFamily="2" charset="2"/>
              <a:buChar char="ü"/>
            </a:pPr>
            <a:r>
              <a:rPr lang="en-US" sz="3200" dirty="0"/>
              <a:t>  Ask open-ended questions during the interview process.</a:t>
            </a:r>
          </a:p>
          <a:p>
            <a:pPr marL="285750" indent="-285750">
              <a:buFont typeface="Wingdings" panose="05000000000000000000" pitchFamily="2" charset="2"/>
              <a:buChar char="ü"/>
            </a:pPr>
            <a:r>
              <a:rPr lang="en-US" sz="3200" dirty="0"/>
              <a:t> Don’t ask questions which could be interpreted as discriminatory, biased or prejudiced in nature.</a:t>
            </a:r>
          </a:p>
          <a:p>
            <a:pPr marL="285750" indent="-285750">
              <a:buFont typeface="Wingdings" panose="05000000000000000000" pitchFamily="2" charset="2"/>
              <a:buChar char="ü"/>
            </a:pPr>
            <a:r>
              <a:rPr lang="en-US" sz="3200" dirty="0"/>
              <a:t> Aim for A+ players</a:t>
            </a:r>
          </a:p>
        </p:txBody>
      </p:sp>
    </p:spTree>
    <p:extLst>
      <p:ext uri="{BB962C8B-B14F-4D97-AF65-F5344CB8AC3E}">
        <p14:creationId xmlns:p14="http://schemas.microsoft.com/office/powerpoint/2010/main" val="739454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Do’s and Don'ts of Hiring</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880" y="1389088"/>
            <a:ext cx="2210387" cy="2861343"/>
          </a:xfrm>
          <a:prstGeom prst="rect">
            <a:avLst/>
          </a:prstGeom>
        </p:spPr>
      </p:pic>
      <p:sp>
        <p:nvSpPr>
          <p:cNvPr id="4" name="TextBox 3"/>
          <p:cNvSpPr txBox="1"/>
          <p:nvPr/>
        </p:nvSpPr>
        <p:spPr>
          <a:xfrm>
            <a:off x="2296767" y="1295400"/>
            <a:ext cx="6374053" cy="4524315"/>
          </a:xfrm>
          <a:prstGeom prst="rect">
            <a:avLst/>
          </a:prstGeom>
          <a:noFill/>
        </p:spPr>
        <p:txBody>
          <a:bodyPr wrap="square" rtlCol="0">
            <a:spAutoFit/>
          </a:bodyPr>
          <a:lstStyle/>
          <a:p>
            <a:pPr marL="285750" indent="-285750">
              <a:buFont typeface="Wingdings" panose="05000000000000000000" pitchFamily="2" charset="2"/>
              <a:buChar char="ü"/>
            </a:pPr>
            <a:r>
              <a:rPr lang="en-US" sz="3200" dirty="0"/>
              <a:t> Look at skills and accomplishments—not just education &amp; experience.</a:t>
            </a:r>
          </a:p>
          <a:p>
            <a:pPr marL="285750" indent="-285750">
              <a:buFont typeface="Wingdings" panose="05000000000000000000" pitchFamily="2" charset="2"/>
              <a:buChar char="ü"/>
            </a:pPr>
            <a:r>
              <a:rPr lang="en-US" sz="3200" dirty="0"/>
              <a:t>  Consider generational differences.</a:t>
            </a:r>
          </a:p>
          <a:p>
            <a:pPr marL="285750" indent="-285750">
              <a:buFont typeface="Wingdings" panose="05000000000000000000" pitchFamily="2" charset="2"/>
              <a:buChar char="ü"/>
            </a:pPr>
            <a:r>
              <a:rPr lang="en-US" sz="3200" dirty="0"/>
              <a:t> Communicate your clinic’s vision and mission clearly.</a:t>
            </a:r>
          </a:p>
          <a:p>
            <a:pPr marL="285750" indent="-285750">
              <a:buFont typeface="Wingdings" panose="05000000000000000000" pitchFamily="2" charset="2"/>
              <a:buChar char="ü"/>
            </a:pPr>
            <a:r>
              <a:rPr lang="en-US" sz="3200" dirty="0"/>
              <a:t> Encourage dialog and interaction to prevent a one-sided interview process.</a:t>
            </a:r>
          </a:p>
        </p:txBody>
      </p:sp>
    </p:spTree>
    <p:extLst>
      <p:ext uri="{BB962C8B-B14F-4D97-AF65-F5344CB8AC3E}">
        <p14:creationId xmlns:p14="http://schemas.microsoft.com/office/powerpoint/2010/main" val="3707848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197221"/>
            <a:ext cx="7200900" cy="1485900"/>
          </a:xfrm>
        </p:spPr>
        <p:txBody>
          <a:bodyPr>
            <a:normAutofit fontScale="90000"/>
          </a:bodyPr>
          <a:lstStyle/>
          <a:p>
            <a:r>
              <a:rPr lang="en-US" sz="3200" dirty="0"/>
              <a:t>The most important question:  </a:t>
            </a:r>
            <a:br>
              <a:rPr lang="en-US" sz="3200" dirty="0"/>
            </a:br>
            <a:r>
              <a:rPr lang="en-US" sz="3200" dirty="0"/>
              <a:t>Are the right people</a:t>
            </a:r>
            <a:br>
              <a:rPr lang="en-US" sz="3200" dirty="0"/>
            </a:br>
            <a:r>
              <a:rPr lang="en-US" sz="3200" dirty="0"/>
              <a:t> on our bus? </a:t>
            </a:r>
          </a:p>
        </p:txBody>
      </p:sp>
      <p:sp>
        <p:nvSpPr>
          <p:cNvPr id="3" name="Slide Number Placeholder 2"/>
          <p:cNvSpPr>
            <a:spLocks noGrp="1"/>
          </p:cNvSpPr>
          <p:nvPr>
            <p:ph type="sldNum" sz="quarter" idx="12"/>
          </p:nvPr>
        </p:nvSpPr>
        <p:spPr/>
        <p:txBody>
          <a:bodyPr/>
          <a:lstStyle/>
          <a:p>
            <a:fld id="{7512E438-734B-4E57-9C45-B33BECFA5F65}" type="slidenum">
              <a:rPr lang="en-US" smtClean="0">
                <a:solidFill>
                  <a:prstClr val="black">
                    <a:tint val="75000"/>
                  </a:prstClr>
                </a:solidFill>
              </a:rPr>
              <a:pPr/>
              <a:t>9</a:t>
            </a:fld>
            <a:endParaRPr lang="en-US" dirty="0">
              <a:solidFill>
                <a:prstClr val="black">
                  <a:tint val="75000"/>
                </a:prst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2959442"/>
            <a:ext cx="5581650" cy="376203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2550" y="492715"/>
            <a:ext cx="6781800" cy="2894912"/>
          </a:xfrm>
          <a:prstGeom prst="rect">
            <a:avLst/>
          </a:prstGeom>
        </p:spPr>
      </p:pic>
    </p:spTree>
    <p:extLst>
      <p:ext uri="{BB962C8B-B14F-4D97-AF65-F5344CB8AC3E}">
        <p14:creationId xmlns:p14="http://schemas.microsoft.com/office/powerpoint/2010/main" val="1687430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72C88-B6F2-4017-802A-C0174F7035C6}"/>
              </a:ext>
            </a:extLst>
          </p:cNvPr>
          <p:cNvSpPr>
            <a:spLocks noGrp="1"/>
          </p:cNvSpPr>
          <p:nvPr>
            <p:ph type="title"/>
          </p:nvPr>
        </p:nvSpPr>
        <p:spPr>
          <a:xfrm rot="21440121">
            <a:off x="555520" y="2126549"/>
            <a:ext cx="8229600" cy="1143000"/>
          </a:xfrm>
        </p:spPr>
        <p:txBody>
          <a:bodyPr>
            <a:noAutofit/>
          </a:bodyPr>
          <a:lstStyle/>
          <a:p>
            <a:r>
              <a:rPr lang="en-US" sz="6000" dirty="0"/>
              <a:t>Employing or Contracting Providers</a:t>
            </a:r>
          </a:p>
        </p:txBody>
      </p:sp>
    </p:spTree>
    <p:extLst>
      <p:ext uri="{BB962C8B-B14F-4D97-AF65-F5344CB8AC3E}">
        <p14:creationId xmlns:p14="http://schemas.microsoft.com/office/powerpoint/2010/main" val="516041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2"/>
          </p:nvPr>
        </p:nvSpPr>
        <p:spPr>
          <a:xfrm>
            <a:off x="304800" y="609600"/>
            <a:ext cx="8382000" cy="4343400"/>
          </a:xfrm>
        </p:spPr>
        <p:txBody>
          <a:bodyPr anchor="t">
            <a:noAutofit/>
          </a:bodyPr>
          <a:lstStyle/>
          <a:p>
            <a:r>
              <a:rPr lang="en-US" i="1" dirty="0">
                <a:latin typeface="Arial" panose="020B0604020202020204" pitchFamily="34" charset="0"/>
                <a:cs typeface="Arial" panose="020B0604020202020204" pitchFamily="34" charset="0"/>
              </a:rPr>
              <a:t>J-0082</a:t>
            </a:r>
          </a:p>
          <a:p>
            <a:r>
              <a:rPr lang="en-US" i="1" dirty="0">
                <a:latin typeface="Arial" panose="020B0604020202020204" pitchFamily="34" charset="0"/>
                <a:cs typeface="Arial" panose="020B0604020202020204" pitchFamily="34" charset="0"/>
              </a:rPr>
              <a:t>(Rev. 177, Issued: 01-26-18, Effective: 01-26-18, Implementation: 01-26-18)</a:t>
            </a:r>
          </a:p>
          <a:p>
            <a:r>
              <a:rPr lang="en-US" i="1" dirty="0">
                <a:latin typeface="Arial" panose="020B0604020202020204" pitchFamily="34" charset="0"/>
                <a:cs typeface="Arial" panose="020B0604020202020204" pitchFamily="34" charset="0"/>
              </a:rPr>
              <a:t>[§ 491.8(a) Staffing.]</a:t>
            </a:r>
          </a:p>
          <a:p>
            <a:endParaRPr lang="en-US" i="1" dirty="0">
              <a:latin typeface="Arial" panose="020B0604020202020204" pitchFamily="34" charset="0"/>
              <a:cs typeface="Arial" panose="020B0604020202020204" pitchFamily="34" charset="0"/>
            </a:endParaRPr>
          </a:p>
          <a:p>
            <a:r>
              <a:rPr lang="en-US" i="1" dirty="0">
                <a:latin typeface="Arial" panose="020B0604020202020204" pitchFamily="34" charset="0"/>
                <a:cs typeface="Arial" panose="020B0604020202020204" pitchFamily="34" charset="0"/>
              </a:rPr>
              <a:t>(1) . . . Rural health clinic staffs must also include one or more physician’s assistants or nurse </a:t>
            </a:r>
          </a:p>
          <a:p>
            <a:r>
              <a:rPr lang="en-US" i="1" dirty="0">
                <a:latin typeface="Arial" panose="020B0604020202020204" pitchFamily="34" charset="0"/>
                <a:cs typeface="Arial" panose="020B0604020202020204" pitchFamily="34" charset="0"/>
              </a:rPr>
              <a:t>practitioners.</a:t>
            </a:r>
          </a:p>
          <a:p>
            <a:endParaRPr lang="en-US" i="1" dirty="0">
              <a:latin typeface="Arial" panose="020B0604020202020204" pitchFamily="34" charset="0"/>
              <a:cs typeface="Arial" panose="020B0604020202020204" pitchFamily="34" charset="0"/>
            </a:endParaRPr>
          </a:p>
          <a:p>
            <a:r>
              <a:rPr lang="en-US" i="1" dirty="0">
                <a:latin typeface="Arial" panose="020B0604020202020204" pitchFamily="34" charset="0"/>
                <a:cs typeface="Arial" panose="020B0604020202020204" pitchFamily="34" charset="0"/>
              </a:rPr>
              <a:t>(3) The physician assistant, nurse practitioner, . . . may be the owner or an employee of the </a:t>
            </a:r>
          </a:p>
          <a:p>
            <a:r>
              <a:rPr lang="en-US" i="1" dirty="0">
                <a:latin typeface="Arial" panose="020B0604020202020204" pitchFamily="34" charset="0"/>
                <a:cs typeface="Arial" panose="020B0604020202020204" pitchFamily="34" charset="0"/>
              </a:rPr>
              <a:t>clinic . . ., or may furnish services under contract to the clinic . . . In the case of a clinic, </a:t>
            </a:r>
          </a:p>
          <a:p>
            <a:r>
              <a:rPr lang="en-US" i="1" dirty="0">
                <a:latin typeface="Arial" panose="020B0604020202020204" pitchFamily="34" charset="0"/>
                <a:cs typeface="Arial" panose="020B0604020202020204" pitchFamily="34" charset="0"/>
              </a:rPr>
              <a:t>at least one physician assistant or nurse practitioner must be an employee of the</a:t>
            </a:r>
          </a:p>
          <a:p>
            <a:r>
              <a:rPr lang="en-US" i="1" dirty="0">
                <a:latin typeface="Arial" panose="020B0604020202020204" pitchFamily="34" charset="0"/>
                <a:cs typeface="Arial" panose="020B0604020202020204" pitchFamily="34" charset="0"/>
              </a:rPr>
              <a:t>clinic.						--SOM Appendix G</a:t>
            </a:r>
          </a:p>
          <a:p>
            <a:endParaRPr lang="en-US" i="1" u="sng" dirty="0"/>
          </a:p>
          <a:p>
            <a:endParaRPr lang="en-US" sz="1800" dirty="0">
              <a:solidFill>
                <a:schemeClr val="tx1">
                  <a:lumMod val="75000"/>
                  <a:lumOff val="25000"/>
                </a:schemeClr>
              </a:solidFill>
            </a:endParaRPr>
          </a:p>
        </p:txBody>
      </p:sp>
      <p:sp>
        <p:nvSpPr>
          <p:cNvPr id="6" name="Title 5"/>
          <p:cNvSpPr>
            <a:spLocks noGrp="1"/>
          </p:cNvSpPr>
          <p:nvPr>
            <p:ph type="title"/>
          </p:nvPr>
        </p:nvSpPr>
        <p:spPr>
          <a:xfrm rot="21440121">
            <a:off x="326920" y="-571501"/>
            <a:ext cx="8229600" cy="1143000"/>
          </a:xfrm>
        </p:spPr>
        <p:txBody>
          <a:bodyPr anchor="t">
            <a:normAutofit/>
          </a:bodyPr>
          <a:lstStyle/>
          <a:p>
            <a:r>
              <a:rPr lang="en-US" sz="3200" dirty="0"/>
              <a:t>Employee or Contractor?</a:t>
            </a:r>
          </a:p>
        </p:txBody>
      </p:sp>
    </p:spTree>
    <p:extLst>
      <p:ext uri="{BB962C8B-B14F-4D97-AF65-F5344CB8AC3E}">
        <p14:creationId xmlns:p14="http://schemas.microsoft.com/office/powerpoint/2010/main" val="1785051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2"/>
          </p:nvPr>
        </p:nvSpPr>
        <p:spPr>
          <a:xfrm>
            <a:off x="685800" y="1141600"/>
            <a:ext cx="8153400" cy="4574799"/>
          </a:xfrm>
        </p:spPr>
        <p:txBody>
          <a:bodyPr anchor="t">
            <a:noAutofit/>
          </a:bodyPr>
          <a:lstStyle/>
          <a:p>
            <a:endParaRPr lang="en-US" sz="1800" b="0" dirty="0">
              <a:latin typeface="Arial" panose="020B0604020202020204" pitchFamily="34" charset="0"/>
              <a:cs typeface="Arial" panose="020B0604020202020204" pitchFamily="34" charset="0"/>
            </a:endParaRPr>
          </a:p>
          <a:p>
            <a:r>
              <a:rPr lang="en-US" b="0" dirty="0">
                <a:latin typeface="Arial" panose="020B0604020202020204" pitchFamily="34" charset="0"/>
                <a:cs typeface="Arial" panose="020B0604020202020204" pitchFamily="34" charset="0"/>
              </a:rPr>
              <a:t>Professionals such as doctors, dentists, veterinarians, lawyers, accountants, contractors, subcontractors, public stenographers, or auctioneers who are in an independent trade, business, or profession in which they offer their services to the general public are generally independent contractors. However, whether these people are independent contractors or employees depends on the facts in each case. The general rule is that an individual is an independent contractor if the payer has the right to control or direct only the result of the work and not what will be done and how it will be done. The earnings of a person who is working as an independent contractor are subject to Self-Employment Tax.</a:t>
            </a:r>
          </a:p>
          <a:p>
            <a:r>
              <a:rPr lang="en-US" sz="1800" b="0" dirty="0">
                <a:latin typeface="Arial" panose="020B0604020202020204" pitchFamily="34" charset="0"/>
                <a:cs typeface="Arial" panose="020B0604020202020204" pitchFamily="34" charset="0"/>
              </a:rPr>
              <a:t> </a:t>
            </a:r>
            <a:r>
              <a:rPr lang="en-US" sz="1800" b="0" dirty="0">
                <a:latin typeface="Arial" panose="020B0604020202020204" pitchFamily="34" charset="0"/>
                <a:cs typeface="Arial" panose="020B0604020202020204" pitchFamily="34" charset="0"/>
                <a:hlinkClick r:id="rId2"/>
              </a:rPr>
              <a:t>https://www.irs.gov/businesses/small-businesses-self-employed/independent-contractor-defined</a:t>
            </a:r>
            <a:endParaRPr lang="en-US" sz="1800" b="0" dirty="0">
              <a:latin typeface="Arial" panose="020B0604020202020204" pitchFamily="34" charset="0"/>
              <a:cs typeface="Arial" panose="020B0604020202020204" pitchFamily="34" charset="0"/>
            </a:endParaRPr>
          </a:p>
          <a:p>
            <a:r>
              <a:rPr lang="en-US" sz="1800" b="0" dirty="0">
                <a:latin typeface="Arial" panose="020B0604020202020204" pitchFamily="34" charset="0"/>
                <a:cs typeface="Arial" panose="020B0604020202020204" pitchFamily="34" charset="0"/>
                <a:hlinkClick r:id="rId3"/>
              </a:rPr>
              <a:t>https://www.irs.gov/businesses/small-businesses-self-employed/independent-contractor-self-employed-or-employee</a:t>
            </a:r>
            <a:endParaRPr lang="en-US" sz="1800" b="0" dirty="0">
              <a:latin typeface="Arial" panose="020B0604020202020204" pitchFamily="34" charset="0"/>
              <a:cs typeface="Arial" panose="020B0604020202020204" pitchFamily="34" charset="0"/>
            </a:endParaRPr>
          </a:p>
          <a:p>
            <a:endParaRPr lang="en-US" sz="1800" b="0" dirty="0">
              <a:latin typeface="Arial" panose="020B0604020202020204" pitchFamily="34" charset="0"/>
              <a:cs typeface="Arial" panose="020B0604020202020204" pitchFamily="34" charset="0"/>
            </a:endParaRPr>
          </a:p>
          <a:p>
            <a:endParaRPr lang="en-US" sz="1800" b="0" dirty="0">
              <a:latin typeface="Arial" panose="020B0604020202020204" pitchFamily="34" charset="0"/>
              <a:cs typeface="Arial" panose="020B0604020202020204" pitchFamily="34" charset="0"/>
            </a:endParaRPr>
          </a:p>
          <a:p>
            <a:endParaRPr lang="en-US" sz="1800" b="0" dirty="0">
              <a:latin typeface="Arial" panose="020B0604020202020204" pitchFamily="34" charset="0"/>
              <a:cs typeface="Arial" panose="020B0604020202020204" pitchFamily="34" charset="0"/>
            </a:endParaRPr>
          </a:p>
          <a:p>
            <a:endParaRPr lang="en-US" sz="1800" b="0" dirty="0">
              <a:latin typeface="Arial" panose="020B0604020202020204" pitchFamily="34" charset="0"/>
              <a:cs typeface="Arial" panose="020B0604020202020204" pitchFamily="34" charset="0"/>
            </a:endParaRPr>
          </a:p>
          <a:p>
            <a:endParaRPr lang="en-US" sz="1800" b="0" dirty="0">
              <a:latin typeface="Arial" panose="020B0604020202020204" pitchFamily="34" charset="0"/>
              <a:cs typeface="Arial" panose="020B0604020202020204" pitchFamily="34" charset="0"/>
            </a:endParaRPr>
          </a:p>
          <a:p>
            <a:endParaRPr lang="en-US" sz="1800" b="0" dirty="0">
              <a:latin typeface="Arial" panose="020B0604020202020204" pitchFamily="34" charset="0"/>
              <a:cs typeface="Arial" panose="020B0604020202020204" pitchFamily="34" charset="0"/>
            </a:endParaRPr>
          </a:p>
          <a:p>
            <a:endParaRPr lang="en-US" sz="18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6" name="Title 5"/>
          <p:cNvSpPr>
            <a:spLocks noGrp="1"/>
          </p:cNvSpPr>
          <p:nvPr>
            <p:ph type="title"/>
          </p:nvPr>
        </p:nvSpPr>
        <p:spPr>
          <a:xfrm rot="21440121">
            <a:off x="457200" y="457460"/>
            <a:ext cx="8229600" cy="731641"/>
          </a:xfrm>
        </p:spPr>
        <p:txBody>
          <a:bodyPr anchor="t">
            <a:normAutofit/>
          </a:bodyPr>
          <a:lstStyle/>
          <a:p>
            <a:r>
              <a:rPr lang="en-US" sz="4000" dirty="0"/>
              <a:t>Employee or Contractor?</a:t>
            </a:r>
          </a:p>
        </p:txBody>
      </p:sp>
    </p:spTree>
    <p:extLst>
      <p:ext uri="{BB962C8B-B14F-4D97-AF65-F5344CB8AC3E}">
        <p14:creationId xmlns:p14="http://schemas.microsoft.com/office/powerpoint/2010/main" val="1627150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Laws and Regulations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74" y="1295400"/>
            <a:ext cx="2305339" cy="2984257"/>
          </a:xfrm>
          <a:prstGeom prst="rect">
            <a:avLst/>
          </a:prstGeom>
        </p:spPr>
      </p:pic>
      <p:sp>
        <p:nvSpPr>
          <p:cNvPr id="4" name="TextBox 3"/>
          <p:cNvSpPr txBox="1"/>
          <p:nvPr/>
        </p:nvSpPr>
        <p:spPr>
          <a:xfrm>
            <a:off x="2133600" y="1447800"/>
            <a:ext cx="6396207" cy="4524315"/>
          </a:xfrm>
          <a:prstGeom prst="rect">
            <a:avLst/>
          </a:prstGeom>
          <a:noFill/>
        </p:spPr>
        <p:txBody>
          <a:bodyPr wrap="square" rtlCol="0">
            <a:spAutoFit/>
          </a:bodyPr>
          <a:lstStyle/>
          <a:p>
            <a:r>
              <a:rPr lang="en-US" sz="3200" b="1" dirty="0"/>
              <a:t>§ 491.4 </a:t>
            </a:r>
          </a:p>
          <a:p>
            <a:r>
              <a:rPr lang="en-US" sz="3200" b="1" dirty="0"/>
              <a:t>Compliance with Federal, State</a:t>
            </a:r>
          </a:p>
          <a:p>
            <a:r>
              <a:rPr lang="en-US" sz="3200" b="1" dirty="0"/>
              <a:t>and local laws.</a:t>
            </a:r>
          </a:p>
          <a:p>
            <a:endParaRPr lang="en-US" sz="2400" b="1" dirty="0"/>
          </a:p>
          <a:p>
            <a:r>
              <a:rPr lang="en-US" sz="3200" dirty="0"/>
              <a:t>The rural health clinic or FQHC and</a:t>
            </a:r>
          </a:p>
          <a:p>
            <a:r>
              <a:rPr lang="en-US" sz="3200" dirty="0"/>
              <a:t>its staff are in compliance with applicable</a:t>
            </a:r>
          </a:p>
          <a:p>
            <a:r>
              <a:rPr lang="en-US" sz="3200" dirty="0"/>
              <a:t>Federal, State and local laws and</a:t>
            </a:r>
          </a:p>
          <a:p>
            <a:r>
              <a:rPr lang="en-US" sz="3200" dirty="0"/>
              <a:t>regulations.</a:t>
            </a:r>
          </a:p>
        </p:txBody>
      </p:sp>
    </p:spTree>
    <p:extLst>
      <p:ext uri="{BB962C8B-B14F-4D97-AF65-F5344CB8AC3E}">
        <p14:creationId xmlns:p14="http://schemas.microsoft.com/office/powerpoint/2010/main" val="2590976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Laws and Regulations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74" y="1295400"/>
            <a:ext cx="2305339" cy="2984257"/>
          </a:xfrm>
          <a:prstGeom prst="rect">
            <a:avLst/>
          </a:prstGeom>
        </p:spPr>
      </p:pic>
      <p:sp>
        <p:nvSpPr>
          <p:cNvPr id="4" name="TextBox 3"/>
          <p:cNvSpPr txBox="1"/>
          <p:nvPr/>
        </p:nvSpPr>
        <p:spPr>
          <a:xfrm>
            <a:off x="2057400" y="1292942"/>
            <a:ext cx="6396207" cy="5509200"/>
          </a:xfrm>
          <a:prstGeom prst="rect">
            <a:avLst/>
          </a:prstGeom>
          <a:noFill/>
        </p:spPr>
        <p:txBody>
          <a:bodyPr wrap="square" rtlCol="0">
            <a:spAutoFit/>
          </a:bodyPr>
          <a:lstStyle/>
          <a:p>
            <a:pPr marL="457200" indent="-457200">
              <a:buFont typeface="Wingdings" panose="05000000000000000000" pitchFamily="2" charset="2"/>
              <a:buChar char="ü"/>
            </a:pPr>
            <a:r>
              <a:rPr lang="en-US" sz="3200" b="1" dirty="0"/>
              <a:t>Equal Opportunity Employer</a:t>
            </a:r>
          </a:p>
          <a:p>
            <a:pPr marL="457200" indent="-457200">
              <a:buFont typeface="Wingdings" panose="05000000000000000000" pitchFamily="2" charset="2"/>
              <a:buChar char="ü"/>
            </a:pPr>
            <a:r>
              <a:rPr lang="en-US" sz="3200" b="1" dirty="0"/>
              <a:t>Office of Civil Rights</a:t>
            </a:r>
          </a:p>
          <a:p>
            <a:pPr marL="457200" indent="-457200">
              <a:buFont typeface="Wingdings" panose="05000000000000000000" pitchFamily="2" charset="2"/>
              <a:buChar char="ü"/>
            </a:pPr>
            <a:r>
              <a:rPr lang="en-US" sz="3200" b="1" dirty="0"/>
              <a:t>Non-discrimination</a:t>
            </a:r>
          </a:p>
          <a:p>
            <a:pPr marL="457200" indent="-457200">
              <a:buFont typeface="Wingdings" panose="05000000000000000000" pitchFamily="2" charset="2"/>
              <a:buChar char="ü"/>
            </a:pPr>
            <a:r>
              <a:rPr lang="en-US" sz="3200" b="1" dirty="0"/>
              <a:t>Fair Labor Act</a:t>
            </a:r>
          </a:p>
          <a:p>
            <a:pPr marL="457200" indent="-457200">
              <a:buFont typeface="Wingdings" panose="05000000000000000000" pitchFamily="2" charset="2"/>
              <a:buChar char="ü"/>
            </a:pPr>
            <a:r>
              <a:rPr lang="en-US" sz="3200" b="1" dirty="0"/>
              <a:t>OSHA</a:t>
            </a:r>
          </a:p>
          <a:p>
            <a:pPr marL="457200" indent="-457200">
              <a:buFont typeface="Wingdings" panose="05000000000000000000" pitchFamily="2" charset="2"/>
              <a:buChar char="ü"/>
            </a:pPr>
            <a:r>
              <a:rPr lang="en-US" sz="3200" b="1" dirty="0"/>
              <a:t>FMLA &gt;50 employees</a:t>
            </a:r>
          </a:p>
          <a:p>
            <a:pPr marL="457200" indent="-457200">
              <a:buFont typeface="Wingdings" panose="05000000000000000000" pitchFamily="2" charset="2"/>
              <a:buChar char="ü"/>
            </a:pPr>
            <a:r>
              <a:rPr lang="en-US" sz="3200" b="1" dirty="0"/>
              <a:t>Worker’s Compensation</a:t>
            </a:r>
          </a:p>
          <a:p>
            <a:pPr marL="457200" indent="-457200">
              <a:buFont typeface="Wingdings" panose="05000000000000000000" pitchFamily="2" charset="2"/>
              <a:buChar char="ü"/>
            </a:pPr>
            <a:r>
              <a:rPr lang="en-US" sz="3200" b="1" dirty="0"/>
              <a:t>Benefits</a:t>
            </a:r>
          </a:p>
          <a:p>
            <a:pPr marL="457200" indent="-457200">
              <a:buFont typeface="Wingdings" panose="05000000000000000000" pitchFamily="2" charset="2"/>
              <a:buChar char="ü"/>
            </a:pPr>
            <a:r>
              <a:rPr lang="en-US" sz="3200" b="1" dirty="0"/>
              <a:t>State Regulations</a:t>
            </a:r>
          </a:p>
          <a:p>
            <a:pPr marL="457200" indent="-457200">
              <a:buFont typeface="Wingdings" panose="05000000000000000000" pitchFamily="2" charset="2"/>
              <a:buChar char="ü"/>
            </a:pPr>
            <a:r>
              <a:rPr lang="en-US" sz="3200" b="1" dirty="0"/>
              <a:t>Grant or Contract Regulations</a:t>
            </a:r>
          </a:p>
          <a:p>
            <a:pPr marL="457200" indent="-457200">
              <a:buFont typeface="Wingdings" panose="05000000000000000000" pitchFamily="2" charset="2"/>
              <a:buChar char="ü"/>
            </a:pPr>
            <a:endParaRPr lang="en-US" sz="3200" b="1" dirty="0"/>
          </a:p>
        </p:txBody>
      </p:sp>
    </p:spTree>
    <p:extLst>
      <p:ext uri="{BB962C8B-B14F-4D97-AF65-F5344CB8AC3E}">
        <p14:creationId xmlns:p14="http://schemas.microsoft.com/office/powerpoint/2010/main" val="1752748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Laws and Regulations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74" y="1295400"/>
            <a:ext cx="2305339" cy="2984257"/>
          </a:xfrm>
          <a:prstGeom prst="rect">
            <a:avLst/>
          </a:prstGeom>
        </p:spPr>
      </p:pic>
      <p:sp>
        <p:nvSpPr>
          <p:cNvPr id="4" name="TextBox 3"/>
          <p:cNvSpPr txBox="1"/>
          <p:nvPr/>
        </p:nvSpPr>
        <p:spPr>
          <a:xfrm>
            <a:off x="2133600" y="1447800"/>
            <a:ext cx="6396207" cy="5016758"/>
          </a:xfrm>
          <a:prstGeom prst="rect">
            <a:avLst/>
          </a:prstGeom>
          <a:noFill/>
        </p:spPr>
        <p:txBody>
          <a:bodyPr wrap="square" rtlCol="0">
            <a:spAutoFit/>
          </a:bodyPr>
          <a:lstStyle/>
          <a:p>
            <a:pPr marL="457200" indent="-457200">
              <a:buFont typeface="Wingdings" panose="05000000000000000000" pitchFamily="2" charset="2"/>
              <a:buChar char="ü"/>
            </a:pPr>
            <a:r>
              <a:rPr lang="en-US" sz="3600" b="1" dirty="0"/>
              <a:t>42 CFR 491 Staffing Requirements</a:t>
            </a:r>
          </a:p>
          <a:p>
            <a:pPr marL="457200" indent="-457200">
              <a:buFont typeface="Wingdings" panose="05000000000000000000" pitchFamily="2" charset="2"/>
              <a:buChar char="ü"/>
            </a:pPr>
            <a:r>
              <a:rPr lang="en-US" sz="3600" b="1" dirty="0"/>
              <a:t>State Licensure Requirements</a:t>
            </a:r>
          </a:p>
          <a:p>
            <a:pPr marL="457200" indent="-457200">
              <a:buFont typeface="Wingdings" panose="05000000000000000000" pitchFamily="2" charset="2"/>
              <a:buChar char="ü"/>
            </a:pPr>
            <a:r>
              <a:rPr lang="en-US" sz="3600" b="1" dirty="0"/>
              <a:t>State RHC Regulations, if applicable</a:t>
            </a:r>
          </a:p>
          <a:p>
            <a:pPr marL="457200" indent="-457200">
              <a:buFont typeface="Wingdings" panose="05000000000000000000" pitchFamily="2" charset="2"/>
              <a:buChar char="ü"/>
            </a:pPr>
            <a:r>
              <a:rPr lang="en-US" sz="3600" b="1" dirty="0"/>
              <a:t>State Scope of Practice </a:t>
            </a:r>
          </a:p>
          <a:p>
            <a:pPr marL="457200" indent="-457200">
              <a:buFont typeface="Wingdings" panose="05000000000000000000" pitchFamily="2" charset="2"/>
              <a:buChar char="ü"/>
            </a:pPr>
            <a:r>
              <a:rPr lang="en-US" sz="3600" b="1" dirty="0"/>
              <a:t>State Labor Laws </a:t>
            </a:r>
          </a:p>
          <a:p>
            <a:pPr marL="457200" indent="-457200">
              <a:buFont typeface="Wingdings" panose="05000000000000000000" pitchFamily="2" charset="2"/>
              <a:buChar char="ü"/>
            </a:pPr>
            <a:r>
              <a:rPr lang="en-US" sz="3600" b="1" dirty="0"/>
              <a:t>Required Posters</a:t>
            </a:r>
          </a:p>
          <a:p>
            <a:pPr marL="457200" indent="-457200">
              <a:buFont typeface="Wingdings" panose="05000000000000000000" pitchFamily="2" charset="2"/>
              <a:buChar char="ü"/>
            </a:pPr>
            <a:endParaRPr lang="en-US" sz="3200" b="1" dirty="0"/>
          </a:p>
        </p:txBody>
      </p:sp>
    </p:spTree>
    <p:extLst>
      <p:ext uri="{BB962C8B-B14F-4D97-AF65-F5344CB8AC3E}">
        <p14:creationId xmlns:p14="http://schemas.microsoft.com/office/powerpoint/2010/main" val="2335302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in Key Personnel</a:t>
            </a:r>
          </a:p>
        </p:txBody>
      </p:sp>
      <p:sp>
        <p:nvSpPr>
          <p:cNvPr id="3" name="TextBox 2"/>
          <p:cNvSpPr txBox="1"/>
          <p:nvPr/>
        </p:nvSpPr>
        <p:spPr>
          <a:xfrm>
            <a:off x="762000" y="1295400"/>
            <a:ext cx="8099320" cy="4985980"/>
          </a:xfrm>
          <a:prstGeom prst="rect">
            <a:avLst/>
          </a:prstGeom>
          <a:noFill/>
        </p:spPr>
        <p:txBody>
          <a:bodyPr wrap="square" rtlCol="0">
            <a:spAutoFit/>
          </a:bodyPr>
          <a:lstStyle/>
          <a:p>
            <a:r>
              <a:rPr lang="en-US" sz="2000" i="1" dirty="0">
                <a:latin typeface="Arial" panose="020B0604020202020204" pitchFamily="34" charset="0"/>
                <a:cs typeface="Arial" panose="020B0604020202020204" pitchFamily="34" charset="0"/>
              </a:rPr>
              <a:t>Any change in ownership or physician(s) responsible for the clinic’s medical direction requires prompt notice to the RO. Neither of these changes requires resurvey or recertification if the change can otherwise be adequately verified. Notice of any change in the physician(s) responsible for providing the clinic’s medical direction should include evidence that the physician(s) is licensed to practice in the State. (SOM Appendix G)</a:t>
            </a:r>
          </a:p>
          <a:p>
            <a:endParaRPr lang="en-US" sz="1000" i="1" dirty="0">
              <a:latin typeface="Arial" panose="020B0604020202020204" pitchFamily="34" charset="0"/>
              <a:cs typeface="Arial" panose="020B0604020202020204" pitchFamily="34" charset="0"/>
            </a:endParaRPr>
          </a:p>
          <a:p>
            <a:r>
              <a:rPr lang="en-US" sz="2000" i="1" dirty="0">
                <a:latin typeface="Arial" panose="020B0604020202020204" pitchFamily="34" charset="0"/>
                <a:cs typeface="Arial" panose="020B0604020202020204" pitchFamily="34" charset="0"/>
              </a:rPr>
              <a:t>Determine if changes to the 855A Ownership/Managing Control sections are required.</a:t>
            </a:r>
          </a:p>
          <a:p>
            <a:endParaRPr lang="en-US" sz="1000" i="1" dirty="0">
              <a:latin typeface="Arial" panose="020B0604020202020204" pitchFamily="34" charset="0"/>
              <a:cs typeface="Arial" panose="020B0604020202020204" pitchFamily="34" charset="0"/>
            </a:endParaRPr>
          </a:p>
          <a:p>
            <a:r>
              <a:rPr lang="en-US" sz="2000" i="1" dirty="0">
                <a:latin typeface="Arial" panose="020B0604020202020204" pitchFamily="34" charset="0"/>
                <a:cs typeface="Arial" panose="020B0604020202020204" pitchFamily="34" charset="0"/>
              </a:rPr>
              <a:t>Determine if changes to the CMS-29 are required.</a:t>
            </a:r>
          </a:p>
          <a:p>
            <a:endParaRPr lang="en-US" sz="1000" i="1" dirty="0">
              <a:latin typeface="Arial" panose="020B0604020202020204" pitchFamily="34" charset="0"/>
              <a:cs typeface="Arial" panose="020B0604020202020204" pitchFamily="34" charset="0"/>
            </a:endParaRPr>
          </a:p>
          <a:p>
            <a:r>
              <a:rPr lang="en-US" sz="2000" i="1" dirty="0">
                <a:latin typeface="Arial" panose="020B0604020202020204" pitchFamily="34" charset="0"/>
                <a:cs typeface="Arial" panose="020B0604020202020204" pitchFamily="34" charset="0"/>
              </a:rPr>
              <a:t>Notify your SORH. .</a:t>
            </a:r>
          </a:p>
          <a:p>
            <a:endParaRPr lang="en-US" sz="1000" i="1" dirty="0">
              <a:latin typeface="Arial" panose="020B0604020202020204" pitchFamily="34" charset="0"/>
              <a:cs typeface="Arial" panose="020B0604020202020204" pitchFamily="34" charset="0"/>
            </a:endParaRPr>
          </a:p>
          <a:p>
            <a:r>
              <a:rPr lang="en-US" sz="2000" i="1" dirty="0">
                <a:latin typeface="Arial" panose="020B0604020202020204" pitchFamily="34" charset="0"/>
                <a:cs typeface="Arial" panose="020B0604020202020204" pitchFamily="34" charset="0"/>
              </a:rPr>
              <a:t>Update Rosters/Signage/ Job Descriptions/Contracts/Policies and Procedures/Agreements.</a:t>
            </a:r>
          </a:p>
          <a:p>
            <a:endParaRPr lang="en-US"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6229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Links and Resources:</a:t>
            </a:r>
          </a:p>
        </p:txBody>
      </p:sp>
      <p:sp>
        <p:nvSpPr>
          <p:cNvPr id="4" name="TextBox 3"/>
          <p:cNvSpPr txBox="1"/>
          <p:nvPr/>
        </p:nvSpPr>
        <p:spPr>
          <a:xfrm>
            <a:off x="838200" y="1608318"/>
            <a:ext cx="7696200" cy="6093976"/>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US Department of Labor</a:t>
            </a:r>
          </a:p>
          <a:p>
            <a:r>
              <a:rPr lang="en-US" sz="2400" dirty="0">
                <a:latin typeface="Arial" panose="020B0604020202020204" pitchFamily="34" charset="0"/>
                <a:cs typeface="Arial" panose="020B0604020202020204" pitchFamily="34" charset="0"/>
                <a:hlinkClick r:id="rId2"/>
              </a:rPr>
              <a:t>https://www.dol.gov/</a:t>
            </a:r>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Office of Civil Rights</a:t>
            </a:r>
          </a:p>
          <a:p>
            <a:r>
              <a:rPr lang="en-US" sz="2400" dirty="0">
                <a:latin typeface="Arial" panose="020B0604020202020204" pitchFamily="34" charset="0"/>
                <a:cs typeface="Arial" panose="020B0604020202020204" pitchFamily="34" charset="0"/>
                <a:hlinkClick r:id="rId3"/>
              </a:rPr>
              <a:t>https://www.hhs.gov/ocr/</a:t>
            </a:r>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OSHA For Healthcare</a:t>
            </a:r>
          </a:p>
          <a:p>
            <a:r>
              <a:rPr lang="en-US" sz="2400" dirty="0">
                <a:latin typeface="Arial" panose="020B0604020202020204" pitchFamily="34" charset="0"/>
                <a:cs typeface="Arial" panose="020B0604020202020204" pitchFamily="34" charset="0"/>
                <a:hlinkClick r:id="rId4"/>
              </a:rPr>
              <a:t>https://www.osha.gov/SLTC/healthcarefacilities/standards.html</a:t>
            </a:r>
            <a:endParaRPr lang="en-US" sz="2400" dirty="0">
              <a:latin typeface="Arial" panose="020B0604020202020204" pitchFamily="34" charset="0"/>
              <a:cs typeface="Arial" panose="020B0604020202020204" pitchFamily="34" charset="0"/>
            </a:endParaRPr>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820278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solidFill>
                  <a:schemeClr val="bg1">
                    <a:lumMod val="50000"/>
                  </a:schemeClr>
                </a:solidFill>
              </a:rPr>
              <a:t>RHC Federal Regulations</a:t>
            </a:r>
          </a:p>
        </p:txBody>
      </p:sp>
      <p:sp>
        <p:nvSpPr>
          <p:cNvPr id="4" name="Slide Number Placeholder 3"/>
          <p:cNvSpPr>
            <a:spLocks noGrp="1"/>
          </p:cNvSpPr>
          <p:nvPr>
            <p:ph type="sldNum" sz="quarter" idx="12"/>
          </p:nvPr>
        </p:nvSpPr>
        <p:spPr/>
        <p:txBody>
          <a:bodyPr/>
          <a:lstStyle/>
          <a:p>
            <a:fld id="{69E57DC2-970A-4B3E-BB1C-7A09969E49DF}" type="slidenum">
              <a:rPr lang="en-US" smtClean="0"/>
              <a:pPr/>
              <a:t>18</a:t>
            </a:fld>
            <a:endParaRPr lang="en-US" dirty="0"/>
          </a:p>
        </p:txBody>
      </p:sp>
      <p:sp>
        <p:nvSpPr>
          <p:cNvPr id="3" name="TextBox 2"/>
          <p:cNvSpPr txBox="1"/>
          <p:nvPr/>
        </p:nvSpPr>
        <p:spPr>
          <a:xfrm>
            <a:off x="653541" y="1563690"/>
            <a:ext cx="7836918" cy="4770537"/>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42 CFR § 491</a:t>
            </a:r>
          </a:p>
          <a:p>
            <a:r>
              <a:rPr lang="en-US" sz="2000" dirty="0">
                <a:latin typeface="Arial" panose="020B0604020202020204" pitchFamily="34" charset="0"/>
                <a:cs typeface="Arial" panose="020B0604020202020204" pitchFamily="34" charset="0"/>
                <a:hlinkClick r:id="rId2"/>
              </a:rPr>
              <a:t>https://www.gpo.gov/fdsys/pkg/CFR-2011-title42-vol5/pdf/CFR-2011-title42-vol5-part491.pdf</a:t>
            </a:r>
            <a:endParaRPr lang="en-US" sz="2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CMS Policy Benefit Manual, Chapter 13</a:t>
            </a:r>
            <a:r>
              <a:rPr lang="en-US"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hlinkClick r:id="rId3"/>
              </a:rPr>
              <a:t>https://www.cms.gov/Regulations-and-Guidance/Guidance/Manuals/downloads/bp102c13.pdf</a:t>
            </a:r>
            <a:endParaRPr lang="en-US" sz="2000" dirty="0">
              <a:latin typeface="Arial" panose="020B0604020202020204" pitchFamily="34" charset="0"/>
              <a:cs typeface="Arial" panose="020B0604020202020204" pitchFamily="34" charset="0"/>
            </a:endParaRPr>
          </a:p>
          <a:p>
            <a:endParaRPr lang="en-US" sz="1000" b="1"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CMS Claims Processing Manual, Chapter 9</a:t>
            </a:r>
          </a:p>
          <a:p>
            <a:r>
              <a:rPr lang="en-US" sz="2000" dirty="0">
                <a:latin typeface="Arial" panose="020B0604020202020204" pitchFamily="34" charset="0"/>
                <a:cs typeface="Arial" panose="020B0604020202020204" pitchFamily="34" charset="0"/>
                <a:hlinkClick r:id="rId4"/>
              </a:rPr>
              <a:t>https://www.cms.gov/Regulations-and-Guidance/Guidance/Manuals/downloads/clm104c09.pdf</a:t>
            </a:r>
            <a:endParaRPr lang="en-US" sz="2000" dirty="0">
              <a:latin typeface="Arial" panose="020B0604020202020204" pitchFamily="34" charset="0"/>
              <a:cs typeface="Arial" panose="020B0604020202020204" pitchFamily="34" charset="0"/>
            </a:endParaRPr>
          </a:p>
          <a:p>
            <a:endParaRPr lang="en-US" sz="1000" b="1"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State Operations Manual, Appendix G </a:t>
            </a:r>
          </a:p>
          <a:p>
            <a:r>
              <a:rPr lang="en-US" sz="2000" dirty="0">
                <a:latin typeface="Arial" panose="020B0604020202020204" pitchFamily="34" charset="0"/>
                <a:cs typeface="Arial" panose="020B0604020202020204" pitchFamily="34" charset="0"/>
                <a:hlinkClick r:id="rId5"/>
              </a:rPr>
              <a:t>https://www.cms.gov/Regulations-and-Guidance/Guidance/Manuals/downloads/som107ap_g_rhc.pdf</a:t>
            </a:r>
            <a:endParaRPr lang="en-US" sz="20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743895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577F689-7373-4339-A5F3-26A140B12DD6}"/>
              </a:ext>
            </a:extLst>
          </p:cNvPr>
          <p:cNvSpPr>
            <a:spLocks noGrp="1"/>
          </p:cNvSpPr>
          <p:nvPr>
            <p:ph type="body" idx="1"/>
          </p:nvPr>
        </p:nvSpPr>
        <p:spPr>
          <a:xfrm>
            <a:off x="1066800" y="2438400"/>
            <a:ext cx="7772400" cy="1500187"/>
          </a:xfrm>
        </p:spPr>
        <p:txBody>
          <a:bodyPr>
            <a:noAutofit/>
          </a:bodyPr>
          <a:lstStyle/>
          <a:p>
            <a:pPr algn="ctr"/>
            <a:r>
              <a:rPr lang="en-US" sz="4800" dirty="0"/>
              <a:t>The Role of Written Policies and Employee Handbooks</a:t>
            </a:r>
          </a:p>
        </p:txBody>
      </p:sp>
    </p:spTree>
    <p:extLst>
      <p:ext uri="{BB962C8B-B14F-4D97-AF65-F5344CB8AC3E}">
        <p14:creationId xmlns:p14="http://schemas.microsoft.com/office/powerpoint/2010/main" val="4190671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B38FEA-925C-454D-BD08-83B89F8E661B}"/>
              </a:ext>
            </a:extLst>
          </p:cNvPr>
          <p:cNvSpPr>
            <a:spLocks noGrp="1"/>
          </p:cNvSpPr>
          <p:nvPr>
            <p:ph type="title"/>
          </p:nvPr>
        </p:nvSpPr>
        <p:spPr>
          <a:xfrm rot="21440121">
            <a:off x="457200" y="724080"/>
            <a:ext cx="8229600" cy="1143000"/>
          </a:xfrm>
        </p:spPr>
        <p:txBody>
          <a:bodyPr/>
          <a:lstStyle/>
          <a:p>
            <a:r>
              <a:rPr lang="en-US" dirty="0"/>
              <a:t>Policies</a:t>
            </a:r>
          </a:p>
        </p:txBody>
      </p:sp>
      <p:sp>
        <p:nvSpPr>
          <p:cNvPr id="5" name="TextBox 4">
            <a:extLst>
              <a:ext uri="{FF2B5EF4-FFF2-40B4-BE49-F238E27FC236}">
                <a16:creationId xmlns:a16="http://schemas.microsoft.com/office/drawing/2014/main" id="{04B92365-019D-4CF2-B5C5-2D1A73159BF9}"/>
              </a:ext>
            </a:extLst>
          </p:cNvPr>
          <p:cNvSpPr txBox="1"/>
          <p:nvPr/>
        </p:nvSpPr>
        <p:spPr>
          <a:xfrm>
            <a:off x="1003300" y="1752600"/>
            <a:ext cx="7162800" cy="1631216"/>
          </a:xfrm>
          <a:prstGeom prst="rect">
            <a:avLst/>
          </a:prstGeom>
          <a:noFill/>
        </p:spPr>
        <p:txBody>
          <a:bodyPr wrap="square" rtlCol="0">
            <a:spAutoFit/>
          </a:bodyPr>
          <a:lstStyle/>
          <a:p>
            <a:r>
              <a:rPr lang="en-US" sz="2000" dirty="0"/>
              <a:t>Written Policies are intended to communicate broad statements of compliance and intention.  Use written policies for information that will largely remain static and demonstrates overall compliance measures. Do not create trivial policies.  Have required RHC policies that pertain to certification standards.</a:t>
            </a:r>
          </a:p>
        </p:txBody>
      </p:sp>
      <p:sp>
        <p:nvSpPr>
          <p:cNvPr id="6" name="Title 3">
            <a:extLst>
              <a:ext uri="{FF2B5EF4-FFF2-40B4-BE49-F238E27FC236}">
                <a16:creationId xmlns:a16="http://schemas.microsoft.com/office/drawing/2014/main" id="{48AEA7BB-417D-4495-BD3C-374527C11D0D}"/>
              </a:ext>
            </a:extLst>
          </p:cNvPr>
          <p:cNvSpPr txBox="1">
            <a:spLocks/>
          </p:cNvSpPr>
          <p:nvPr/>
        </p:nvSpPr>
        <p:spPr>
          <a:xfrm rot="21440121">
            <a:off x="250720" y="3314162"/>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1" kern="1200">
                <a:solidFill>
                  <a:schemeClr val="tx1">
                    <a:lumMod val="85000"/>
                    <a:lumOff val="15000"/>
                  </a:schemeClr>
                </a:solidFill>
                <a:latin typeface="MV Boli" pitchFamily="2" charset="0"/>
                <a:ea typeface="+mj-ea"/>
                <a:cs typeface="MV Boli" pitchFamily="2" charset="0"/>
              </a:defRPr>
            </a:lvl1pPr>
          </a:lstStyle>
          <a:p>
            <a:r>
              <a:rPr lang="en-US" dirty="0"/>
              <a:t>Handbook/Training Modules</a:t>
            </a:r>
          </a:p>
        </p:txBody>
      </p:sp>
      <p:sp>
        <p:nvSpPr>
          <p:cNvPr id="7" name="TextBox 6">
            <a:extLst>
              <a:ext uri="{FF2B5EF4-FFF2-40B4-BE49-F238E27FC236}">
                <a16:creationId xmlns:a16="http://schemas.microsoft.com/office/drawing/2014/main" id="{A00BEFDE-1E35-42A2-96C5-2A2F2A2067B1}"/>
              </a:ext>
            </a:extLst>
          </p:cNvPr>
          <p:cNvSpPr txBox="1"/>
          <p:nvPr/>
        </p:nvSpPr>
        <p:spPr>
          <a:xfrm>
            <a:off x="1016000" y="4442454"/>
            <a:ext cx="6858000" cy="1323439"/>
          </a:xfrm>
          <a:prstGeom prst="rect">
            <a:avLst/>
          </a:prstGeom>
          <a:noFill/>
        </p:spPr>
        <p:txBody>
          <a:bodyPr wrap="square" rtlCol="0">
            <a:spAutoFit/>
          </a:bodyPr>
          <a:lstStyle/>
          <a:p>
            <a:r>
              <a:rPr lang="en-US" sz="2000" dirty="0"/>
              <a:t>Use the employee handbook and supplemental training modules to communicate information which may change or need to be updated or redesigned.  You can reference supplemental documents in your policy.</a:t>
            </a:r>
          </a:p>
        </p:txBody>
      </p:sp>
    </p:spTree>
    <p:extLst>
      <p:ext uri="{BB962C8B-B14F-4D97-AF65-F5344CB8AC3E}">
        <p14:creationId xmlns:p14="http://schemas.microsoft.com/office/powerpoint/2010/main" val="359060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Time-Keeping and record-keeping</a:t>
            </a:r>
          </a:p>
        </p:txBody>
      </p:sp>
      <p:grpSp>
        <p:nvGrpSpPr>
          <p:cNvPr id="4" name="Group 3"/>
          <p:cNvGrpSpPr/>
          <p:nvPr/>
        </p:nvGrpSpPr>
        <p:grpSpPr>
          <a:xfrm>
            <a:off x="1878308" y="912783"/>
            <a:ext cx="2404477" cy="2404477"/>
            <a:chOff x="802784" y="795923"/>
            <a:chExt cx="2404477" cy="2404477"/>
          </a:xfrm>
        </p:grpSpPr>
        <p:sp>
          <p:nvSpPr>
            <p:cNvPr id="5" name="Oval 451"/>
            <p:cNvSpPr>
              <a:spLocks noChangeArrowheads="1"/>
            </p:cNvSpPr>
            <p:nvPr/>
          </p:nvSpPr>
          <p:spPr bwMode="auto">
            <a:xfrm rot="4676800">
              <a:off x="802784" y="795923"/>
              <a:ext cx="2404477" cy="2404477"/>
            </a:xfrm>
            <a:prstGeom prst="ellipse">
              <a:avLst/>
            </a:prstGeom>
            <a:solidFill>
              <a:schemeClr val="bg1"/>
            </a:solidFill>
            <a:ln w="63500" cap="flat">
              <a:solidFill>
                <a:schemeClr val="tx2">
                  <a:lumMod val="50000"/>
                </a:schemeClr>
              </a:solidFill>
              <a:prstDash val="solid"/>
              <a:miter lim="800000"/>
              <a:headEnd/>
              <a:tailEnd/>
            </a:ln>
            <a:effectLst>
              <a:outerShdw blurRad="50800" dist="38100" dir="8100000" algn="tr" rotWithShape="0">
                <a:schemeClr val="tx1">
                  <a:alpha val="40000"/>
                </a:schemeClr>
              </a:outerShdw>
            </a:effectLst>
          </p:spPr>
          <p:txBody>
            <a:bodyPr vert="horz" wrap="square" lIns="91440" tIns="45720" rIns="91440" bIns="45720" numCol="1" anchor="t" anchorCtr="0" compatLnSpc="1">
              <a:prstTxWarp prst="textNoShape">
                <a:avLst/>
              </a:prstTxWarp>
            </a:bodyPr>
            <a:lstStyle/>
            <a:p>
              <a:endParaRPr lang="en-US" dirty="0"/>
            </a:p>
          </p:txBody>
        </p:sp>
        <p:sp>
          <p:nvSpPr>
            <p:cNvPr id="6" name="Oval 433"/>
            <p:cNvSpPr>
              <a:spLocks noChangeArrowheads="1"/>
            </p:cNvSpPr>
            <p:nvPr/>
          </p:nvSpPr>
          <p:spPr bwMode="auto">
            <a:xfrm>
              <a:off x="1054261" y="1051716"/>
              <a:ext cx="1885576" cy="1885576"/>
            </a:xfrm>
            <a:prstGeom prst="ellipse">
              <a:avLst/>
            </a:prstGeom>
            <a:solidFill>
              <a:schemeClr val="bg1"/>
            </a:solidFill>
            <a:ln w="63500" cap="flat">
              <a:solidFill>
                <a:schemeClr val="tx2">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Line 434"/>
            <p:cNvSpPr>
              <a:spLocks noChangeShapeType="1"/>
            </p:cNvSpPr>
            <p:nvPr/>
          </p:nvSpPr>
          <p:spPr bwMode="auto">
            <a:xfrm>
              <a:off x="1997051" y="1175962"/>
              <a:ext cx="0" cy="182713"/>
            </a:xfrm>
            <a:prstGeom prst="line">
              <a:avLst/>
            </a:prstGeom>
            <a:noFill/>
            <a:ln w="38100"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 name="Line 435"/>
            <p:cNvSpPr>
              <a:spLocks noChangeShapeType="1"/>
            </p:cNvSpPr>
            <p:nvPr/>
          </p:nvSpPr>
          <p:spPr bwMode="auto">
            <a:xfrm>
              <a:off x="1997051" y="2637648"/>
              <a:ext cx="0" cy="175402"/>
            </a:xfrm>
            <a:prstGeom prst="line">
              <a:avLst/>
            </a:prstGeom>
            <a:noFill/>
            <a:ln w="38100"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 name="Line 436"/>
            <p:cNvSpPr>
              <a:spLocks noChangeShapeType="1"/>
            </p:cNvSpPr>
            <p:nvPr/>
          </p:nvSpPr>
          <p:spPr bwMode="auto">
            <a:xfrm flipV="1">
              <a:off x="1997051" y="2637648"/>
              <a:ext cx="0" cy="175402"/>
            </a:xfrm>
            <a:prstGeom prst="line">
              <a:avLst/>
            </a:prstGeom>
            <a:noFill/>
            <a:ln w="381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 name="Line 437"/>
            <p:cNvSpPr>
              <a:spLocks noChangeShapeType="1"/>
            </p:cNvSpPr>
            <p:nvPr/>
          </p:nvSpPr>
          <p:spPr bwMode="auto">
            <a:xfrm flipV="1">
              <a:off x="1997051" y="1175962"/>
              <a:ext cx="0" cy="182713"/>
            </a:xfrm>
            <a:prstGeom prst="line">
              <a:avLst/>
            </a:prstGeom>
            <a:noFill/>
            <a:ln w="381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 name="Line 438"/>
            <p:cNvSpPr>
              <a:spLocks noChangeShapeType="1"/>
            </p:cNvSpPr>
            <p:nvPr/>
          </p:nvSpPr>
          <p:spPr bwMode="auto">
            <a:xfrm flipH="1" flipV="1">
              <a:off x="2311311" y="2549947"/>
              <a:ext cx="95012" cy="153479"/>
            </a:xfrm>
            <a:prstGeom prst="line">
              <a:avLst/>
            </a:prstGeom>
            <a:noFill/>
            <a:ln w="381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 name="Line 439"/>
            <p:cNvSpPr>
              <a:spLocks noChangeShapeType="1"/>
            </p:cNvSpPr>
            <p:nvPr/>
          </p:nvSpPr>
          <p:spPr bwMode="auto">
            <a:xfrm flipH="1" flipV="1">
              <a:off x="1587779" y="1285586"/>
              <a:ext cx="87701" cy="153479"/>
            </a:xfrm>
            <a:prstGeom prst="line">
              <a:avLst/>
            </a:prstGeom>
            <a:noFill/>
            <a:ln w="381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 name="Line 440"/>
            <p:cNvSpPr>
              <a:spLocks noChangeShapeType="1"/>
            </p:cNvSpPr>
            <p:nvPr/>
          </p:nvSpPr>
          <p:spPr bwMode="auto">
            <a:xfrm flipH="1" flipV="1">
              <a:off x="2545181" y="2316077"/>
              <a:ext cx="160786" cy="87701"/>
            </a:xfrm>
            <a:prstGeom prst="line">
              <a:avLst/>
            </a:prstGeom>
            <a:noFill/>
            <a:ln w="381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 name="Line 441"/>
            <p:cNvSpPr>
              <a:spLocks noChangeShapeType="1"/>
            </p:cNvSpPr>
            <p:nvPr/>
          </p:nvSpPr>
          <p:spPr bwMode="auto">
            <a:xfrm flipH="1" flipV="1">
              <a:off x="1288130" y="1585234"/>
              <a:ext cx="160786" cy="87701"/>
            </a:xfrm>
            <a:prstGeom prst="line">
              <a:avLst/>
            </a:prstGeom>
            <a:noFill/>
            <a:ln w="381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 name="Line 442"/>
            <p:cNvSpPr>
              <a:spLocks noChangeShapeType="1"/>
            </p:cNvSpPr>
            <p:nvPr/>
          </p:nvSpPr>
          <p:spPr bwMode="auto">
            <a:xfrm flipH="1">
              <a:off x="2640193" y="1994506"/>
              <a:ext cx="168096" cy="0"/>
            </a:xfrm>
            <a:prstGeom prst="line">
              <a:avLst/>
            </a:prstGeom>
            <a:noFill/>
            <a:ln w="381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 name="Line 443"/>
            <p:cNvSpPr>
              <a:spLocks noChangeShapeType="1"/>
            </p:cNvSpPr>
            <p:nvPr/>
          </p:nvSpPr>
          <p:spPr bwMode="auto">
            <a:xfrm flipH="1">
              <a:off x="1178506" y="1994506"/>
              <a:ext cx="182713" cy="0"/>
            </a:xfrm>
            <a:prstGeom prst="line">
              <a:avLst/>
            </a:prstGeom>
            <a:noFill/>
            <a:ln w="381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 name="Line 444"/>
            <p:cNvSpPr>
              <a:spLocks noChangeShapeType="1"/>
            </p:cNvSpPr>
            <p:nvPr/>
          </p:nvSpPr>
          <p:spPr bwMode="auto">
            <a:xfrm flipH="1">
              <a:off x="2545181" y="1585234"/>
              <a:ext cx="160786" cy="87701"/>
            </a:xfrm>
            <a:prstGeom prst="line">
              <a:avLst/>
            </a:prstGeom>
            <a:noFill/>
            <a:ln w="381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 name="Line 445"/>
            <p:cNvSpPr>
              <a:spLocks noChangeShapeType="1"/>
            </p:cNvSpPr>
            <p:nvPr/>
          </p:nvSpPr>
          <p:spPr bwMode="auto">
            <a:xfrm flipH="1">
              <a:off x="1288130" y="2316077"/>
              <a:ext cx="160786" cy="87701"/>
            </a:xfrm>
            <a:prstGeom prst="line">
              <a:avLst/>
            </a:prstGeom>
            <a:noFill/>
            <a:ln w="381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 name="Line 446"/>
            <p:cNvSpPr>
              <a:spLocks noChangeShapeType="1"/>
            </p:cNvSpPr>
            <p:nvPr/>
          </p:nvSpPr>
          <p:spPr bwMode="auto">
            <a:xfrm flipH="1">
              <a:off x="2311311" y="1285586"/>
              <a:ext cx="95012" cy="153479"/>
            </a:xfrm>
            <a:prstGeom prst="line">
              <a:avLst/>
            </a:prstGeom>
            <a:noFill/>
            <a:ln w="381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 name="Line 447"/>
            <p:cNvSpPr>
              <a:spLocks noChangeShapeType="1"/>
            </p:cNvSpPr>
            <p:nvPr/>
          </p:nvSpPr>
          <p:spPr bwMode="auto">
            <a:xfrm flipH="1">
              <a:off x="1587779" y="2549947"/>
              <a:ext cx="87701" cy="153479"/>
            </a:xfrm>
            <a:prstGeom prst="line">
              <a:avLst/>
            </a:prstGeom>
            <a:noFill/>
            <a:ln w="381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 name="Line 448"/>
            <p:cNvSpPr>
              <a:spLocks noChangeShapeType="1"/>
            </p:cNvSpPr>
            <p:nvPr/>
          </p:nvSpPr>
          <p:spPr bwMode="auto">
            <a:xfrm>
              <a:off x="1997051" y="1475605"/>
              <a:ext cx="0" cy="467740"/>
            </a:xfrm>
            <a:prstGeom prst="line">
              <a:avLst/>
            </a:prstGeom>
            <a:noFill/>
            <a:ln w="381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baseline="-25000" dirty="0"/>
            </a:p>
          </p:txBody>
        </p:sp>
        <p:sp>
          <p:nvSpPr>
            <p:cNvPr id="22" name="Line 449"/>
            <p:cNvSpPr>
              <a:spLocks noChangeShapeType="1"/>
            </p:cNvSpPr>
            <p:nvPr/>
          </p:nvSpPr>
          <p:spPr bwMode="auto">
            <a:xfrm>
              <a:off x="2026285" y="1987195"/>
              <a:ext cx="423889" cy="0"/>
            </a:xfrm>
            <a:prstGeom prst="line">
              <a:avLst/>
            </a:prstGeom>
            <a:noFill/>
            <a:ln w="381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 name="Oval 450"/>
            <p:cNvSpPr>
              <a:spLocks noChangeArrowheads="1"/>
            </p:cNvSpPr>
            <p:nvPr/>
          </p:nvSpPr>
          <p:spPr bwMode="auto">
            <a:xfrm>
              <a:off x="1931273" y="1928728"/>
              <a:ext cx="131552" cy="131552"/>
            </a:xfrm>
            <a:prstGeom prst="ellipse">
              <a:avLst/>
            </a:prstGeom>
            <a:solidFill>
              <a:schemeClr val="tx2">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4" name="Group 23"/>
          <p:cNvGrpSpPr/>
          <p:nvPr/>
        </p:nvGrpSpPr>
        <p:grpSpPr>
          <a:xfrm rot="19995596">
            <a:off x="5126582" y="1314192"/>
            <a:ext cx="1944604" cy="2705228"/>
            <a:chOff x="-1906278" y="1814084"/>
            <a:chExt cx="1982478" cy="2757916"/>
          </a:xfrm>
          <a:effectLst>
            <a:outerShdw blurRad="50800" dist="38100" dir="8100000" algn="ctr" rotWithShape="0">
              <a:schemeClr val="tx1">
                <a:alpha val="40000"/>
              </a:schemeClr>
            </a:outerShdw>
          </a:effectLst>
        </p:grpSpPr>
        <p:sp>
          <p:nvSpPr>
            <p:cNvPr id="25" name="Freeform 651"/>
            <p:cNvSpPr>
              <a:spLocks/>
            </p:cNvSpPr>
            <p:nvPr/>
          </p:nvSpPr>
          <p:spPr bwMode="auto">
            <a:xfrm>
              <a:off x="-1765214" y="2042310"/>
              <a:ext cx="1841414" cy="2529690"/>
            </a:xfrm>
            <a:custGeom>
              <a:avLst/>
              <a:gdLst>
                <a:gd name="T0" fmla="*/ 752 w 752"/>
                <a:gd name="T1" fmla="*/ 976 h 1031"/>
                <a:gd name="T2" fmla="*/ 697 w 752"/>
                <a:gd name="T3" fmla="*/ 1031 h 1031"/>
                <a:gd name="T4" fmla="*/ 56 w 752"/>
                <a:gd name="T5" fmla="*/ 1031 h 1031"/>
                <a:gd name="T6" fmla="*/ 0 w 752"/>
                <a:gd name="T7" fmla="*/ 976 h 1031"/>
                <a:gd name="T8" fmla="*/ 0 w 752"/>
                <a:gd name="T9" fmla="*/ 54 h 1031"/>
                <a:gd name="T10" fmla="*/ 56 w 752"/>
                <a:gd name="T11" fmla="*/ 0 h 1031"/>
                <a:gd name="T12" fmla="*/ 697 w 752"/>
                <a:gd name="T13" fmla="*/ 0 h 1031"/>
                <a:gd name="T14" fmla="*/ 752 w 752"/>
                <a:gd name="T15" fmla="*/ 54 h 1031"/>
                <a:gd name="T16" fmla="*/ 752 w 752"/>
                <a:gd name="T17" fmla="*/ 976 h 1031"/>
                <a:gd name="T18" fmla="*/ 752 w 752"/>
                <a:gd name="T19" fmla="*/ 976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2" h="1031">
                  <a:moveTo>
                    <a:pt x="752" y="976"/>
                  </a:moveTo>
                  <a:cubicBezTo>
                    <a:pt x="752" y="1009"/>
                    <a:pt x="730" y="1031"/>
                    <a:pt x="697" y="1031"/>
                  </a:cubicBezTo>
                  <a:cubicBezTo>
                    <a:pt x="56" y="1031"/>
                    <a:pt x="56" y="1031"/>
                    <a:pt x="56" y="1031"/>
                  </a:cubicBezTo>
                  <a:cubicBezTo>
                    <a:pt x="22" y="1031"/>
                    <a:pt x="0" y="1009"/>
                    <a:pt x="0" y="976"/>
                  </a:cubicBezTo>
                  <a:cubicBezTo>
                    <a:pt x="0" y="54"/>
                    <a:pt x="0" y="54"/>
                    <a:pt x="0" y="54"/>
                  </a:cubicBezTo>
                  <a:cubicBezTo>
                    <a:pt x="0" y="21"/>
                    <a:pt x="22" y="0"/>
                    <a:pt x="56" y="0"/>
                  </a:cubicBezTo>
                  <a:cubicBezTo>
                    <a:pt x="697" y="0"/>
                    <a:pt x="697" y="0"/>
                    <a:pt x="697" y="0"/>
                  </a:cubicBezTo>
                  <a:cubicBezTo>
                    <a:pt x="730" y="0"/>
                    <a:pt x="752" y="21"/>
                    <a:pt x="752" y="54"/>
                  </a:cubicBezTo>
                  <a:cubicBezTo>
                    <a:pt x="752" y="976"/>
                    <a:pt x="752" y="976"/>
                    <a:pt x="752" y="976"/>
                  </a:cubicBezTo>
                  <a:cubicBezTo>
                    <a:pt x="752" y="976"/>
                    <a:pt x="752" y="976"/>
                    <a:pt x="752" y="976"/>
                  </a:cubicBezTo>
                  <a:close/>
                </a:path>
              </a:pathLst>
            </a:custGeom>
            <a:solidFill>
              <a:srgbClr val="FFFFFF"/>
            </a:solidFill>
            <a:ln w="63500" cap="rnd">
              <a:solidFill>
                <a:schemeClr val="tx2">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652"/>
            <p:cNvSpPr>
              <a:spLocks/>
            </p:cNvSpPr>
            <p:nvPr/>
          </p:nvSpPr>
          <p:spPr bwMode="auto">
            <a:xfrm>
              <a:off x="-1906278" y="1889757"/>
              <a:ext cx="1845016" cy="2529690"/>
            </a:xfrm>
            <a:custGeom>
              <a:avLst/>
              <a:gdLst>
                <a:gd name="T0" fmla="*/ 752 w 752"/>
                <a:gd name="T1" fmla="*/ 976 h 1031"/>
                <a:gd name="T2" fmla="*/ 696 w 752"/>
                <a:gd name="T3" fmla="*/ 1031 h 1031"/>
                <a:gd name="T4" fmla="*/ 55 w 752"/>
                <a:gd name="T5" fmla="*/ 1031 h 1031"/>
                <a:gd name="T6" fmla="*/ 0 w 752"/>
                <a:gd name="T7" fmla="*/ 976 h 1031"/>
                <a:gd name="T8" fmla="*/ 0 w 752"/>
                <a:gd name="T9" fmla="*/ 55 h 1031"/>
                <a:gd name="T10" fmla="*/ 55 w 752"/>
                <a:gd name="T11" fmla="*/ 0 h 1031"/>
                <a:gd name="T12" fmla="*/ 696 w 752"/>
                <a:gd name="T13" fmla="*/ 0 h 1031"/>
                <a:gd name="T14" fmla="*/ 752 w 752"/>
                <a:gd name="T15" fmla="*/ 55 h 1031"/>
                <a:gd name="T16" fmla="*/ 752 w 752"/>
                <a:gd name="T17" fmla="*/ 976 h 1031"/>
                <a:gd name="T18" fmla="*/ 752 w 752"/>
                <a:gd name="T19" fmla="*/ 976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2" h="1031">
                  <a:moveTo>
                    <a:pt x="752" y="976"/>
                  </a:moveTo>
                  <a:cubicBezTo>
                    <a:pt x="752" y="1009"/>
                    <a:pt x="730" y="1031"/>
                    <a:pt x="696" y="1031"/>
                  </a:cubicBezTo>
                  <a:cubicBezTo>
                    <a:pt x="55" y="1031"/>
                    <a:pt x="55" y="1031"/>
                    <a:pt x="55" y="1031"/>
                  </a:cubicBezTo>
                  <a:cubicBezTo>
                    <a:pt x="22" y="1031"/>
                    <a:pt x="0" y="1009"/>
                    <a:pt x="0" y="976"/>
                  </a:cubicBezTo>
                  <a:cubicBezTo>
                    <a:pt x="0" y="55"/>
                    <a:pt x="0" y="55"/>
                    <a:pt x="0" y="55"/>
                  </a:cubicBezTo>
                  <a:cubicBezTo>
                    <a:pt x="0" y="22"/>
                    <a:pt x="22" y="0"/>
                    <a:pt x="55" y="0"/>
                  </a:cubicBezTo>
                  <a:cubicBezTo>
                    <a:pt x="696" y="0"/>
                    <a:pt x="696" y="0"/>
                    <a:pt x="696" y="0"/>
                  </a:cubicBezTo>
                  <a:cubicBezTo>
                    <a:pt x="730" y="0"/>
                    <a:pt x="752" y="22"/>
                    <a:pt x="752" y="55"/>
                  </a:cubicBezTo>
                  <a:cubicBezTo>
                    <a:pt x="752" y="976"/>
                    <a:pt x="752" y="976"/>
                    <a:pt x="752" y="976"/>
                  </a:cubicBezTo>
                  <a:cubicBezTo>
                    <a:pt x="752" y="976"/>
                    <a:pt x="752" y="976"/>
                    <a:pt x="752" y="976"/>
                  </a:cubicBezTo>
                  <a:close/>
                </a:path>
              </a:pathLst>
            </a:custGeom>
            <a:solidFill>
              <a:srgbClr val="FFFFFF"/>
            </a:solidFill>
            <a:ln w="63500" cap="rnd">
              <a:solidFill>
                <a:schemeClr val="tx2">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Line 653"/>
            <p:cNvSpPr>
              <a:spLocks noChangeShapeType="1"/>
            </p:cNvSpPr>
            <p:nvPr/>
          </p:nvSpPr>
          <p:spPr bwMode="auto">
            <a:xfrm>
              <a:off x="-1632410" y="2484344"/>
              <a:ext cx="1297277" cy="0"/>
            </a:xfrm>
            <a:prstGeom prst="line">
              <a:avLst/>
            </a:prstGeom>
            <a:noFill/>
            <a:ln w="635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 name="Line 654"/>
            <p:cNvSpPr>
              <a:spLocks noChangeShapeType="1"/>
            </p:cNvSpPr>
            <p:nvPr/>
          </p:nvSpPr>
          <p:spPr bwMode="auto">
            <a:xfrm>
              <a:off x="-1632410" y="2754609"/>
              <a:ext cx="1297277" cy="0"/>
            </a:xfrm>
            <a:prstGeom prst="line">
              <a:avLst/>
            </a:prstGeom>
            <a:noFill/>
            <a:ln w="635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 name="Line 655"/>
            <p:cNvSpPr>
              <a:spLocks noChangeShapeType="1"/>
            </p:cNvSpPr>
            <p:nvPr/>
          </p:nvSpPr>
          <p:spPr bwMode="auto">
            <a:xfrm>
              <a:off x="-1632410" y="3550994"/>
              <a:ext cx="1297277" cy="0"/>
            </a:xfrm>
            <a:prstGeom prst="line">
              <a:avLst/>
            </a:prstGeom>
            <a:noFill/>
            <a:ln w="635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 name="Line 656"/>
            <p:cNvSpPr>
              <a:spLocks noChangeShapeType="1"/>
            </p:cNvSpPr>
            <p:nvPr/>
          </p:nvSpPr>
          <p:spPr bwMode="auto">
            <a:xfrm>
              <a:off x="-1632410" y="3280726"/>
              <a:ext cx="1297277" cy="0"/>
            </a:xfrm>
            <a:prstGeom prst="line">
              <a:avLst/>
            </a:prstGeom>
            <a:noFill/>
            <a:ln w="635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 name="Line 657"/>
            <p:cNvSpPr>
              <a:spLocks noChangeShapeType="1"/>
            </p:cNvSpPr>
            <p:nvPr/>
          </p:nvSpPr>
          <p:spPr bwMode="auto">
            <a:xfrm>
              <a:off x="-1632410" y="3828466"/>
              <a:ext cx="1297277" cy="0"/>
            </a:xfrm>
            <a:prstGeom prst="line">
              <a:avLst/>
            </a:prstGeom>
            <a:noFill/>
            <a:ln w="635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 name="Line 658"/>
            <p:cNvSpPr>
              <a:spLocks noChangeShapeType="1"/>
            </p:cNvSpPr>
            <p:nvPr/>
          </p:nvSpPr>
          <p:spPr bwMode="auto">
            <a:xfrm>
              <a:off x="-1632410" y="3006857"/>
              <a:ext cx="1297277" cy="21621"/>
            </a:xfrm>
            <a:prstGeom prst="line">
              <a:avLst/>
            </a:prstGeom>
            <a:noFill/>
            <a:ln w="63500" cap="rnd">
              <a:solidFill>
                <a:schemeClr val="tx2">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659"/>
            <p:cNvSpPr>
              <a:spLocks/>
            </p:cNvSpPr>
            <p:nvPr/>
          </p:nvSpPr>
          <p:spPr bwMode="auto">
            <a:xfrm>
              <a:off x="-1654029" y="4008643"/>
              <a:ext cx="475669" cy="136934"/>
            </a:xfrm>
            <a:custGeom>
              <a:avLst/>
              <a:gdLst>
                <a:gd name="T0" fmla="*/ 0 w 195"/>
                <a:gd name="T1" fmla="*/ 56 h 56"/>
                <a:gd name="T2" fmla="*/ 65 w 195"/>
                <a:gd name="T3" fmla="*/ 0 h 56"/>
                <a:gd name="T4" fmla="*/ 65 w 195"/>
                <a:gd name="T5" fmla="*/ 45 h 56"/>
                <a:gd name="T6" fmla="*/ 108 w 195"/>
                <a:gd name="T7" fmla="*/ 22 h 56"/>
                <a:gd name="T8" fmla="*/ 130 w 195"/>
                <a:gd name="T9" fmla="*/ 22 h 56"/>
                <a:gd name="T10" fmla="*/ 173 w 195"/>
                <a:gd name="T11" fmla="*/ 33 h 56"/>
                <a:gd name="T12" fmla="*/ 195 w 195"/>
                <a:gd name="T13" fmla="*/ 33 h 56"/>
              </a:gdLst>
              <a:ahLst/>
              <a:cxnLst>
                <a:cxn ang="0">
                  <a:pos x="T0" y="T1"/>
                </a:cxn>
                <a:cxn ang="0">
                  <a:pos x="T2" y="T3"/>
                </a:cxn>
                <a:cxn ang="0">
                  <a:pos x="T4" y="T5"/>
                </a:cxn>
                <a:cxn ang="0">
                  <a:pos x="T6" y="T7"/>
                </a:cxn>
                <a:cxn ang="0">
                  <a:pos x="T8" y="T9"/>
                </a:cxn>
                <a:cxn ang="0">
                  <a:pos x="T10" y="T11"/>
                </a:cxn>
                <a:cxn ang="0">
                  <a:pos x="T12" y="T13"/>
                </a:cxn>
              </a:cxnLst>
              <a:rect l="0" t="0" r="r" b="b"/>
              <a:pathLst>
                <a:path w="195" h="56">
                  <a:moveTo>
                    <a:pt x="0" y="56"/>
                  </a:moveTo>
                  <a:cubicBezTo>
                    <a:pt x="11" y="56"/>
                    <a:pt x="54" y="22"/>
                    <a:pt x="65" y="0"/>
                  </a:cubicBezTo>
                  <a:cubicBezTo>
                    <a:pt x="65" y="11"/>
                    <a:pt x="65" y="33"/>
                    <a:pt x="65" y="45"/>
                  </a:cubicBezTo>
                  <a:cubicBezTo>
                    <a:pt x="76" y="56"/>
                    <a:pt x="97" y="22"/>
                    <a:pt x="108" y="22"/>
                  </a:cubicBezTo>
                  <a:cubicBezTo>
                    <a:pt x="97" y="45"/>
                    <a:pt x="119" y="33"/>
                    <a:pt x="130" y="22"/>
                  </a:cubicBezTo>
                  <a:cubicBezTo>
                    <a:pt x="141" y="33"/>
                    <a:pt x="162" y="56"/>
                    <a:pt x="173" y="33"/>
                  </a:cubicBezTo>
                  <a:cubicBezTo>
                    <a:pt x="173" y="33"/>
                    <a:pt x="184" y="33"/>
                    <a:pt x="195" y="33"/>
                  </a:cubicBezTo>
                </a:path>
              </a:pathLst>
            </a:custGeom>
            <a:noFill/>
            <a:ln w="25400" cap="rnd">
              <a:solidFill>
                <a:schemeClr val="tx2">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660"/>
            <p:cNvSpPr>
              <a:spLocks/>
            </p:cNvSpPr>
            <p:nvPr/>
          </p:nvSpPr>
          <p:spPr bwMode="auto">
            <a:xfrm>
              <a:off x="-1654029" y="1814084"/>
              <a:ext cx="187384" cy="508101"/>
            </a:xfrm>
            <a:custGeom>
              <a:avLst/>
              <a:gdLst>
                <a:gd name="T0" fmla="*/ 57 w 77"/>
                <a:gd name="T1" fmla="*/ 19 h 207"/>
                <a:gd name="T2" fmla="*/ 29 w 77"/>
                <a:gd name="T3" fmla="*/ 0 h 207"/>
                <a:gd name="T4" fmla="*/ 0 w 77"/>
                <a:gd name="T5" fmla="*/ 32 h 207"/>
                <a:gd name="T6" fmla="*/ 0 w 77"/>
                <a:gd name="T7" fmla="*/ 160 h 207"/>
                <a:gd name="T8" fmla="*/ 41 w 77"/>
                <a:gd name="T9" fmla="*/ 207 h 207"/>
                <a:gd name="T10" fmla="*/ 77 w 77"/>
                <a:gd name="T11" fmla="*/ 157 h 207"/>
                <a:gd name="T12" fmla="*/ 77 w 77"/>
                <a:gd name="T13" fmla="*/ 23 h 207"/>
              </a:gdLst>
              <a:ahLst/>
              <a:cxnLst>
                <a:cxn ang="0">
                  <a:pos x="T0" y="T1"/>
                </a:cxn>
                <a:cxn ang="0">
                  <a:pos x="T2" y="T3"/>
                </a:cxn>
                <a:cxn ang="0">
                  <a:pos x="T4" y="T5"/>
                </a:cxn>
                <a:cxn ang="0">
                  <a:pos x="T6" y="T7"/>
                </a:cxn>
                <a:cxn ang="0">
                  <a:pos x="T8" y="T9"/>
                </a:cxn>
                <a:cxn ang="0">
                  <a:pos x="T10" y="T11"/>
                </a:cxn>
                <a:cxn ang="0">
                  <a:pos x="T12" y="T13"/>
                </a:cxn>
              </a:cxnLst>
              <a:rect l="0" t="0" r="r" b="b"/>
              <a:pathLst>
                <a:path w="77" h="207">
                  <a:moveTo>
                    <a:pt x="57" y="19"/>
                  </a:moveTo>
                  <a:cubicBezTo>
                    <a:pt x="52" y="5"/>
                    <a:pt x="38" y="0"/>
                    <a:pt x="29" y="0"/>
                  </a:cubicBezTo>
                  <a:cubicBezTo>
                    <a:pt x="18" y="0"/>
                    <a:pt x="0" y="7"/>
                    <a:pt x="0" y="32"/>
                  </a:cubicBezTo>
                  <a:cubicBezTo>
                    <a:pt x="0" y="160"/>
                    <a:pt x="0" y="160"/>
                    <a:pt x="0" y="160"/>
                  </a:cubicBezTo>
                  <a:cubicBezTo>
                    <a:pt x="0" y="196"/>
                    <a:pt x="25" y="207"/>
                    <a:pt x="41" y="207"/>
                  </a:cubicBezTo>
                  <a:cubicBezTo>
                    <a:pt x="54" y="207"/>
                    <a:pt x="77" y="194"/>
                    <a:pt x="77" y="157"/>
                  </a:cubicBezTo>
                  <a:cubicBezTo>
                    <a:pt x="77" y="23"/>
                    <a:pt x="77" y="23"/>
                    <a:pt x="77" y="23"/>
                  </a:cubicBezTo>
                </a:path>
              </a:pathLst>
            </a:custGeom>
            <a:noFill/>
            <a:ln w="25400" cap="rnd">
              <a:solidFill>
                <a:schemeClr val="tx2">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859422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Exempt or Non-exempt</a:t>
            </a:r>
          </a:p>
        </p:txBody>
      </p:sp>
      <p:sp>
        <p:nvSpPr>
          <p:cNvPr id="3" name="TextBox 2"/>
          <p:cNvSpPr txBox="1"/>
          <p:nvPr/>
        </p:nvSpPr>
        <p:spPr>
          <a:xfrm>
            <a:off x="560440" y="1143000"/>
            <a:ext cx="8023120" cy="5170646"/>
          </a:xfrm>
          <a:prstGeom prst="rect">
            <a:avLst/>
          </a:prstGeom>
          <a:noFill/>
        </p:spPr>
        <p:txBody>
          <a:bodyPr wrap="square" rtlCol="0">
            <a:spAutoFit/>
          </a:bodyPr>
          <a:lstStyle/>
          <a:p>
            <a:r>
              <a:rPr lang="en-US" sz="2200" dirty="0">
                <a:latin typeface="Arial" panose="020B0604020202020204" pitchFamily="34" charset="0"/>
                <a:cs typeface="Arial" panose="020B0604020202020204" pitchFamily="34" charset="0"/>
              </a:rPr>
              <a:t>Positions are classified as either exempt or non-exempt depending on the nature of the job tasks to be performed and if the employer is required to pay overtime.  You may know these jobs as “blue collar” or “white collar” jobs or salaried versus hourly wage jobs. </a:t>
            </a:r>
          </a:p>
          <a:p>
            <a:endParaRPr lang="en-US" sz="2200"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To be considered a bona fide executive, administrative, or professional employee under the Fair Labor Standards Act, workers must be compensated on a salary or fee basis at a rate of not less than $455 (week), $1,971.66 (monthly), or $23,660 (annually), excluding board, lodging, or other facilities. Some states have higher limits.  </a:t>
            </a:r>
          </a:p>
          <a:p>
            <a:endParaRPr lang="en-US" sz="2200"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Job status determines how or if overtime is paid as well as other benefits.</a:t>
            </a:r>
          </a:p>
        </p:txBody>
      </p:sp>
    </p:spTree>
    <p:extLst>
      <p:ext uri="{BB962C8B-B14F-4D97-AF65-F5344CB8AC3E}">
        <p14:creationId xmlns:p14="http://schemas.microsoft.com/office/powerpoint/2010/main" val="30693924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1440121">
            <a:off x="326920" y="343079"/>
            <a:ext cx="8229600" cy="1143000"/>
          </a:xfrm>
        </p:spPr>
        <p:txBody>
          <a:bodyPr>
            <a:noAutofit/>
          </a:bodyPr>
          <a:lstStyle/>
          <a:p>
            <a:r>
              <a:rPr lang="en-US" sz="2800" dirty="0"/>
              <a:t>Overtime, On-Call and Other Tricky Details</a:t>
            </a:r>
          </a:p>
        </p:txBody>
      </p:sp>
      <p:sp>
        <p:nvSpPr>
          <p:cNvPr id="3" name="TextBox 2"/>
          <p:cNvSpPr txBox="1"/>
          <p:nvPr/>
        </p:nvSpPr>
        <p:spPr>
          <a:xfrm>
            <a:off x="580920" y="1295400"/>
            <a:ext cx="8023120" cy="4632037"/>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Overtime</a:t>
            </a:r>
            <a:r>
              <a:rPr lang="en-US" sz="2200" dirty="0">
                <a:latin typeface="Arial" panose="020B0604020202020204" pitchFamily="34" charset="0"/>
                <a:cs typeface="Arial" panose="020B0604020202020204" pitchFamily="34" charset="0"/>
              </a:rPr>
              <a:t> is defined as time worked over 40 hours a week.  In healthcare workplaces, overtime may also be calculated using the 8:80 rule for employees working fixed schedules over a 14 day period. An employee must agree to be paid under the 8:80 rule.  All employees should be made aware of pay rate and period methodologies. Employers are not required to pay increased wages for weekends, after hours, or holidays although it is customary.</a:t>
            </a:r>
          </a:p>
          <a:p>
            <a:endParaRPr lang="en-US" sz="1000"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Fact Sheet #54 – The Health Care Industry and Calculating Overtime Pay </a:t>
            </a:r>
          </a:p>
          <a:p>
            <a:r>
              <a:rPr lang="en-US" sz="2000" dirty="0">
                <a:latin typeface="Arial" panose="020B0604020202020204" pitchFamily="34" charset="0"/>
                <a:cs typeface="Arial" panose="020B0604020202020204" pitchFamily="34" charset="0"/>
                <a:hlinkClick r:id="rId2"/>
              </a:rPr>
              <a:t>https://www.dol.gov/whd/regs/compliance/whdfs54.pdf</a:t>
            </a:r>
            <a:endParaRPr lang="en-US" sz="2000" dirty="0">
              <a:latin typeface="Arial" panose="020B0604020202020204" pitchFamily="34" charset="0"/>
              <a:cs typeface="Arial" panose="020B0604020202020204" pitchFamily="34" charset="0"/>
            </a:endParaRPr>
          </a:p>
          <a:p>
            <a:endParaRPr lang="en-US" sz="900" dirty="0">
              <a:latin typeface="Arial" panose="020B0604020202020204" pitchFamily="34" charset="0"/>
              <a:cs typeface="Arial" panose="020B0604020202020204" pitchFamily="34" charset="0"/>
            </a:endParaRPr>
          </a:p>
          <a:p>
            <a:r>
              <a:rPr lang="en-US" sz="2000" b="1" u="sng" dirty="0">
                <a:latin typeface="Arial" panose="020B0604020202020204" pitchFamily="34" charset="0"/>
                <a:cs typeface="Arial" panose="020B0604020202020204" pitchFamily="34" charset="0"/>
              </a:rPr>
              <a:t>On-Call</a:t>
            </a:r>
            <a:r>
              <a:rPr lang="en-US" sz="2000" dirty="0">
                <a:latin typeface="Arial" panose="020B0604020202020204" pitchFamily="34" charset="0"/>
                <a:cs typeface="Arial" panose="020B0604020202020204" pitchFamily="34" charset="0"/>
              </a:rPr>
              <a:t>: You must compensate for on-call  hours if the employee is precluded from other activities or is restricted while on-call.  </a:t>
            </a:r>
          </a:p>
        </p:txBody>
      </p:sp>
    </p:spTree>
    <p:extLst>
      <p:ext uri="{BB962C8B-B14F-4D97-AF65-F5344CB8AC3E}">
        <p14:creationId xmlns:p14="http://schemas.microsoft.com/office/powerpoint/2010/main" val="3416246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Payroll Record</a:t>
            </a:r>
          </a:p>
        </p:txBody>
      </p:sp>
      <p:sp>
        <p:nvSpPr>
          <p:cNvPr id="3" name="TextBox 2"/>
          <p:cNvSpPr txBox="1"/>
          <p:nvPr/>
        </p:nvSpPr>
        <p:spPr>
          <a:xfrm>
            <a:off x="685800" y="1219200"/>
            <a:ext cx="7772400" cy="4616648"/>
          </a:xfrm>
          <a:prstGeom prst="rect">
            <a:avLst/>
          </a:prstGeom>
          <a:noFill/>
        </p:spPr>
        <p:txBody>
          <a:bodyPr wrap="square" rtlCol="0">
            <a:spAutoFit/>
          </a:bodyPr>
          <a:lstStyle/>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Employee Legal Name, Address, DOB, SSN, Sex</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Base Salary/Rate of Pay/How Pay is calculated</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Job Title/Description</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Regular Work Week (Start/Stop)</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Straight Hours Worked</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Overtime Hours Worked</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Deductions/Withholdings</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Pay Period and Pay Date</a:t>
            </a:r>
          </a:p>
          <a:p>
            <a:pPr marL="285750" indent="-285750">
              <a:buFont typeface="Wingdings" panose="05000000000000000000" pitchFamily="2" charset="2"/>
              <a:buChar char="ü"/>
            </a:pPr>
            <a:endParaRPr lang="en-US" sz="10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Fact Sheet #21: Recordkeeping Requirements under the Fair Labor Standards  Act (FLSA) </a:t>
            </a:r>
          </a:p>
          <a:p>
            <a:r>
              <a:rPr lang="en-US" sz="2400" dirty="0">
                <a:latin typeface="Arial" panose="020B0604020202020204" pitchFamily="34" charset="0"/>
                <a:cs typeface="Arial" panose="020B0604020202020204" pitchFamily="34" charset="0"/>
                <a:hlinkClick r:id="rId2"/>
              </a:rPr>
              <a:t>https://www.dol.gov/whd/regs/compliance/whdfs21.pdf</a:t>
            </a:r>
            <a:endParaRPr lang="en-US" sz="24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624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Record-Keeping: Employees</a:t>
            </a:r>
          </a:p>
        </p:txBody>
      </p:sp>
      <p:sp>
        <p:nvSpPr>
          <p:cNvPr id="4" name="TextBox 3"/>
          <p:cNvSpPr txBox="1"/>
          <p:nvPr/>
        </p:nvSpPr>
        <p:spPr>
          <a:xfrm>
            <a:off x="533400" y="1237979"/>
            <a:ext cx="8175520" cy="5047536"/>
          </a:xfrm>
          <a:prstGeom prst="rect">
            <a:avLst/>
          </a:prstGeom>
          <a:noFill/>
        </p:spPr>
        <p:txBody>
          <a:bodyPr wrap="square" rtlCol="0">
            <a:spAutoFit/>
          </a:bodyPr>
          <a:lstStyle/>
          <a:p>
            <a:r>
              <a:rPr lang="en-US" sz="2400" u="sng" dirty="0">
                <a:latin typeface="Arial" panose="020B0604020202020204" pitchFamily="34" charset="0"/>
                <a:cs typeface="Arial" panose="020B0604020202020204" pitchFamily="34" charset="0"/>
              </a:rPr>
              <a:t>For each employee</a:t>
            </a:r>
            <a:r>
              <a:rPr lang="en-US" sz="2400" dirty="0">
                <a:latin typeface="Arial" panose="020B0604020202020204" pitchFamily="34" charset="0"/>
                <a:cs typeface="Arial" panose="020B0604020202020204" pitchFamily="34" charset="0"/>
              </a:rPr>
              <a:t>:</a:t>
            </a:r>
          </a:p>
          <a:p>
            <a:endParaRPr lang="en-US" sz="10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n-US" sz="2400" dirty="0">
                <a:latin typeface="Arial" panose="020B0604020202020204" pitchFamily="34" charset="0"/>
                <a:cs typeface="Arial" panose="020B0604020202020204" pitchFamily="34" charset="0"/>
              </a:rPr>
              <a:t>Completed Application</a:t>
            </a:r>
          </a:p>
          <a:p>
            <a:pPr marL="342900" indent="-342900">
              <a:buFont typeface="Wingdings" panose="05000000000000000000" pitchFamily="2" charset="2"/>
              <a:buChar char="ü"/>
            </a:pPr>
            <a:r>
              <a:rPr lang="en-US" sz="2400" dirty="0">
                <a:latin typeface="Arial" panose="020B0604020202020204" pitchFamily="34" charset="0"/>
                <a:cs typeface="Arial" panose="020B0604020202020204" pitchFamily="34" charset="0"/>
              </a:rPr>
              <a:t>Signed Job Description</a:t>
            </a:r>
          </a:p>
          <a:p>
            <a:pPr marL="342900" indent="-342900">
              <a:buFont typeface="Wingdings" panose="05000000000000000000" pitchFamily="2" charset="2"/>
              <a:buChar char="ü"/>
            </a:pPr>
            <a:r>
              <a:rPr lang="en-US" sz="2400" dirty="0">
                <a:latin typeface="Arial" panose="020B0604020202020204" pitchFamily="34" charset="0"/>
                <a:cs typeface="Arial" panose="020B0604020202020204" pitchFamily="34" charset="0"/>
              </a:rPr>
              <a:t>I-9 (securely stored)</a:t>
            </a:r>
          </a:p>
          <a:p>
            <a:pPr marL="342900" indent="-342900">
              <a:buFont typeface="Wingdings" panose="05000000000000000000" pitchFamily="2" charset="2"/>
              <a:buChar char="ü"/>
            </a:pPr>
            <a:r>
              <a:rPr lang="en-US" sz="2400" dirty="0">
                <a:latin typeface="Arial" panose="020B0604020202020204" pitchFamily="34" charset="0"/>
                <a:cs typeface="Arial" panose="020B0604020202020204" pitchFamily="34" charset="0"/>
              </a:rPr>
              <a:t>Payroll tax forms (W-4, state forms). Updated every year.</a:t>
            </a:r>
          </a:p>
          <a:p>
            <a:pPr marL="342900" indent="-342900">
              <a:buFont typeface="Wingdings" panose="05000000000000000000" pitchFamily="2" charset="2"/>
              <a:buChar char="ü"/>
            </a:pPr>
            <a:r>
              <a:rPr lang="en-US" sz="2400" dirty="0">
                <a:latin typeface="Arial" panose="020B0604020202020204" pitchFamily="34" charset="0"/>
                <a:cs typeface="Arial" panose="020B0604020202020204" pitchFamily="34" charset="0"/>
              </a:rPr>
              <a:t>HIPAA, Security &amp; Privacy Acknowledgments</a:t>
            </a:r>
          </a:p>
          <a:p>
            <a:pPr marL="342900" indent="-342900">
              <a:buFont typeface="Wingdings" panose="05000000000000000000" pitchFamily="2" charset="2"/>
              <a:buChar char="ü"/>
            </a:pPr>
            <a:r>
              <a:rPr lang="en-US" sz="2400" dirty="0">
                <a:latin typeface="Arial" panose="020B0604020202020204" pitchFamily="34" charset="0"/>
                <a:cs typeface="Arial" panose="020B0604020202020204" pitchFamily="34" charset="0"/>
              </a:rPr>
              <a:t>Signed Standard of Conduct</a:t>
            </a:r>
          </a:p>
          <a:p>
            <a:pPr marL="342900" indent="-342900">
              <a:buFont typeface="Wingdings" panose="05000000000000000000" pitchFamily="2" charset="2"/>
              <a:buChar char="ü"/>
            </a:pPr>
            <a:r>
              <a:rPr lang="en-US" sz="2400" dirty="0">
                <a:latin typeface="Arial" panose="020B0604020202020204" pitchFamily="34" charset="0"/>
                <a:cs typeface="Arial" panose="020B0604020202020204" pitchFamily="34" charset="0"/>
              </a:rPr>
              <a:t>Signed Employee Handbook page</a:t>
            </a:r>
          </a:p>
          <a:p>
            <a:pPr marL="342900" indent="-342900">
              <a:buFont typeface="Wingdings" panose="05000000000000000000" pitchFamily="2" charset="2"/>
              <a:buChar char="ü"/>
            </a:pPr>
            <a:r>
              <a:rPr lang="en-US" sz="2400" dirty="0">
                <a:latin typeface="Arial" panose="020B0604020202020204" pitchFamily="34" charset="0"/>
                <a:cs typeface="Arial" panose="020B0604020202020204" pitchFamily="34" charset="0"/>
              </a:rPr>
              <a:t>Employee Health Information (securely stored)</a:t>
            </a:r>
          </a:p>
          <a:p>
            <a:pPr marL="342900" indent="-342900">
              <a:buFont typeface="Wingdings" panose="05000000000000000000" pitchFamily="2" charset="2"/>
              <a:buChar char="ü"/>
            </a:pPr>
            <a:r>
              <a:rPr lang="en-US" sz="2400" dirty="0">
                <a:latin typeface="Arial" panose="020B0604020202020204" pitchFamily="34" charset="0"/>
                <a:cs typeface="Arial" panose="020B0604020202020204" pitchFamily="34" charset="0"/>
              </a:rPr>
              <a:t>OIG Sanction Check (Annually or more frequently)</a:t>
            </a:r>
          </a:p>
          <a:p>
            <a:pPr marL="342900" indent="-342900">
              <a:buFont typeface="Wingdings" panose="05000000000000000000" pitchFamily="2" charset="2"/>
              <a:buChar char="ü"/>
            </a:pPr>
            <a:r>
              <a:rPr lang="en-US" sz="2400" dirty="0">
                <a:latin typeface="Arial" panose="020B0604020202020204" pitchFamily="34" charset="0"/>
                <a:cs typeface="Arial" panose="020B0604020202020204" pitchFamily="34" charset="0"/>
              </a:rPr>
              <a:t>Other required background checks</a:t>
            </a:r>
          </a:p>
          <a:p>
            <a:pPr marL="342900" indent="-342900">
              <a:buFont typeface="Wingdings" panose="05000000000000000000" pitchFamily="2" charset="2"/>
              <a:buChar char="ü"/>
            </a:pPr>
            <a:r>
              <a:rPr lang="en-US" sz="2400" dirty="0">
                <a:latin typeface="Arial" panose="020B0604020202020204" pitchFamily="34" charset="0"/>
                <a:cs typeface="Arial" panose="020B0604020202020204" pitchFamily="34" charset="0"/>
              </a:rPr>
              <a:t>Health screenings (TB/Hep B)</a:t>
            </a:r>
          </a:p>
        </p:txBody>
      </p:sp>
    </p:spTree>
    <p:extLst>
      <p:ext uri="{BB962C8B-B14F-4D97-AF65-F5344CB8AC3E}">
        <p14:creationId xmlns:p14="http://schemas.microsoft.com/office/powerpoint/2010/main" val="4137275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1440121">
            <a:off x="571500" y="495479"/>
            <a:ext cx="8229600" cy="1143000"/>
          </a:xfrm>
        </p:spPr>
        <p:txBody>
          <a:bodyPr>
            <a:noAutofit/>
          </a:bodyPr>
          <a:lstStyle/>
          <a:p>
            <a:r>
              <a:rPr lang="en-US" sz="4000" dirty="0"/>
              <a:t>Record-Keeping: Providers and Licensed Staff</a:t>
            </a:r>
          </a:p>
        </p:txBody>
      </p:sp>
      <p:sp>
        <p:nvSpPr>
          <p:cNvPr id="4" name="TextBox 3"/>
          <p:cNvSpPr txBox="1"/>
          <p:nvPr/>
        </p:nvSpPr>
        <p:spPr>
          <a:xfrm>
            <a:off x="685800" y="1219200"/>
            <a:ext cx="7489723" cy="5139869"/>
          </a:xfrm>
          <a:prstGeom prst="rect">
            <a:avLst/>
          </a:prstGeom>
          <a:noFill/>
        </p:spPr>
        <p:txBody>
          <a:bodyPr wrap="square" rtlCol="0">
            <a:spAutoFit/>
          </a:bodyPr>
          <a:lstStyle/>
          <a:p>
            <a:endParaRPr lang="en-US" sz="20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n-US" sz="2200" dirty="0">
                <a:latin typeface="Arial" panose="020B0604020202020204" pitchFamily="34" charset="0"/>
                <a:cs typeface="Arial" panose="020B0604020202020204" pitchFamily="34" charset="0"/>
              </a:rPr>
              <a:t>Completed Application/Contract</a:t>
            </a:r>
          </a:p>
          <a:p>
            <a:pPr marL="342900" indent="-342900">
              <a:buFont typeface="Wingdings" panose="05000000000000000000" pitchFamily="2" charset="2"/>
              <a:buChar char="ü"/>
            </a:pPr>
            <a:r>
              <a:rPr lang="en-US" sz="2200" dirty="0">
                <a:latin typeface="Arial" panose="020B0604020202020204" pitchFamily="34" charset="0"/>
                <a:cs typeface="Arial" panose="020B0604020202020204" pitchFamily="34" charset="0"/>
              </a:rPr>
              <a:t>Signed Job Description, if applicable</a:t>
            </a:r>
          </a:p>
          <a:p>
            <a:pPr marL="342900" indent="-342900">
              <a:buFont typeface="Wingdings" panose="05000000000000000000" pitchFamily="2" charset="2"/>
              <a:buChar char="ü"/>
            </a:pPr>
            <a:r>
              <a:rPr lang="en-US" sz="2200" dirty="0">
                <a:latin typeface="Arial" panose="020B0604020202020204" pitchFamily="34" charset="0"/>
                <a:cs typeface="Arial" panose="020B0604020202020204" pitchFamily="34" charset="0"/>
              </a:rPr>
              <a:t>Resume or CV</a:t>
            </a:r>
          </a:p>
          <a:p>
            <a:pPr marL="342900" indent="-342900">
              <a:buFont typeface="Wingdings" panose="05000000000000000000" pitchFamily="2" charset="2"/>
              <a:buChar char="ü"/>
            </a:pPr>
            <a:r>
              <a:rPr lang="en-US" sz="2200" dirty="0">
                <a:latin typeface="Arial" panose="020B0604020202020204" pitchFamily="34" charset="0"/>
                <a:cs typeface="Arial" panose="020B0604020202020204" pitchFamily="34" charset="0"/>
              </a:rPr>
              <a:t>Payroll forms, as applicable (W-9, W-4, state forms)</a:t>
            </a:r>
          </a:p>
          <a:p>
            <a:pPr marL="342900" indent="-342900">
              <a:buFont typeface="Wingdings" panose="05000000000000000000" pitchFamily="2" charset="2"/>
              <a:buChar char="ü"/>
            </a:pPr>
            <a:r>
              <a:rPr lang="en-US" sz="2200" dirty="0">
                <a:latin typeface="Arial" panose="020B0604020202020204" pitchFamily="34" charset="0"/>
                <a:cs typeface="Arial" panose="020B0604020202020204" pitchFamily="34" charset="0"/>
              </a:rPr>
              <a:t>HIPAA, Security &amp; Privacy Acknowledgments</a:t>
            </a:r>
          </a:p>
          <a:p>
            <a:pPr marL="342900" indent="-342900">
              <a:buFont typeface="Wingdings" panose="05000000000000000000" pitchFamily="2" charset="2"/>
              <a:buChar char="ü"/>
            </a:pPr>
            <a:r>
              <a:rPr lang="en-US" sz="2200" dirty="0">
                <a:latin typeface="Arial" panose="020B0604020202020204" pitchFamily="34" charset="0"/>
                <a:cs typeface="Arial" panose="020B0604020202020204" pitchFamily="34" charset="0"/>
              </a:rPr>
              <a:t>Signed Standard of Conduct</a:t>
            </a:r>
          </a:p>
          <a:p>
            <a:pPr marL="342900" indent="-342900">
              <a:buFont typeface="Wingdings" panose="05000000000000000000" pitchFamily="2" charset="2"/>
              <a:buChar char="ü"/>
            </a:pPr>
            <a:r>
              <a:rPr lang="en-US" sz="2200" dirty="0">
                <a:latin typeface="Arial" panose="020B0604020202020204" pitchFamily="34" charset="0"/>
                <a:cs typeface="Arial" panose="020B0604020202020204" pitchFamily="34" charset="0"/>
              </a:rPr>
              <a:t>Signed Employee Handbook page</a:t>
            </a:r>
          </a:p>
          <a:p>
            <a:pPr marL="342900" indent="-342900">
              <a:buFont typeface="Wingdings" panose="05000000000000000000" pitchFamily="2" charset="2"/>
              <a:buChar char="ü"/>
            </a:pPr>
            <a:r>
              <a:rPr lang="en-US" sz="2200" dirty="0">
                <a:latin typeface="Arial" panose="020B0604020202020204" pitchFamily="34" charset="0"/>
                <a:cs typeface="Arial" panose="020B0604020202020204" pitchFamily="34" charset="0"/>
              </a:rPr>
              <a:t>Employee Health Information (securely stored)</a:t>
            </a:r>
          </a:p>
          <a:p>
            <a:pPr marL="342900" indent="-342900">
              <a:buFont typeface="Wingdings" panose="05000000000000000000" pitchFamily="2" charset="2"/>
              <a:buChar char="ü"/>
            </a:pPr>
            <a:r>
              <a:rPr lang="en-US" sz="2200" dirty="0">
                <a:latin typeface="Arial" panose="020B0604020202020204" pitchFamily="34" charset="0"/>
                <a:cs typeface="Arial" panose="020B0604020202020204" pitchFamily="34" charset="0"/>
              </a:rPr>
              <a:t>OIG Sanction Check</a:t>
            </a:r>
          </a:p>
          <a:p>
            <a:pPr marL="342900" indent="-342900">
              <a:buFont typeface="Wingdings" panose="05000000000000000000" pitchFamily="2" charset="2"/>
              <a:buChar char="ü"/>
            </a:pPr>
            <a:r>
              <a:rPr lang="en-US" sz="2200" dirty="0">
                <a:latin typeface="Arial" panose="020B0604020202020204" pitchFamily="34" charset="0"/>
                <a:cs typeface="Arial" panose="020B0604020202020204" pitchFamily="34" charset="0"/>
              </a:rPr>
              <a:t>Other required background checks</a:t>
            </a:r>
          </a:p>
          <a:p>
            <a:pPr marL="342900" indent="-342900">
              <a:buFont typeface="Wingdings" panose="05000000000000000000" pitchFamily="2" charset="2"/>
              <a:buChar char="ü"/>
            </a:pPr>
            <a:r>
              <a:rPr lang="en-US" sz="2200" dirty="0">
                <a:latin typeface="Arial" panose="020B0604020202020204" pitchFamily="34" charset="0"/>
                <a:cs typeface="Arial" panose="020B0604020202020204" pitchFamily="34" charset="0"/>
              </a:rPr>
              <a:t>Diplomas</a:t>
            </a:r>
          </a:p>
          <a:p>
            <a:pPr marL="342900" indent="-342900">
              <a:buFont typeface="Wingdings" panose="05000000000000000000" pitchFamily="2" charset="2"/>
              <a:buChar char="ü"/>
            </a:pPr>
            <a:r>
              <a:rPr lang="en-US" sz="2200" dirty="0">
                <a:latin typeface="Arial" panose="020B0604020202020204" pitchFamily="34" charset="0"/>
                <a:cs typeface="Arial" panose="020B0604020202020204" pitchFamily="34" charset="0"/>
              </a:rPr>
              <a:t>Certifications </a:t>
            </a:r>
          </a:p>
          <a:p>
            <a:pPr marL="342900" indent="-342900">
              <a:buFont typeface="Wingdings" panose="05000000000000000000" pitchFamily="2" charset="2"/>
              <a:buChar char="ü"/>
            </a:pPr>
            <a:r>
              <a:rPr lang="en-US" sz="2200" dirty="0">
                <a:latin typeface="Arial" panose="020B0604020202020204" pitchFamily="34" charset="0"/>
                <a:cs typeface="Arial" panose="020B0604020202020204" pitchFamily="34" charset="0"/>
              </a:rPr>
              <a:t>Licenses/DEA/State Pharmacy Licenses</a:t>
            </a:r>
          </a:p>
          <a:p>
            <a:pPr marL="342900" indent="-342900">
              <a:buFont typeface="Wingdings" panose="05000000000000000000" pitchFamily="2" charset="2"/>
              <a:buChar char="ü"/>
            </a:pPr>
            <a:r>
              <a:rPr lang="en-US" sz="2200" dirty="0">
                <a:latin typeface="Arial" panose="020B0604020202020204" pitchFamily="34" charset="0"/>
                <a:cs typeface="Arial" panose="020B0604020202020204" pitchFamily="34" charset="0"/>
              </a:rPr>
              <a:t>Complete Work History</a:t>
            </a:r>
          </a:p>
        </p:txBody>
      </p:sp>
    </p:spTree>
    <p:extLst>
      <p:ext uri="{BB962C8B-B14F-4D97-AF65-F5344CB8AC3E}">
        <p14:creationId xmlns:p14="http://schemas.microsoft.com/office/powerpoint/2010/main" val="1299812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036F8-7F1B-4345-8018-9893CA446DF3}"/>
              </a:ext>
            </a:extLst>
          </p:cNvPr>
          <p:cNvSpPr>
            <a:spLocks noGrp="1"/>
          </p:cNvSpPr>
          <p:nvPr>
            <p:ph type="title"/>
          </p:nvPr>
        </p:nvSpPr>
        <p:spPr/>
        <p:txBody>
          <a:bodyPr/>
          <a:lstStyle/>
          <a:p>
            <a:r>
              <a:rPr lang="en-US" dirty="0"/>
              <a:t>OIG Excluded Party Search</a:t>
            </a:r>
          </a:p>
        </p:txBody>
      </p:sp>
      <p:sp>
        <p:nvSpPr>
          <p:cNvPr id="3" name="TextBox 2">
            <a:extLst>
              <a:ext uri="{FF2B5EF4-FFF2-40B4-BE49-F238E27FC236}">
                <a16:creationId xmlns:a16="http://schemas.microsoft.com/office/drawing/2014/main" id="{31DE1A48-DA40-45FF-B0D9-C0A47AEE56D3}"/>
              </a:ext>
            </a:extLst>
          </p:cNvPr>
          <p:cNvSpPr txBox="1"/>
          <p:nvPr/>
        </p:nvSpPr>
        <p:spPr>
          <a:xfrm>
            <a:off x="609600" y="1305341"/>
            <a:ext cx="8099320" cy="5109091"/>
          </a:xfrm>
          <a:prstGeom prst="rect">
            <a:avLst/>
          </a:prstGeom>
          <a:noFill/>
        </p:spPr>
        <p:txBody>
          <a:bodyPr wrap="square" rtlCol="0">
            <a:spAutoFit/>
          </a:bodyPr>
          <a:lstStyle/>
          <a:p>
            <a:r>
              <a:rPr lang="en-US" sz="2000" b="1" dirty="0"/>
              <a:t>7.3.1 Providers Must Screen for Excluded Individuals</a:t>
            </a:r>
          </a:p>
          <a:p>
            <a:endParaRPr lang="en-US" dirty="0"/>
          </a:p>
          <a:p>
            <a:r>
              <a:rPr lang="en-US" dirty="0"/>
              <a:t>To further protect against payments for items and services furnished or</a:t>
            </a:r>
          </a:p>
          <a:p>
            <a:r>
              <a:rPr lang="en-US" dirty="0"/>
              <a:t>ordered by excluded parties, all current providers and providers applying to</a:t>
            </a:r>
          </a:p>
          <a:p>
            <a:r>
              <a:rPr lang="en-US" dirty="0"/>
              <a:t>participate in the Medicaid program must take the following steps to</a:t>
            </a:r>
          </a:p>
          <a:p>
            <a:r>
              <a:rPr lang="en-US" dirty="0"/>
              <a:t>determine whether their employees and contractors are excluded individuals</a:t>
            </a:r>
          </a:p>
          <a:p>
            <a:r>
              <a:rPr lang="en-US" dirty="0"/>
              <a:t>or entities:</a:t>
            </a:r>
          </a:p>
          <a:p>
            <a:endParaRPr lang="en-US" sz="1000" dirty="0"/>
          </a:p>
          <a:p>
            <a:r>
              <a:rPr lang="en-US" dirty="0"/>
              <a:t>• Screen all employees and contractors to determine whether any of</a:t>
            </a:r>
          </a:p>
          <a:p>
            <a:r>
              <a:rPr lang="en-US" dirty="0"/>
              <a:t>them have been excluded by searching the exclusion list located on</a:t>
            </a:r>
          </a:p>
          <a:p>
            <a:r>
              <a:rPr lang="en-US" dirty="0"/>
              <a:t>the Alabama Medicaid Agency’s website. All providers must check the</a:t>
            </a:r>
          </a:p>
          <a:p>
            <a:r>
              <a:rPr lang="en-US" dirty="0"/>
              <a:t>list </a:t>
            </a:r>
            <a:r>
              <a:rPr lang="en-US" u="sng" dirty="0"/>
              <a:t>prior to hiring staff </a:t>
            </a:r>
            <a:r>
              <a:rPr lang="en-US" dirty="0"/>
              <a:t>to ensure potential staff has not been excluded</a:t>
            </a:r>
          </a:p>
          <a:p>
            <a:r>
              <a:rPr lang="en-US" dirty="0"/>
              <a:t>from participation in the program. </a:t>
            </a:r>
            <a:r>
              <a:rPr lang="en-US" b="1" dirty="0"/>
              <a:t>All providers must check the list</a:t>
            </a:r>
          </a:p>
          <a:p>
            <a:r>
              <a:rPr lang="en-US" b="1" dirty="0"/>
              <a:t>again </a:t>
            </a:r>
            <a:r>
              <a:rPr lang="en-US" b="1" u="sng" dirty="0"/>
              <a:t>monthly</a:t>
            </a:r>
            <a:r>
              <a:rPr lang="en-US" b="1" dirty="0"/>
              <a:t> to ensure existing staff have not been excluded from</a:t>
            </a:r>
          </a:p>
          <a:p>
            <a:r>
              <a:rPr lang="en-US" b="1" dirty="0"/>
              <a:t>participation in the program since the last search.</a:t>
            </a:r>
          </a:p>
          <a:p>
            <a:endParaRPr lang="en-US" b="1" dirty="0"/>
          </a:p>
          <a:p>
            <a:r>
              <a:rPr lang="en-US" b="1" dirty="0"/>
              <a:t>https://www.medicaid.alabama.gov/content/Gated/7.6.1G_Provider_Manuals/7.6.1.2G_Apr2019/Apr19_07.pdf</a:t>
            </a:r>
          </a:p>
        </p:txBody>
      </p:sp>
    </p:spTree>
    <p:extLst>
      <p:ext uri="{BB962C8B-B14F-4D97-AF65-F5344CB8AC3E}">
        <p14:creationId xmlns:p14="http://schemas.microsoft.com/office/powerpoint/2010/main" val="4136819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7EC61-B841-42B6-8760-5DC3A05CFD25}"/>
              </a:ext>
            </a:extLst>
          </p:cNvPr>
          <p:cNvSpPr>
            <a:spLocks noGrp="1"/>
          </p:cNvSpPr>
          <p:nvPr>
            <p:ph type="title"/>
          </p:nvPr>
        </p:nvSpPr>
        <p:spPr>
          <a:xfrm rot="21440121">
            <a:off x="1336552" y="681205"/>
            <a:ext cx="6470895" cy="757616"/>
          </a:xfrm>
        </p:spPr>
        <p:txBody>
          <a:bodyPr>
            <a:normAutofit fontScale="90000"/>
          </a:bodyPr>
          <a:lstStyle/>
          <a:p>
            <a:r>
              <a:rPr lang="en-US" dirty="0"/>
              <a:t>OIG Search Tips</a:t>
            </a:r>
          </a:p>
        </p:txBody>
      </p:sp>
      <p:sp>
        <p:nvSpPr>
          <p:cNvPr id="3" name="TextBox 2">
            <a:extLst>
              <a:ext uri="{FF2B5EF4-FFF2-40B4-BE49-F238E27FC236}">
                <a16:creationId xmlns:a16="http://schemas.microsoft.com/office/drawing/2014/main" id="{FD1E22F8-A7B3-48CF-A9F0-16F21D616AD8}"/>
              </a:ext>
            </a:extLst>
          </p:cNvPr>
          <p:cNvSpPr txBox="1"/>
          <p:nvPr/>
        </p:nvSpPr>
        <p:spPr>
          <a:xfrm>
            <a:off x="800099" y="1621308"/>
            <a:ext cx="7543800" cy="6986528"/>
          </a:xfrm>
          <a:prstGeom prst="rect">
            <a:avLst/>
          </a:prstGeom>
          <a:noFill/>
        </p:spPr>
        <p:txBody>
          <a:bodyPr wrap="square" rtlCol="0">
            <a:spAutoFit/>
          </a:bodyPr>
          <a:lstStyle/>
          <a:p>
            <a:pPr marL="285750" indent="-285750">
              <a:buFont typeface="Wingdings" panose="05000000000000000000" pitchFamily="2" charset="2"/>
              <a:buChar char="ü"/>
            </a:pPr>
            <a:r>
              <a:rPr lang="en-US" sz="2400" dirty="0"/>
              <a:t>Check all known names including maiden, former married names.</a:t>
            </a:r>
          </a:p>
          <a:p>
            <a:pPr marL="285750" indent="-285750">
              <a:buFont typeface="Wingdings" panose="05000000000000000000" pitchFamily="2" charset="2"/>
              <a:buChar char="ü"/>
            </a:pPr>
            <a:r>
              <a:rPr lang="en-US" sz="2400" dirty="0"/>
              <a:t>If name results, then check by Social Security Number</a:t>
            </a:r>
          </a:p>
          <a:p>
            <a:pPr marL="285750" indent="-285750">
              <a:buFont typeface="Wingdings" panose="05000000000000000000" pitchFamily="2" charset="2"/>
              <a:buChar char="ü"/>
            </a:pPr>
            <a:r>
              <a:rPr lang="en-US" sz="2400" dirty="0"/>
              <a:t>Screen shot the results</a:t>
            </a:r>
          </a:p>
          <a:p>
            <a:pPr marL="285750" indent="-285750">
              <a:buFont typeface="Wingdings" panose="05000000000000000000" pitchFamily="2" charset="2"/>
              <a:buChar char="ü"/>
            </a:pPr>
            <a:r>
              <a:rPr lang="en-US" sz="2400" dirty="0"/>
              <a:t>Self-report hiring violations</a:t>
            </a:r>
          </a:p>
          <a:p>
            <a:pPr marL="285750" indent="-285750">
              <a:buFont typeface="Wingdings" panose="05000000000000000000" pitchFamily="2" charset="2"/>
              <a:buChar char="ü"/>
            </a:pPr>
            <a:r>
              <a:rPr lang="en-US" sz="2400" dirty="0"/>
              <a:t>If you are using a background or screening service, make sure they understand your specific screening requirements.</a:t>
            </a:r>
          </a:p>
          <a:p>
            <a:pPr marL="285750" indent="-285750">
              <a:buFont typeface="Wingdings" panose="05000000000000000000" pitchFamily="2" charset="2"/>
              <a:buChar char="ü"/>
            </a:pPr>
            <a:r>
              <a:rPr lang="en-US" sz="2400" dirty="0"/>
              <a:t>Check contractors using the SAM system</a:t>
            </a:r>
          </a:p>
          <a:p>
            <a:pPr marL="285750" indent="-285750">
              <a:buFont typeface="Wingdings" panose="05000000000000000000" pitchFamily="2" charset="2"/>
              <a:buChar char="ü"/>
            </a:pPr>
            <a:endParaRPr lang="en-US" sz="2400" dirty="0"/>
          </a:p>
          <a:p>
            <a:r>
              <a:rPr lang="en-US" sz="2400" dirty="0"/>
              <a:t>Links:</a:t>
            </a:r>
            <a:endParaRPr lang="en-US" sz="2400" dirty="0">
              <a:hlinkClick r:id="rId2"/>
            </a:endParaRPr>
          </a:p>
          <a:p>
            <a:r>
              <a:rPr lang="en-US" sz="2000" dirty="0">
                <a:hlinkClick r:id="rId2"/>
              </a:rPr>
              <a:t>https://exclusions.oig.hhs.gov/Default.aspx</a:t>
            </a:r>
            <a:endParaRPr lang="en-US" sz="2000" dirty="0"/>
          </a:p>
          <a:p>
            <a:r>
              <a:rPr lang="en-US" sz="2000" dirty="0">
                <a:hlinkClick r:id="rId3"/>
              </a:rPr>
              <a:t>https://www.sam.gov/SAM/pages/public/searchRecords/search.jsf</a:t>
            </a:r>
            <a:endParaRPr lang="en-US" sz="2000" dirty="0"/>
          </a:p>
          <a:p>
            <a:endParaRPr lang="en-US" sz="2400" dirty="0"/>
          </a:p>
          <a:p>
            <a:endParaRPr lang="en-US" sz="2400" dirty="0"/>
          </a:p>
          <a:p>
            <a:r>
              <a:rPr lang="en-US" sz="2400" dirty="0"/>
              <a:t>	</a:t>
            </a:r>
          </a:p>
          <a:p>
            <a:pPr marL="285750" indent="-285750">
              <a:buFont typeface="Wingdings" panose="05000000000000000000" pitchFamily="2" charset="2"/>
              <a:buChar char="ü"/>
            </a:pPr>
            <a:endParaRPr lang="en-US" dirty="0"/>
          </a:p>
          <a:p>
            <a:pPr marL="285750" indent="-285750">
              <a:buFont typeface="Wingdings" panose="05000000000000000000" pitchFamily="2" charset="2"/>
              <a:buChar char="ü"/>
            </a:pPr>
            <a:endParaRPr lang="en-US" dirty="0"/>
          </a:p>
          <a:p>
            <a:endParaRPr lang="en-US" dirty="0"/>
          </a:p>
          <a:p>
            <a:pPr marL="285750" indent="-285750">
              <a:buFont typeface="Wingdings" panose="05000000000000000000" pitchFamily="2" charset="2"/>
              <a:buChar char="ü"/>
            </a:pPr>
            <a:endParaRPr lang="en-US" dirty="0"/>
          </a:p>
        </p:txBody>
      </p:sp>
    </p:spTree>
    <p:extLst>
      <p:ext uri="{BB962C8B-B14F-4D97-AF65-F5344CB8AC3E}">
        <p14:creationId xmlns:p14="http://schemas.microsoft.com/office/powerpoint/2010/main" val="711047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1440121">
            <a:off x="571500" y="495479"/>
            <a:ext cx="8229600" cy="1143000"/>
          </a:xfrm>
        </p:spPr>
        <p:txBody>
          <a:bodyPr>
            <a:noAutofit/>
          </a:bodyPr>
          <a:lstStyle/>
          <a:p>
            <a:r>
              <a:rPr lang="en-US" sz="4000" dirty="0"/>
              <a:t>Record-Keeping: Confidentiality</a:t>
            </a:r>
          </a:p>
        </p:txBody>
      </p:sp>
      <p:sp>
        <p:nvSpPr>
          <p:cNvPr id="4" name="TextBox 3"/>
          <p:cNvSpPr txBox="1"/>
          <p:nvPr/>
        </p:nvSpPr>
        <p:spPr>
          <a:xfrm>
            <a:off x="685800" y="1417729"/>
            <a:ext cx="7489723" cy="5632311"/>
          </a:xfrm>
          <a:prstGeom prst="rect">
            <a:avLst/>
          </a:prstGeom>
          <a:noFill/>
        </p:spPr>
        <p:txBody>
          <a:bodyPr wrap="square" rtlCol="0">
            <a:spAutoFit/>
          </a:bodyPr>
          <a:lstStyle/>
          <a:p>
            <a:endParaRPr lang="en-US" sz="20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r>
              <a:rPr lang="en-US" sz="2800" dirty="0">
                <a:latin typeface="Arial" panose="020B0604020202020204" pitchFamily="34" charset="0"/>
                <a:cs typeface="Arial" panose="020B0604020202020204" pitchFamily="34" charset="0"/>
              </a:rPr>
              <a:t>Safeguard employee files.</a:t>
            </a:r>
          </a:p>
          <a:p>
            <a:pPr marL="342900" indent="-342900">
              <a:buFont typeface="Wingdings" panose="05000000000000000000" pitchFamily="2" charset="2"/>
              <a:buChar char="ü"/>
            </a:pPr>
            <a:r>
              <a:rPr lang="en-US" sz="2800" dirty="0">
                <a:latin typeface="Arial" panose="020B0604020202020204" pitchFamily="34" charset="0"/>
                <a:cs typeface="Arial" panose="020B0604020202020204" pitchFamily="34" charset="0"/>
              </a:rPr>
              <a:t>Protect confidentiality.</a:t>
            </a:r>
          </a:p>
          <a:p>
            <a:pPr marL="342900" indent="-342900">
              <a:buFont typeface="Wingdings" panose="05000000000000000000" pitchFamily="2" charset="2"/>
              <a:buChar char="ü"/>
            </a:pPr>
            <a:r>
              <a:rPr lang="en-US" sz="2800" dirty="0">
                <a:latin typeface="Arial" panose="020B0604020202020204" pitchFamily="34" charset="0"/>
                <a:cs typeface="Arial" panose="020B0604020202020204" pitchFamily="34" charset="0"/>
              </a:rPr>
              <a:t>Store payroll information separately.</a:t>
            </a:r>
          </a:p>
          <a:p>
            <a:pPr marL="342900" indent="-342900">
              <a:buFont typeface="Wingdings" panose="05000000000000000000" pitchFamily="2" charset="2"/>
              <a:buChar char="ü"/>
            </a:pPr>
            <a:r>
              <a:rPr lang="en-US" sz="2800" dirty="0">
                <a:latin typeface="Arial" panose="020B0604020202020204" pitchFamily="34" charset="0"/>
                <a:cs typeface="Arial" panose="020B0604020202020204" pitchFamily="34" charset="0"/>
              </a:rPr>
              <a:t>Store employee health information separately.</a:t>
            </a:r>
          </a:p>
          <a:p>
            <a:pPr marL="342900" indent="-342900">
              <a:buFont typeface="Wingdings" panose="05000000000000000000" pitchFamily="2" charset="2"/>
              <a:buChar char="ü"/>
            </a:pPr>
            <a:r>
              <a:rPr lang="en-US" sz="2800" dirty="0">
                <a:latin typeface="Arial" panose="020B0604020202020204" pitchFamily="34" charset="0"/>
                <a:cs typeface="Arial" panose="020B0604020202020204" pitchFamily="34" charset="0"/>
              </a:rPr>
              <a:t>Store negative information separately.</a:t>
            </a:r>
          </a:p>
          <a:p>
            <a:pPr marL="342900" indent="-342900">
              <a:buFont typeface="Wingdings" panose="05000000000000000000" pitchFamily="2" charset="2"/>
              <a:buChar char="ü"/>
            </a:pPr>
            <a:r>
              <a:rPr lang="en-US" sz="2800" dirty="0">
                <a:latin typeface="Arial" panose="020B0604020202020204" pitchFamily="34" charset="0"/>
                <a:cs typeface="Arial" panose="020B0604020202020204" pitchFamily="34" charset="0"/>
              </a:rPr>
              <a:t>Peer review investigations, professional licensure concerns, patient safety or care issues should be included in quality files.</a:t>
            </a:r>
          </a:p>
          <a:p>
            <a:pPr marL="342900" indent="-342900">
              <a:buFont typeface="Wingdings" panose="05000000000000000000" pitchFamily="2" charset="2"/>
              <a:buChar char="ü"/>
            </a:pPr>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endParaRPr lang="en-US" sz="24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629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Record-Keeping: Training</a:t>
            </a:r>
          </a:p>
        </p:txBody>
      </p:sp>
      <p:sp>
        <p:nvSpPr>
          <p:cNvPr id="3" name="TextBox 2"/>
          <p:cNvSpPr txBox="1"/>
          <p:nvPr/>
        </p:nvSpPr>
        <p:spPr>
          <a:xfrm>
            <a:off x="838200" y="1295400"/>
            <a:ext cx="7467600" cy="6647974"/>
          </a:xfrm>
          <a:prstGeom prst="rect">
            <a:avLst/>
          </a:prstGeom>
          <a:noFill/>
        </p:spPr>
        <p:txBody>
          <a:bodyPr wrap="square" rtlCol="0">
            <a:spAutoFit/>
          </a:bodyPr>
          <a:lstStyle/>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Document Employee Orientation</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Document Initial Training on:</a:t>
            </a:r>
          </a:p>
          <a:p>
            <a:pPr marL="742950" lvl="1"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HIPAA/Privacy &amp; Security, general and specifically for role</a:t>
            </a:r>
          </a:p>
          <a:p>
            <a:pPr marL="742950" lvl="1"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Compliance/Standard of Conduct</a:t>
            </a:r>
          </a:p>
          <a:p>
            <a:pPr marL="742950" lvl="1"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RHC Policies and Procedures</a:t>
            </a:r>
          </a:p>
          <a:p>
            <a:pPr marL="742950" lvl="1"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Emergency Procedures (Fire, External, Medical Emergency)</a:t>
            </a:r>
          </a:p>
          <a:p>
            <a:pPr marL="742950" lvl="1"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Use of PPE/Standard Precautions/Protocols</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Clinical Competency Check-off</a:t>
            </a:r>
          </a:p>
          <a:p>
            <a:pPr marL="742950" lvl="1"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Lab testing/controls</a:t>
            </a:r>
          </a:p>
          <a:p>
            <a:pPr marL="742950" lvl="1"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Procedures</a:t>
            </a:r>
          </a:p>
          <a:p>
            <a:pPr marL="742950" lvl="1"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Specific Tasks</a:t>
            </a:r>
          </a:p>
          <a:p>
            <a:pPr lvl="1"/>
            <a:endParaRPr lang="en-US" sz="24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endParaRPr lang="en-US" sz="2400" dirty="0">
              <a:latin typeface="Arial" panose="020B0604020202020204" pitchFamily="34" charset="0"/>
              <a:cs typeface="Arial" panose="020B0604020202020204" pitchFamily="34" charset="0"/>
            </a:endParaRPr>
          </a:p>
          <a:p>
            <a:pPr lvl="1"/>
            <a:endParaRPr lang="en-US" sz="2400" dirty="0">
              <a:latin typeface="Arial" panose="020B0604020202020204" pitchFamily="34" charset="0"/>
              <a:cs typeface="Arial" panose="020B0604020202020204" pitchFamily="34" charset="0"/>
            </a:endParaRPr>
          </a:p>
          <a:p>
            <a:pPr lvl="1"/>
            <a:endParaRPr lang="en-US" sz="2400" dirty="0">
              <a:latin typeface="Arial" panose="020B0604020202020204" pitchFamily="34" charset="0"/>
              <a:cs typeface="Arial" panose="020B0604020202020204" pitchFamily="34" charset="0"/>
            </a:endParaRPr>
          </a:p>
          <a:p>
            <a:pPr marL="742950" lvl="1" indent="-285750">
              <a:buFont typeface="Wingdings" panose="05000000000000000000" pitchFamily="2" charset="2"/>
              <a:buChar char="ü"/>
            </a:pPr>
            <a:endParaRPr lang="en-US" dirty="0"/>
          </a:p>
        </p:txBody>
      </p:sp>
    </p:spTree>
    <p:extLst>
      <p:ext uri="{BB962C8B-B14F-4D97-AF65-F5344CB8AC3E}">
        <p14:creationId xmlns:p14="http://schemas.microsoft.com/office/powerpoint/2010/main" val="21518361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Record-Keeping: Training</a:t>
            </a:r>
          </a:p>
        </p:txBody>
      </p:sp>
      <p:sp>
        <p:nvSpPr>
          <p:cNvPr id="3" name="TextBox 2"/>
          <p:cNvSpPr txBox="1"/>
          <p:nvPr/>
        </p:nvSpPr>
        <p:spPr>
          <a:xfrm>
            <a:off x="435080" y="1143000"/>
            <a:ext cx="8023120" cy="4893647"/>
          </a:xfrm>
          <a:prstGeom prst="rect">
            <a:avLst/>
          </a:prstGeom>
          <a:noFill/>
        </p:spPr>
        <p:txBody>
          <a:bodyPr wrap="square" rtlCol="0">
            <a:spAutoFit/>
          </a:bodyPr>
          <a:lstStyle/>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Annual Training on:</a:t>
            </a:r>
          </a:p>
          <a:p>
            <a:pPr marL="742950" lvl="1"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HIPAA/Privacy &amp; Security, general and specifically for role</a:t>
            </a:r>
          </a:p>
          <a:p>
            <a:pPr marL="742950" lvl="1"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Compliance/Standard of Conduct</a:t>
            </a:r>
          </a:p>
          <a:p>
            <a:pPr marL="742950" lvl="1"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RHC/Hospital Policies and Procedures</a:t>
            </a:r>
          </a:p>
          <a:p>
            <a:pPr marL="742950" lvl="1"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Emergency Preparedness Training</a:t>
            </a:r>
          </a:p>
          <a:p>
            <a:pPr marL="742950" lvl="1"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Emergency Preparedness Testing</a:t>
            </a:r>
          </a:p>
          <a:p>
            <a:pPr marL="742950" lvl="1" indent="-285750">
              <a:buFont typeface="Wingdings" panose="05000000000000000000" pitchFamily="2" charset="2"/>
              <a:buChar char="ü"/>
            </a:pPr>
            <a:endParaRPr lang="en-US" sz="24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Clinical Competency Check-off</a:t>
            </a:r>
          </a:p>
          <a:p>
            <a:pPr marL="742950" lvl="1"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Lab testing/controls</a:t>
            </a:r>
          </a:p>
          <a:p>
            <a:pPr marL="742950" lvl="1"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Procedures</a:t>
            </a:r>
          </a:p>
          <a:p>
            <a:pPr marL="742950" lvl="1"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Specific Tasks</a:t>
            </a: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79617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Surveyors Want</a:t>
            </a:r>
          </a:p>
        </p:txBody>
      </p:sp>
      <p:sp>
        <p:nvSpPr>
          <p:cNvPr id="3" name="Content Placeholder 2"/>
          <p:cNvSpPr>
            <a:spLocks noGrp="1"/>
          </p:cNvSpPr>
          <p:nvPr>
            <p:ph sz="quarter" idx="13"/>
          </p:nvPr>
        </p:nvSpPr>
        <p:spPr/>
        <p:txBody>
          <a:bodyPr/>
          <a:lstStyle/>
          <a:p>
            <a:r>
              <a:rPr lang="en-US" dirty="0"/>
              <a:t>Surveyors and Evaluators will want evidence of employee files and training records.  If these records are maintained by your parent entity, make sure that you either have access to the needed documents via a shared drive or that you have duplicate records on-site at your RHC. Surveyors may differ on how and where records are maintained.</a:t>
            </a:r>
          </a:p>
        </p:txBody>
      </p:sp>
    </p:spTree>
    <p:extLst>
      <p:ext uri="{BB962C8B-B14F-4D97-AF65-F5344CB8AC3E}">
        <p14:creationId xmlns:p14="http://schemas.microsoft.com/office/powerpoint/2010/main" val="22775254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1323998">
            <a:off x="816317" y="3947808"/>
            <a:ext cx="8264203" cy="1914999"/>
          </a:xfrm>
        </p:spPr>
        <p:txBody>
          <a:bodyPr anchor="t"/>
          <a:lstStyle/>
          <a:p>
            <a:r>
              <a:rPr lang="en-US" sz="4000" dirty="0"/>
              <a:t>Peri</a:t>
            </a:r>
            <a:r>
              <a:rPr lang="en-US" sz="4400" dirty="0"/>
              <a:t>odic Performance Management &amp; Communication</a:t>
            </a:r>
            <a:br>
              <a:rPr lang="en-US" sz="4000" dirty="0"/>
            </a:br>
            <a:endParaRPr lang="en-US" sz="4000"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676400" y="838200"/>
            <a:ext cx="5562600" cy="2781300"/>
          </a:xfrm>
        </p:spPr>
      </p:pic>
    </p:spTree>
    <p:extLst>
      <p:ext uri="{BB962C8B-B14F-4D97-AF65-F5344CB8AC3E}">
        <p14:creationId xmlns:p14="http://schemas.microsoft.com/office/powerpoint/2010/main" val="36605795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Management</a:t>
            </a:r>
          </a:p>
        </p:txBody>
      </p:sp>
      <p:sp>
        <p:nvSpPr>
          <p:cNvPr id="3" name="TextBox 2"/>
          <p:cNvSpPr txBox="1"/>
          <p:nvPr/>
        </p:nvSpPr>
        <p:spPr>
          <a:xfrm>
            <a:off x="435080" y="1371600"/>
            <a:ext cx="8273840" cy="4154984"/>
          </a:xfrm>
          <a:prstGeom prst="rect">
            <a:avLst/>
          </a:prstGeom>
          <a:noFill/>
        </p:spPr>
        <p:txBody>
          <a:bodyPr wrap="square" rtlCol="0">
            <a:spAutoFit/>
          </a:bodyPr>
          <a:lstStyle/>
          <a:p>
            <a:pPr marL="342900" indent="-342900">
              <a:buFont typeface="Wingdings" panose="05000000000000000000" pitchFamily="2" charset="2"/>
              <a:buChar char="ü"/>
            </a:pPr>
            <a:r>
              <a:rPr lang="en-US" sz="2400" dirty="0"/>
              <a:t> Formal annual review = OLD SCHOOL</a:t>
            </a:r>
          </a:p>
          <a:p>
            <a:pPr marL="342900" indent="-342900">
              <a:buFont typeface="Wingdings" panose="05000000000000000000" pitchFamily="2" charset="2"/>
              <a:buChar char="ü"/>
            </a:pPr>
            <a:r>
              <a:rPr lang="en-US" sz="2400" dirty="0"/>
              <a:t>Gen X and Millennials require more frequent, real time feedback.</a:t>
            </a:r>
          </a:p>
          <a:p>
            <a:pPr marL="342900" indent="-342900">
              <a:buFont typeface="Wingdings" panose="05000000000000000000" pitchFamily="2" charset="2"/>
              <a:buChar char="ü"/>
            </a:pPr>
            <a:r>
              <a:rPr lang="en-US" sz="2400" dirty="0"/>
              <a:t>Use open-ended questions to evaluate employee satisfaction and to identify potential areas of concern or improvement. Two-sided process or 360°</a:t>
            </a:r>
          </a:p>
          <a:p>
            <a:pPr marL="342900" indent="-342900">
              <a:buFont typeface="Wingdings" panose="05000000000000000000" pitchFamily="2" charset="2"/>
              <a:buChar char="ü"/>
            </a:pPr>
            <a:r>
              <a:rPr lang="en-US" sz="2400" dirty="0"/>
              <a:t>If job responsibilities have changed, revise job description. </a:t>
            </a:r>
          </a:p>
          <a:p>
            <a:pPr marL="342900" indent="-342900">
              <a:buFont typeface="Wingdings" panose="05000000000000000000" pitchFamily="2" charset="2"/>
              <a:buChar char="ü"/>
            </a:pPr>
            <a:r>
              <a:rPr lang="en-US" sz="2400" dirty="0"/>
              <a:t>If performance is unsatisfactory, have a defined method of putting employee on a PIP. </a:t>
            </a:r>
          </a:p>
          <a:p>
            <a:pPr marL="342900" indent="-342900">
              <a:buFont typeface="Wingdings" panose="05000000000000000000" pitchFamily="2" charset="2"/>
              <a:buChar char="ü"/>
            </a:pPr>
            <a:r>
              <a:rPr lang="en-US" sz="2400" dirty="0"/>
              <a:t>Be clear on how salaries or wages will be effected by performance.  </a:t>
            </a:r>
          </a:p>
        </p:txBody>
      </p:sp>
    </p:spTree>
    <p:extLst>
      <p:ext uri="{BB962C8B-B14F-4D97-AF65-F5344CB8AC3E}">
        <p14:creationId xmlns:p14="http://schemas.microsoft.com/office/powerpoint/2010/main" val="17785454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Terminations</a:t>
            </a:r>
          </a:p>
        </p:txBody>
      </p:sp>
      <p:sp>
        <p:nvSpPr>
          <p:cNvPr id="4" name="TextBox 3"/>
          <p:cNvSpPr txBox="1"/>
          <p:nvPr/>
        </p:nvSpPr>
        <p:spPr>
          <a:xfrm>
            <a:off x="424920" y="1219200"/>
            <a:ext cx="8273840" cy="4832092"/>
          </a:xfrm>
          <a:prstGeom prst="rect">
            <a:avLst/>
          </a:prstGeom>
          <a:noFill/>
        </p:spPr>
        <p:txBody>
          <a:bodyPr wrap="square" rtlCol="0">
            <a:spAutoFit/>
          </a:bodyPr>
          <a:lstStyle/>
          <a:p>
            <a:pPr marL="285750" indent="-285750">
              <a:buFont typeface="Wingdings" panose="05000000000000000000" pitchFamily="2" charset="2"/>
              <a:buChar char="ü"/>
            </a:pPr>
            <a:r>
              <a:rPr lang="en-US" sz="2200" dirty="0">
                <a:latin typeface="Arial" panose="020B0604020202020204" pitchFamily="34" charset="0"/>
                <a:cs typeface="Arial" panose="020B0604020202020204" pitchFamily="34" charset="0"/>
              </a:rPr>
              <a:t>Know your state laws. Know compensation rules.</a:t>
            </a:r>
          </a:p>
          <a:p>
            <a:pPr marL="285750" indent="-285750">
              <a:buFont typeface="Wingdings" panose="05000000000000000000" pitchFamily="2" charset="2"/>
              <a:buChar char="ü"/>
            </a:pPr>
            <a:r>
              <a:rPr lang="en-US" sz="2200" dirty="0">
                <a:latin typeface="Arial" panose="020B0604020202020204" pitchFamily="34" charset="0"/>
                <a:cs typeface="Arial" panose="020B0604020202020204" pitchFamily="34" charset="0"/>
              </a:rPr>
              <a:t>Clearly define terms for immediate dismissal.</a:t>
            </a:r>
          </a:p>
          <a:p>
            <a:pPr marL="285750" indent="-285750">
              <a:buFont typeface="Wingdings" panose="05000000000000000000" pitchFamily="2" charset="2"/>
              <a:buChar char="ü"/>
            </a:pPr>
            <a:r>
              <a:rPr lang="en-US" sz="2200" dirty="0">
                <a:latin typeface="Arial" panose="020B0604020202020204" pitchFamily="34" charset="0"/>
                <a:cs typeface="Arial" panose="020B0604020202020204" pitchFamily="34" charset="0"/>
              </a:rPr>
              <a:t>Clearly define terms for PIPS or probation.</a:t>
            </a:r>
          </a:p>
          <a:p>
            <a:pPr marL="285750" indent="-285750">
              <a:buFont typeface="Wingdings" panose="05000000000000000000" pitchFamily="2" charset="2"/>
              <a:buChar char="ü"/>
            </a:pPr>
            <a:r>
              <a:rPr lang="en-US" sz="2200" dirty="0">
                <a:latin typeface="Arial" panose="020B0604020202020204" pitchFamily="34" charset="0"/>
                <a:cs typeface="Arial" panose="020B0604020202020204" pitchFamily="34" charset="0"/>
              </a:rPr>
              <a:t>Document all actions.</a:t>
            </a:r>
          </a:p>
          <a:p>
            <a:pPr marL="285750" indent="-285750">
              <a:buFont typeface="Wingdings" panose="05000000000000000000" pitchFamily="2" charset="2"/>
              <a:buChar char="ü"/>
            </a:pPr>
            <a:r>
              <a:rPr lang="en-US" sz="2200" dirty="0">
                <a:latin typeface="Arial" panose="020B0604020202020204" pitchFamily="34" charset="0"/>
                <a:cs typeface="Arial" panose="020B0604020202020204" pitchFamily="34" charset="0"/>
              </a:rPr>
              <a:t>Follow corporate or hospital protocols, if applicable.</a:t>
            </a:r>
          </a:p>
          <a:p>
            <a:pPr marL="285750" indent="-285750">
              <a:buFont typeface="Wingdings" panose="05000000000000000000" pitchFamily="2" charset="2"/>
              <a:buChar char="ü"/>
            </a:pPr>
            <a:r>
              <a:rPr lang="en-US" sz="2200" dirty="0">
                <a:latin typeface="Arial" panose="020B0604020202020204" pitchFamily="34" charset="0"/>
                <a:cs typeface="Arial" panose="020B0604020202020204" pitchFamily="34" charset="0"/>
              </a:rPr>
              <a:t>Act succinctly and objectively.</a:t>
            </a:r>
          </a:p>
          <a:p>
            <a:pPr marL="285750" indent="-285750">
              <a:buFont typeface="Wingdings" panose="05000000000000000000" pitchFamily="2" charset="2"/>
              <a:buChar char="ü"/>
            </a:pPr>
            <a:r>
              <a:rPr lang="en-US" sz="2200" dirty="0">
                <a:latin typeface="Arial" panose="020B0604020202020204" pitchFamily="34" charset="0"/>
                <a:cs typeface="Arial" panose="020B0604020202020204" pitchFamily="34" charset="0"/>
              </a:rPr>
              <a:t>Have paperwork ready.</a:t>
            </a:r>
          </a:p>
          <a:p>
            <a:pPr marL="285750" indent="-285750">
              <a:buFont typeface="Wingdings" panose="05000000000000000000" pitchFamily="2" charset="2"/>
              <a:buChar char="ü"/>
            </a:pPr>
            <a:r>
              <a:rPr lang="en-US" sz="2200" dirty="0">
                <a:latin typeface="Arial" panose="020B0604020202020204" pitchFamily="34" charset="0"/>
                <a:cs typeface="Arial" panose="020B0604020202020204" pitchFamily="34" charset="0"/>
              </a:rPr>
              <a:t>Secure IT and system access.</a:t>
            </a:r>
          </a:p>
          <a:p>
            <a:pPr marL="285750" indent="-285750">
              <a:buFont typeface="Wingdings" panose="05000000000000000000" pitchFamily="2" charset="2"/>
              <a:buChar char="ü"/>
            </a:pPr>
            <a:r>
              <a:rPr lang="en-US" sz="2200" dirty="0">
                <a:latin typeface="Arial" panose="020B0604020202020204" pitchFamily="34" charset="0"/>
                <a:cs typeface="Arial" panose="020B0604020202020204" pitchFamily="34" charset="0"/>
              </a:rPr>
              <a:t>Minimize disruption to clinic operations.</a:t>
            </a:r>
          </a:p>
          <a:p>
            <a:pPr marL="285750" indent="-285750">
              <a:buFont typeface="Wingdings" panose="05000000000000000000" pitchFamily="2" charset="2"/>
              <a:buChar char="ü"/>
            </a:pPr>
            <a:r>
              <a:rPr lang="en-US" sz="2200" dirty="0">
                <a:latin typeface="Arial" panose="020B0604020202020204" pitchFamily="34" charset="0"/>
                <a:cs typeface="Arial" panose="020B0604020202020204" pitchFamily="34" charset="0"/>
              </a:rPr>
              <a:t>Have a plan for reassigning tasks or work load.</a:t>
            </a:r>
          </a:p>
          <a:p>
            <a:pPr marL="285750" indent="-285750">
              <a:buFont typeface="Wingdings" panose="05000000000000000000" pitchFamily="2" charset="2"/>
              <a:buChar char="ü"/>
            </a:pPr>
            <a:r>
              <a:rPr lang="en-US" sz="2200" dirty="0">
                <a:latin typeface="Arial" panose="020B0604020202020204" pitchFamily="34" charset="0"/>
                <a:cs typeface="Arial" panose="020B0604020202020204" pitchFamily="34" charset="0"/>
              </a:rPr>
              <a:t>Notify hospital HR or attorney, if applicable. </a:t>
            </a:r>
          </a:p>
          <a:p>
            <a:pPr marL="285750" indent="-285750">
              <a:buFont typeface="Wingdings" panose="05000000000000000000" pitchFamily="2" charset="2"/>
              <a:buChar char="ü"/>
            </a:pPr>
            <a:r>
              <a:rPr lang="en-US" sz="2200" dirty="0">
                <a:latin typeface="Arial" panose="020B0604020202020204" pitchFamily="34" charset="0"/>
                <a:cs typeface="Arial" panose="020B0604020202020204" pitchFamily="34" charset="0"/>
              </a:rPr>
              <a:t>Be able to communicate any post-employment benefits to employee. </a:t>
            </a:r>
          </a:p>
          <a:p>
            <a:pPr marL="285750" indent="-285750">
              <a:buFont typeface="Wingdings" panose="05000000000000000000" pitchFamily="2" charset="2"/>
              <a:buChar char="ü"/>
            </a:pPr>
            <a:r>
              <a:rPr lang="en-US" sz="2200" dirty="0">
                <a:latin typeface="Arial" panose="020B0604020202020204" pitchFamily="34" charset="0"/>
                <a:cs typeface="Arial" panose="020B0604020202020204" pitchFamily="34" charset="0"/>
              </a:rPr>
              <a:t>Communicate changes to employees and staff. </a:t>
            </a:r>
          </a:p>
        </p:txBody>
      </p:sp>
    </p:spTree>
    <p:extLst>
      <p:ext uri="{BB962C8B-B14F-4D97-AF65-F5344CB8AC3E}">
        <p14:creationId xmlns:p14="http://schemas.microsoft.com/office/powerpoint/2010/main" val="20437672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Employee Grievances</a:t>
            </a:r>
          </a:p>
        </p:txBody>
      </p:sp>
      <p:sp>
        <p:nvSpPr>
          <p:cNvPr id="3" name="TextBox 2"/>
          <p:cNvSpPr txBox="1"/>
          <p:nvPr/>
        </p:nvSpPr>
        <p:spPr>
          <a:xfrm>
            <a:off x="762000" y="1646418"/>
            <a:ext cx="8229600" cy="4216539"/>
          </a:xfrm>
          <a:prstGeom prst="rect">
            <a:avLst/>
          </a:prstGeom>
          <a:noFill/>
        </p:spPr>
        <p:txBody>
          <a:bodyPr wrap="square" rtlCol="0">
            <a:spAutoFit/>
          </a:bodyPr>
          <a:lstStyle/>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Have an employee grievance process.</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 Inform employees of the processes.</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Document employee complaints and resulting actions.</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Take employee complaints seriously.</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Apply the investigative process uniformly.</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Use the process to identify opportunities for improved employee communication, training and the revision of processes. </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Take appropriate actions for complaints which when investigated indicate a breach in regulatory compliance. </a:t>
            </a:r>
          </a:p>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49556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1440121">
            <a:off x="685800" y="647880"/>
            <a:ext cx="8229600" cy="1143000"/>
          </a:xfrm>
        </p:spPr>
        <p:txBody>
          <a:bodyPr/>
          <a:lstStyle/>
          <a:p>
            <a:r>
              <a:rPr lang="en-US" dirty="0"/>
              <a:t>Creating Co-Worker Harmony</a:t>
            </a:r>
          </a:p>
        </p:txBody>
      </p:sp>
      <p:sp>
        <p:nvSpPr>
          <p:cNvPr id="3" name="TextBox 2"/>
          <p:cNvSpPr txBox="1"/>
          <p:nvPr/>
        </p:nvSpPr>
        <p:spPr>
          <a:xfrm>
            <a:off x="663680" y="1752600"/>
            <a:ext cx="8023120" cy="4154984"/>
          </a:xfrm>
          <a:prstGeom prst="rect">
            <a:avLst/>
          </a:prstGeom>
          <a:noFill/>
        </p:spPr>
        <p:txBody>
          <a:bodyPr wrap="square" rtlCol="0">
            <a:spAutoFit/>
          </a:bodyPr>
          <a:lstStyle/>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Get the right people on your bus.</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Create a team mentality.</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Educate on how each role is dependent on the other for success.  All roles are valuable and critical to your RHC mission. </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Encourage collaboration, brainstorming, and team-building..</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Discourage texting battles between employees.</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Incentivize the team for optimal success.</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Zero tolerance for gossip, negative talk.or schisms   </a:t>
            </a:r>
          </a:p>
          <a:p>
            <a:pPr marL="285750" indent="-285750">
              <a:buFont typeface="Wingdings" panose="05000000000000000000" pitchFamily="2" charset="2"/>
              <a:buChar char="ü"/>
            </a:pPr>
            <a:r>
              <a:rPr lang="en-US" sz="2400" dirty="0">
                <a:latin typeface="Arial" panose="020B0604020202020204" pitchFamily="34" charset="0"/>
                <a:cs typeface="Arial" panose="020B0604020202020204" pitchFamily="34" charset="0"/>
              </a:rPr>
              <a:t>Serve as a mediator for minor employee conflict.</a:t>
            </a:r>
          </a:p>
        </p:txBody>
      </p:sp>
    </p:spTree>
    <p:extLst>
      <p:ext uri="{BB962C8B-B14F-4D97-AF65-F5344CB8AC3E}">
        <p14:creationId xmlns:p14="http://schemas.microsoft.com/office/powerpoint/2010/main" val="36221194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1440121">
            <a:off x="479320" y="800280"/>
            <a:ext cx="8229600" cy="1143000"/>
          </a:xfrm>
        </p:spPr>
        <p:txBody>
          <a:bodyPr>
            <a:normAutofit fontScale="90000"/>
          </a:bodyPr>
          <a:lstStyle/>
          <a:p>
            <a:r>
              <a:rPr lang="en-US" dirty="0"/>
              <a:t>In the Mind of a Miserable Employee</a:t>
            </a:r>
          </a:p>
        </p:txBody>
      </p:sp>
      <p:sp>
        <p:nvSpPr>
          <p:cNvPr id="3" name="TextBox 2"/>
          <p:cNvSpPr txBox="1"/>
          <p:nvPr/>
        </p:nvSpPr>
        <p:spPr>
          <a:xfrm>
            <a:off x="230771" y="3925199"/>
            <a:ext cx="2967458" cy="646331"/>
          </a:xfrm>
          <a:prstGeom prst="rect">
            <a:avLst/>
          </a:prstGeom>
          <a:noFill/>
        </p:spPr>
        <p:txBody>
          <a:bodyPr wrap="square" rtlCol="0">
            <a:spAutoFit/>
          </a:bodyPr>
          <a:lstStyle/>
          <a:p>
            <a:pPr marL="285750" indent="-285750">
              <a:buFont typeface="Wingdings" panose="05000000000000000000" pitchFamily="2" charset="2"/>
              <a:buChar char="ü"/>
            </a:pPr>
            <a:r>
              <a:rPr lang="en-US" sz="3600" dirty="0">
                <a:latin typeface="MV Boli" panose="02000500030200090000" pitchFamily="2" charset="0"/>
                <a:cs typeface="MV Boli" panose="02000500030200090000" pitchFamily="2" charset="0"/>
              </a:rPr>
              <a:t>Anonymity</a:t>
            </a:r>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891" y="1543050"/>
            <a:ext cx="3712422" cy="2625540"/>
          </a:xfrm>
          <a:prstGeom prst="rect">
            <a:avLst/>
          </a:prstGeom>
        </p:spPr>
      </p:pic>
      <p:sp>
        <p:nvSpPr>
          <p:cNvPr id="5" name="TextBox 4"/>
          <p:cNvSpPr txBox="1"/>
          <p:nvPr/>
        </p:nvSpPr>
        <p:spPr>
          <a:xfrm>
            <a:off x="685800" y="2133960"/>
            <a:ext cx="2057400" cy="1200329"/>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Does my employer KNOW me?</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0720" y="2028840"/>
            <a:ext cx="3611880" cy="2554434"/>
          </a:xfrm>
          <a:prstGeom prst="rect">
            <a:avLst/>
          </a:prstGeom>
        </p:spPr>
      </p:pic>
      <p:sp>
        <p:nvSpPr>
          <p:cNvPr id="7" name="TextBox 6"/>
          <p:cNvSpPr txBox="1"/>
          <p:nvPr/>
        </p:nvSpPr>
        <p:spPr>
          <a:xfrm>
            <a:off x="3776531" y="2521227"/>
            <a:ext cx="2201647" cy="1200329"/>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Does my job make a </a:t>
            </a:r>
            <a:r>
              <a:rPr lang="en-US" sz="2000" dirty="0">
                <a:latin typeface="Arial" panose="020B0604020202020204" pitchFamily="34" charset="0"/>
                <a:cs typeface="Arial" panose="020B0604020202020204" pitchFamily="34" charset="0"/>
              </a:rPr>
              <a:t>DIFFERENCE</a:t>
            </a:r>
            <a:r>
              <a:rPr lang="en-US" sz="2400" dirty="0">
                <a:latin typeface="Arial" panose="020B0604020202020204" pitchFamily="34" charset="0"/>
                <a:cs typeface="Arial" panose="020B0604020202020204" pitchFamily="34" charset="0"/>
              </a:rPr>
              <a:t>?</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2569" y="3122286"/>
            <a:ext cx="3611880" cy="2554434"/>
          </a:xfrm>
          <a:prstGeom prst="rect">
            <a:avLst/>
          </a:prstGeom>
        </p:spPr>
      </p:pic>
      <p:sp>
        <p:nvSpPr>
          <p:cNvPr id="9" name="TextBox 8"/>
          <p:cNvSpPr txBox="1"/>
          <p:nvPr/>
        </p:nvSpPr>
        <p:spPr>
          <a:xfrm>
            <a:off x="6654718" y="3497739"/>
            <a:ext cx="1905000" cy="1569660"/>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How can I MEASURE my Success?</a:t>
            </a:r>
          </a:p>
        </p:txBody>
      </p:sp>
      <p:sp>
        <p:nvSpPr>
          <p:cNvPr id="11" name="TextBox 10"/>
          <p:cNvSpPr txBox="1"/>
          <p:nvPr/>
        </p:nvSpPr>
        <p:spPr>
          <a:xfrm>
            <a:off x="3055387" y="4351785"/>
            <a:ext cx="3027146" cy="646331"/>
          </a:xfrm>
          <a:prstGeom prst="rect">
            <a:avLst/>
          </a:prstGeom>
          <a:noFill/>
        </p:spPr>
        <p:txBody>
          <a:bodyPr wrap="square" rtlCol="0">
            <a:spAutoFit/>
          </a:bodyPr>
          <a:lstStyle/>
          <a:p>
            <a:pPr marL="285750" indent="-285750">
              <a:buFont typeface="Wingdings" panose="05000000000000000000" pitchFamily="2" charset="2"/>
              <a:buChar char="ü"/>
            </a:pPr>
            <a:r>
              <a:rPr lang="en-US" sz="3600" dirty="0">
                <a:latin typeface="MV Boli" panose="02000500030200090000" pitchFamily="2" charset="0"/>
                <a:cs typeface="MV Boli" panose="02000500030200090000" pitchFamily="2" charset="0"/>
              </a:rPr>
              <a:t>Irrelevance</a:t>
            </a:r>
          </a:p>
        </p:txBody>
      </p:sp>
      <p:sp>
        <p:nvSpPr>
          <p:cNvPr id="12" name="Rectangle 11"/>
          <p:cNvSpPr/>
          <p:nvPr/>
        </p:nvSpPr>
        <p:spPr>
          <a:xfrm>
            <a:off x="5029200" y="5429530"/>
            <a:ext cx="3919663" cy="646331"/>
          </a:xfrm>
          <a:prstGeom prst="rect">
            <a:avLst/>
          </a:prstGeom>
        </p:spPr>
        <p:txBody>
          <a:bodyPr wrap="none">
            <a:spAutoFit/>
          </a:bodyPr>
          <a:lstStyle/>
          <a:p>
            <a:pPr marL="285750" indent="-285750">
              <a:buFont typeface="Wingdings" panose="05000000000000000000" pitchFamily="2" charset="2"/>
              <a:buChar char="ü"/>
            </a:pPr>
            <a:r>
              <a:rPr lang="en-US" sz="3600" dirty="0">
                <a:latin typeface="MV Boli" panose="02000500030200090000" pitchFamily="2" charset="0"/>
                <a:cs typeface="MV Boli" panose="02000500030200090000" pitchFamily="2" charset="0"/>
              </a:rPr>
              <a:t>Immeasurement</a:t>
            </a:r>
          </a:p>
        </p:txBody>
      </p:sp>
      <p:pic>
        <p:nvPicPr>
          <p:cNvPr id="2050" name="Picture 2" descr="Image result for three signs of miserable job"/>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4581" y="4658214"/>
            <a:ext cx="921858" cy="1417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0565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rot="21367434">
            <a:off x="4891816" y="2940809"/>
            <a:ext cx="3733800" cy="4191000"/>
          </a:xfrm>
        </p:spPr>
        <p:txBody>
          <a:bodyPr>
            <a:normAutofit/>
          </a:bodyPr>
          <a:lstStyle/>
          <a:p>
            <a:endParaRPr lang="en-US" sz="1800" dirty="0"/>
          </a:p>
          <a:p>
            <a:r>
              <a:rPr lang="en-US" sz="2400" dirty="0"/>
              <a:t>Patty Harper</a:t>
            </a:r>
          </a:p>
          <a:p>
            <a:r>
              <a:rPr lang="en-US" sz="2400" dirty="0">
                <a:hlinkClick r:id="rId2"/>
              </a:rPr>
              <a:t>pharper@inquiseek.com</a:t>
            </a:r>
            <a:endParaRPr lang="en-US" sz="2400" dirty="0"/>
          </a:p>
          <a:p>
            <a:r>
              <a:rPr lang="en-US" sz="2400" dirty="0"/>
              <a:t>318-243-2687</a:t>
            </a:r>
          </a:p>
          <a:p>
            <a:r>
              <a:rPr lang="en-US" sz="2400" dirty="0">
                <a:hlinkClick r:id="rId3"/>
              </a:rPr>
              <a:t>www.inquiseek.com</a:t>
            </a:r>
            <a:endParaRPr lang="en-US" sz="2400" dirty="0"/>
          </a:p>
          <a:p>
            <a:endParaRPr lang="en-US" sz="1800" dirty="0"/>
          </a:p>
        </p:txBody>
      </p:sp>
      <p:sp>
        <p:nvSpPr>
          <p:cNvPr id="5" name="Title 4"/>
          <p:cNvSpPr>
            <a:spLocks noGrp="1"/>
          </p:cNvSpPr>
          <p:nvPr>
            <p:ph type="title"/>
          </p:nvPr>
        </p:nvSpPr>
        <p:spPr>
          <a:xfrm rot="21359535">
            <a:off x="4595024" y="1579974"/>
            <a:ext cx="3810000" cy="792162"/>
          </a:xfrm>
        </p:spPr>
        <p:txBody>
          <a:bodyPr>
            <a:noAutofit/>
          </a:bodyPr>
          <a:lstStyle/>
          <a:p>
            <a:pPr algn="l"/>
            <a:r>
              <a:rPr lang="en-US" sz="3600" dirty="0"/>
              <a:t>Questions?</a:t>
            </a:r>
            <a:br>
              <a:rPr lang="en-US" sz="3600" dirty="0"/>
            </a:br>
            <a:r>
              <a:rPr lang="en-US" sz="3600" dirty="0"/>
              <a:t>More Information?</a:t>
            </a:r>
          </a:p>
        </p:txBody>
      </p:sp>
      <p:pic>
        <p:nvPicPr>
          <p:cNvPr id="4" name="Content Placeholder 3"/>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381000" y="533400"/>
            <a:ext cx="4343400" cy="5622524"/>
          </a:xfr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6249" y="6096000"/>
            <a:ext cx="2837040" cy="567408"/>
          </a:xfrm>
          <a:prstGeom prst="rect">
            <a:avLst/>
          </a:prstGeom>
        </p:spPr>
      </p:pic>
      <p:pic>
        <p:nvPicPr>
          <p:cNvPr id="2" name="Picture 1"/>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00024" y="5324707"/>
            <a:ext cx="2360122" cy="771293"/>
          </a:xfrm>
          <a:prstGeom prst="rect">
            <a:avLst/>
          </a:prstGeom>
        </p:spPr>
      </p:pic>
    </p:spTree>
    <p:extLst>
      <p:ext uri="{BB962C8B-B14F-4D97-AF65-F5344CB8AC3E}">
        <p14:creationId xmlns:p14="http://schemas.microsoft.com/office/powerpoint/2010/main" val="23965723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11597</TotalTime>
  <Words>2422</Words>
  <Application>Microsoft Office PowerPoint</Application>
  <PresentationFormat>On-screen Show (4:3)</PresentationFormat>
  <Paragraphs>315</Paragraphs>
  <Slides>39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MV Boli</vt:lpstr>
      <vt:lpstr>Bradley Hand ITC</vt:lpstr>
      <vt:lpstr>Wingdings</vt:lpstr>
      <vt:lpstr>Calibri</vt:lpstr>
      <vt:lpstr>Arial</vt:lpstr>
      <vt:lpstr>Office Theme</vt:lpstr>
      <vt:lpstr>PowerPoint Presentation</vt:lpstr>
      <vt:lpstr>Agenda </vt:lpstr>
      <vt:lpstr>PowerPoint Presentation</vt:lpstr>
      <vt:lpstr>Cell Phones, Texting, and Personal Devices</vt:lpstr>
      <vt:lpstr>The Hiring process</vt:lpstr>
      <vt:lpstr>Do’s and Don'ts of Hiring</vt:lpstr>
      <vt:lpstr>Do’s and Don'ts of Hiring</vt:lpstr>
      <vt:lpstr>Do’s and Don'ts of Hiring</vt:lpstr>
      <vt:lpstr>The most important question:   Are the right people  on our bus? </vt:lpstr>
      <vt:lpstr>Employing or Contracting Providers</vt:lpstr>
      <vt:lpstr>Employee or Contractor?</vt:lpstr>
      <vt:lpstr>Employee or Contractor?</vt:lpstr>
      <vt:lpstr>Laws and Regulations</vt:lpstr>
      <vt:lpstr>Laws and Regulations</vt:lpstr>
      <vt:lpstr>Laws and Regulations</vt:lpstr>
      <vt:lpstr>Changes in Key Personnel</vt:lpstr>
      <vt:lpstr>Links and Resources:</vt:lpstr>
      <vt:lpstr>RHC Federal Regulations</vt:lpstr>
      <vt:lpstr>PowerPoint Presentation</vt:lpstr>
      <vt:lpstr>Policies</vt:lpstr>
      <vt:lpstr>Time-Keeping and record-keeping</vt:lpstr>
      <vt:lpstr>Exempt or Non-exempt</vt:lpstr>
      <vt:lpstr>Overtime, On-Call and Other Tricky Details</vt:lpstr>
      <vt:lpstr>Payroll Record</vt:lpstr>
      <vt:lpstr>Record-Keeping: Employees</vt:lpstr>
      <vt:lpstr>Record-Keeping: Providers and Licensed Staff</vt:lpstr>
      <vt:lpstr>OIG Excluded Party Search</vt:lpstr>
      <vt:lpstr>OIG Search Tips</vt:lpstr>
      <vt:lpstr>Record-Keeping: Confidentiality</vt:lpstr>
      <vt:lpstr>Record-Keeping: Training</vt:lpstr>
      <vt:lpstr>Record-Keeping: Training</vt:lpstr>
      <vt:lpstr>What Surveyors Want</vt:lpstr>
      <vt:lpstr>Periodic Performance Management &amp; Communication </vt:lpstr>
      <vt:lpstr>Performance Management</vt:lpstr>
      <vt:lpstr>Terminations</vt:lpstr>
      <vt:lpstr>Employee Grievances</vt:lpstr>
      <vt:lpstr>Creating Co-Worker Harmony</vt:lpstr>
      <vt:lpstr>In the Mind of a Miserable Employee</vt:lpstr>
      <vt:lpstr>Questions? More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TESTING THIS FONT</dc:title>
  <dc:creator>PresenterMedia.com</dc:creator>
  <cp:lastModifiedBy>Patty Harper</cp:lastModifiedBy>
  <cp:revision>115</cp:revision>
  <cp:lastPrinted>2017-08-30T21:24:41Z</cp:lastPrinted>
  <dcterms:created xsi:type="dcterms:W3CDTF">2012-02-03T20:32:05Z</dcterms:created>
  <dcterms:modified xsi:type="dcterms:W3CDTF">2019-04-24T19:43:24Z</dcterms:modified>
</cp:coreProperties>
</file>