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60"/>
  </p:notesMasterIdLst>
  <p:sldIdLst>
    <p:sldId id="257" r:id="rId2"/>
    <p:sldId id="264" r:id="rId3"/>
    <p:sldId id="330" r:id="rId4"/>
    <p:sldId id="278" r:id="rId5"/>
    <p:sldId id="271" r:id="rId6"/>
    <p:sldId id="296" r:id="rId7"/>
    <p:sldId id="270" r:id="rId8"/>
    <p:sldId id="297" r:id="rId9"/>
    <p:sldId id="298" r:id="rId10"/>
    <p:sldId id="299" r:id="rId11"/>
    <p:sldId id="300" r:id="rId12"/>
    <p:sldId id="348" r:id="rId13"/>
    <p:sldId id="301" r:id="rId14"/>
    <p:sldId id="302" r:id="rId15"/>
    <p:sldId id="309" r:id="rId16"/>
    <p:sldId id="310" r:id="rId17"/>
    <p:sldId id="303" r:id="rId18"/>
    <p:sldId id="304" r:id="rId19"/>
    <p:sldId id="305" r:id="rId20"/>
    <p:sldId id="306" r:id="rId21"/>
    <p:sldId id="307" r:id="rId22"/>
    <p:sldId id="308" r:id="rId23"/>
    <p:sldId id="315" r:id="rId24"/>
    <p:sldId id="316" r:id="rId25"/>
    <p:sldId id="311" r:id="rId26"/>
    <p:sldId id="317" r:id="rId27"/>
    <p:sldId id="313" r:id="rId28"/>
    <p:sldId id="349" r:id="rId29"/>
    <p:sldId id="318" r:id="rId30"/>
    <p:sldId id="320" r:id="rId31"/>
    <p:sldId id="319" r:id="rId32"/>
    <p:sldId id="321" r:id="rId33"/>
    <p:sldId id="326" r:id="rId34"/>
    <p:sldId id="323" r:id="rId35"/>
    <p:sldId id="322" r:id="rId36"/>
    <p:sldId id="324" r:id="rId37"/>
    <p:sldId id="327" r:id="rId38"/>
    <p:sldId id="328" r:id="rId39"/>
    <p:sldId id="329" r:id="rId40"/>
    <p:sldId id="325" r:id="rId41"/>
    <p:sldId id="331" r:id="rId42"/>
    <p:sldId id="333" r:id="rId43"/>
    <p:sldId id="341" r:id="rId44"/>
    <p:sldId id="337" r:id="rId45"/>
    <p:sldId id="339" r:id="rId46"/>
    <p:sldId id="340" r:id="rId47"/>
    <p:sldId id="338" r:id="rId48"/>
    <p:sldId id="350" r:id="rId49"/>
    <p:sldId id="343" r:id="rId50"/>
    <p:sldId id="344" r:id="rId51"/>
    <p:sldId id="345" r:id="rId52"/>
    <p:sldId id="346" r:id="rId53"/>
    <p:sldId id="272" r:id="rId54"/>
    <p:sldId id="334" r:id="rId55"/>
    <p:sldId id="335" r:id="rId56"/>
    <p:sldId id="336" r:id="rId57"/>
    <p:sldId id="342" r:id="rId58"/>
    <p:sldId id="347"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6"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64" autoAdjust="0"/>
    <p:restoredTop sz="84901" autoAdjust="0"/>
  </p:normalViewPr>
  <p:slideViewPr>
    <p:cSldViewPr snapToGrid="0">
      <p:cViewPr varScale="1">
        <p:scale>
          <a:sx n="98" d="100"/>
          <a:sy n="98" d="100"/>
        </p:scale>
        <p:origin x="2466" y="78"/>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C4F8E0-1D75-41D4-A14D-F878C9327DB5}" type="datetimeFigureOut">
              <a:rPr lang="en-US" smtClean="0"/>
              <a:t>4/23/2019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DF8BF-E4E7-4DC7-8356-03877C8523BE}" type="slidenum">
              <a:rPr lang="en-US" smtClean="0"/>
              <a:t>‹#›</a:t>
            </a:fld>
            <a:endParaRPr lang="en-US"/>
          </a:p>
        </p:txBody>
      </p:sp>
    </p:spTree>
    <p:extLst>
      <p:ext uri="{BB962C8B-B14F-4D97-AF65-F5344CB8AC3E}">
        <p14:creationId xmlns:p14="http://schemas.microsoft.com/office/powerpoint/2010/main" val="2495858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Topics:</a:t>
            </a:r>
          </a:p>
          <a:p>
            <a:r>
              <a:rPr lang="en-US" dirty="0"/>
              <a:t>1. focus on what I commonly find to be missing or deficient.</a:t>
            </a:r>
          </a:p>
        </p:txBody>
      </p:sp>
      <p:sp>
        <p:nvSpPr>
          <p:cNvPr id="4" name="Slide Number Placeholder 3"/>
          <p:cNvSpPr>
            <a:spLocks noGrp="1"/>
          </p:cNvSpPr>
          <p:nvPr>
            <p:ph type="sldNum" sz="quarter" idx="5"/>
          </p:nvPr>
        </p:nvSpPr>
        <p:spPr/>
        <p:txBody>
          <a:bodyPr/>
          <a:lstStyle/>
          <a:p>
            <a:fld id="{494DF8BF-E4E7-4DC7-8356-03877C8523BE}" type="slidenum">
              <a:rPr lang="en-US" smtClean="0"/>
              <a:t>3</a:t>
            </a:fld>
            <a:endParaRPr lang="en-US"/>
          </a:p>
        </p:txBody>
      </p:sp>
    </p:spTree>
    <p:extLst>
      <p:ext uri="{BB962C8B-B14F-4D97-AF65-F5344CB8AC3E}">
        <p14:creationId xmlns:p14="http://schemas.microsoft.com/office/powerpoint/2010/main" val="130340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ways to slice it. This is how I like to think about it.</a:t>
            </a:r>
          </a:p>
        </p:txBody>
      </p:sp>
      <p:sp>
        <p:nvSpPr>
          <p:cNvPr id="4" name="Slide Number Placeholder 3"/>
          <p:cNvSpPr>
            <a:spLocks noGrp="1"/>
          </p:cNvSpPr>
          <p:nvPr>
            <p:ph type="sldNum" sz="quarter" idx="5"/>
          </p:nvPr>
        </p:nvSpPr>
        <p:spPr/>
        <p:txBody>
          <a:bodyPr/>
          <a:lstStyle/>
          <a:p>
            <a:fld id="{494DF8BF-E4E7-4DC7-8356-03877C8523BE}" type="slidenum">
              <a:rPr lang="en-US" smtClean="0"/>
              <a:t>4</a:t>
            </a:fld>
            <a:endParaRPr lang="en-US"/>
          </a:p>
        </p:txBody>
      </p:sp>
    </p:spTree>
    <p:extLst>
      <p:ext uri="{BB962C8B-B14F-4D97-AF65-F5344CB8AC3E}">
        <p14:creationId xmlns:p14="http://schemas.microsoft.com/office/powerpoint/2010/main" val="2653259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Elements divided into 5 categories.</a:t>
            </a:r>
          </a:p>
        </p:txBody>
      </p:sp>
      <p:sp>
        <p:nvSpPr>
          <p:cNvPr id="4" name="Slide Number Placeholder 3"/>
          <p:cNvSpPr>
            <a:spLocks noGrp="1"/>
          </p:cNvSpPr>
          <p:nvPr>
            <p:ph type="sldNum" sz="quarter" idx="5"/>
          </p:nvPr>
        </p:nvSpPr>
        <p:spPr/>
        <p:txBody>
          <a:bodyPr/>
          <a:lstStyle/>
          <a:p>
            <a:fld id="{494DF8BF-E4E7-4DC7-8356-03877C8523BE}" type="slidenum">
              <a:rPr lang="en-US" smtClean="0"/>
              <a:t>5</a:t>
            </a:fld>
            <a:endParaRPr lang="en-US"/>
          </a:p>
        </p:txBody>
      </p:sp>
    </p:spTree>
    <p:extLst>
      <p:ext uri="{BB962C8B-B14F-4D97-AF65-F5344CB8AC3E}">
        <p14:creationId xmlns:p14="http://schemas.microsoft.com/office/powerpoint/2010/main" val="341592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 a revenue cycle in three phases.</a:t>
            </a:r>
          </a:p>
        </p:txBody>
      </p:sp>
      <p:sp>
        <p:nvSpPr>
          <p:cNvPr id="4" name="Slide Number Placeholder 3"/>
          <p:cNvSpPr>
            <a:spLocks noGrp="1"/>
          </p:cNvSpPr>
          <p:nvPr>
            <p:ph type="sldNum" sz="quarter" idx="5"/>
          </p:nvPr>
        </p:nvSpPr>
        <p:spPr/>
        <p:txBody>
          <a:bodyPr/>
          <a:lstStyle/>
          <a:p>
            <a:fld id="{494DF8BF-E4E7-4DC7-8356-03877C8523BE}" type="slidenum">
              <a:rPr lang="en-US" smtClean="0"/>
              <a:t>6</a:t>
            </a:fld>
            <a:endParaRPr lang="en-US"/>
          </a:p>
        </p:txBody>
      </p:sp>
    </p:spTree>
    <p:extLst>
      <p:ext uri="{BB962C8B-B14F-4D97-AF65-F5344CB8AC3E}">
        <p14:creationId xmlns:p14="http://schemas.microsoft.com/office/powerpoint/2010/main" val="373938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advantage of automation. </a:t>
            </a:r>
          </a:p>
          <a:p>
            <a:r>
              <a:rPr lang="en-US" dirty="0"/>
              <a:t>Manual work increases mistakes, risk, and cost.</a:t>
            </a:r>
          </a:p>
          <a:p>
            <a:endParaRPr lang="en-US" dirty="0"/>
          </a:p>
          <a:p>
            <a:r>
              <a:rPr lang="en-US" dirty="0"/>
              <a:t>Risk Analysis Myths:</a:t>
            </a:r>
          </a:p>
          <a:p>
            <a:r>
              <a:rPr lang="en-US" dirty="0"/>
              <a:t>1. It is optional. False</a:t>
            </a:r>
          </a:p>
          <a:p>
            <a:r>
              <a:rPr lang="en-US" dirty="0"/>
              <a:t>2. Installing a certified EHR fulfills the requirement. False</a:t>
            </a:r>
          </a:p>
          <a:p>
            <a:r>
              <a:rPr lang="en-US" dirty="0"/>
              <a:t>3. My EHR vendor took care of everything I need to do about privacy and security. False</a:t>
            </a:r>
          </a:p>
          <a:p>
            <a:r>
              <a:rPr lang="en-US" dirty="0"/>
              <a:t>4. I have to outsource the analysis. False</a:t>
            </a:r>
          </a:p>
          <a:p>
            <a:r>
              <a:rPr lang="en-US" dirty="0"/>
              <a:t>5. A checklist will suffice. False</a:t>
            </a:r>
          </a:p>
          <a:p>
            <a:r>
              <a:rPr lang="en-US" dirty="0"/>
              <a:t>6. There is a specific methodology that must be used. False</a:t>
            </a:r>
          </a:p>
          <a:p>
            <a:r>
              <a:rPr lang="en-US" dirty="0"/>
              <a:t>7. Analysis only needs to look at my EHR. False</a:t>
            </a:r>
          </a:p>
          <a:p>
            <a:r>
              <a:rPr lang="en-US" dirty="0"/>
              <a:t>8. I only need to do a risk analysis once. False</a:t>
            </a:r>
          </a:p>
          <a:p>
            <a:r>
              <a:rPr lang="en-US" dirty="0"/>
              <a:t>9. Each year the analysis must be completely redone. False</a:t>
            </a:r>
          </a:p>
        </p:txBody>
      </p:sp>
      <p:sp>
        <p:nvSpPr>
          <p:cNvPr id="4" name="Slide Number Placeholder 3"/>
          <p:cNvSpPr>
            <a:spLocks noGrp="1"/>
          </p:cNvSpPr>
          <p:nvPr>
            <p:ph type="sldNum" sz="quarter" idx="5"/>
          </p:nvPr>
        </p:nvSpPr>
        <p:spPr/>
        <p:txBody>
          <a:bodyPr/>
          <a:lstStyle/>
          <a:p>
            <a:fld id="{494DF8BF-E4E7-4DC7-8356-03877C8523BE}" type="slidenum">
              <a:rPr lang="en-US" smtClean="0"/>
              <a:t>7</a:t>
            </a:fld>
            <a:endParaRPr lang="en-US"/>
          </a:p>
        </p:txBody>
      </p:sp>
    </p:spTree>
    <p:extLst>
      <p:ext uri="{BB962C8B-B14F-4D97-AF65-F5344CB8AC3E}">
        <p14:creationId xmlns:p14="http://schemas.microsoft.com/office/powerpoint/2010/main" val="1362220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Policies and Procedures.</a:t>
            </a:r>
          </a:p>
          <a:p>
            <a:r>
              <a:rPr lang="en-US" dirty="0"/>
              <a:t>Often very inadequate and poorly written.</a:t>
            </a:r>
          </a:p>
          <a:p>
            <a:r>
              <a:rPr lang="en-US" dirty="0"/>
              <a:t>Do not describe what is actually taking place.</a:t>
            </a:r>
          </a:p>
          <a:p>
            <a:r>
              <a:rPr lang="en-US" dirty="0"/>
              <a:t>Auditors care about whether you are doing what they say more than what is in them.</a:t>
            </a:r>
          </a:p>
          <a:p>
            <a:r>
              <a:rPr lang="en-US" dirty="0"/>
              <a:t>Many people don’t understand what the terms “policies and procedures” mean or their functions, and so they become just another requirement. The manual sits on the shelf.</a:t>
            </a:r>
          </a:p>
        </p:txBody>
      </p:sp>
      <p:sp>
        <p:nvSpPr>
          <p:cNvPr id="4" name="Slide Number Placeholder 3"/>
          <p:cNvSpPr>
            <a:spLocks noGrp="1"/>
          </p:cNvSpPr>
          <p:nvPr>
            <p:ph type="sldNum" sz="quarter" idx="5"/>
          </p:nvPr>
        </p:nvSpPr>
        <p:spPr/>
        <p:txBody>
          <a:bodyPr/>
          <a:lstStyle/>
          <a:p>
            <a:fld id="{494DF8BF-E4E7-4DC7-8356-03877C8523BE}" type="slidenum">
              <a:rPr lang="en-US" smtClean="0"/>
              <a:t>9</a:t>
            </a:fld>
            <a:endParaRPr lang="en-US"/>
          </a:p>
        </p:txBody>
      </p:sp>
    </p:spTree>
    <p:extLst>
      <p:ext uri="{BB962C8B-B14F-4D97-AF65-F5344CB8AC3E}">
        <p14:creationId xmlns:p14="http://schemas.microsoft.com/office/powerpoint/2010/main" val="3614101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4DF8BF-E4E7-4DC7-8356-03877C8523BE}" type="slidenum">
              <a:rPr lang="en-US" smtClean="0"/>
              <a:t>10</a:t>
            </a:fld>
            <a:endParaRPr lang="en-US"/>
          </a:p>
        </p:txBody>
      </p:sp>
    </p:spTree>
    <p:extLst>
      <p:ext uri="{BB962C8B-B14F-4D97-AF65-F5344CB8AC3E}">
        <p14:creationId xmlns:p14="http://schemas.microsoft.com/office/powerpoint/2010/main" val="3200291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establishes the standard…the process describes how we comply with the policy.</a:t>
            </a:r>
          </a:p>
          <a:p>
            <a:endParaRPr lang="en-US" dirty="0"/>
          </a:p>
        </p:txBody>
      </p:sp>
      <p:sp>
        <p:nvSpPr>
          <p:cNvPr id="4" name="Slide Number Placeholder 3"/>
          <p:cNvSpPr>
            <a:spLocks noGrp="1"/>
          </p:cNvSpPr>
          <p:nvPr>
            <p:ph type="sldNum" sz="quarter" idx="5"/>
          </p:nvPr>
        </p:nvSpPr>
        <p:spPr/>
        <p:txBody>
          <a:bodyPr/>
          <a:lstStyle/>
          <a:p>
            <a:fld id="{494DF8BF-E4E7-4DC7-8356-03877C8523BE}" type="slidenum">
              <a:rPr lang="en-US" smtClean="0"/>
              <a:t>11</a:t>
            </a:fld>
            <a:endParaRPr lang="en-US"/>
          </a:p>
        </p:txBody>
      </p:sp>
    </p:spTree>
    <p:extLst>
      <p:ext uri="{BB962C8B-B14F-4D97-AF65-F5344CB8AC3E}">
        <p14:creationId xmlns:p14="http://schemas.microsoft.com/office/powerpoint/2010/main" val="98755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multiple people performing multi-step procedures make up a process. The process is how we comply with a policy.</a:t>
            </a:r>
          </a:p>
        </p:txBody>
      </p:sp>
      <p:sp>
        <p:nvSpPr>
          <p:cNvPr id="4" name="Slide Number Placeholder 3"/>
          <p:cNvSpPr>
            <a:spLocks noGrp="1"/>
          </p:cNvSpPr>
          <p:nvPr>
            <p:ph type="sldNum" sz="quarter" idx="5"/>
          </p:nvPr>
        </p:nvSpPr>
        <p:spPr/>
        <p:txBody>
          <a:bodyPr/>
          <a:lstStyle/>
          <a:p>
            <a:fld id="{494DF8BF-E4E7-4DC7-8356-03877C8523BE}" type="slidenum">
              <a:rPr lang="en-US" smtClean="0"/>
              <a:t>12</a:t>
            </a:fld>
            <a:endParaRPr lang="en-US"/>
          </a:p>
        </p:txBody>
      </p:sp>
    </p:spTree>
    <p:extLst>
      <p:ext uri="{BB962C8B-B14F-4D97-AF65-F5344CB8AC3E}">
        <p14:creationId xmlns:p14="http://schemas.microsoft.com/office/powerpoint/2010/main" val="2778175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worst things you can do is monitor and audit your controls and then do nothing with the information. This can create liability in the areas of </a:t>
            </a:r>
            <a:r>
              <a:rPr lang="en-US" b="1" dirty="0"/>
              <a:t>negligence</a:t>
            </a:r>
            <a:r>
              <a:rPr lang="en-US" dirty="0"/>
              <a:t> or </a:t>
            </a:r>
            <a:r>
              <a:rPr lang="en-US" b="1" dirty="0"/>
              <a:t>reckless disregard </a:t>
            </a:r>
            <a:r>
              <a:rPr lang="en-US" b="0" dirty="0"/>
              <a:t>in the event that a problem occurs.</a:t>
            </a:r>
          </a:p>
        </p:txBody>
      </p:sp>
      <p:sp>
        <p:nvSpPr>
          <p:cNvPr id="4" name="Slide Number Placeholder 3"/>
          <p:cNvSpPr>
            <a:spLocks noGrp="1"/>
          </p:cNvSpPr>
          <p:nvPr>
            <p:ph type="sldNum" sz="quarter" idx="5"/>
          </p:nvPr>
        </p:nvSpPr>
        <p:spPr/>
        <p:txBody>
          <a:bodyPr/>
          <a:lstStyle/>
          <a:p>
            <a:fld id="{494DF8BF-E4E7-4DC7-8356-03877C8523BE}" type="slidenum">
              <a:rPr lang="en-US" smtClean="0"/>
              <a:t>17</a:t>
            </a:fld>
            <a:endParaRPr lang="en-US"/>
          </a:p>
        </p:txBody>
      </p:sp>
    </p:spTree>
    <p:extLst>
      <p:ext uri="{BB962C8B-B14F-4D97-AF65-F5344CB8AC3E}">
        <p14:creationId xmlns:p14="http://schemas.microsoft.com/office/powerpoint/2010/main" val="245507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 ability to perform</a:t>
            </a:r>
          </a:p>
          <a:p>
            <a:r>
              <a:rPr lang="en-US" dirty="0"/>
              <a:t>Self-efficacy – attitude and confidence, the belief we have in our own abilities…are they intimidated? Do they have a bad attitude?</a:t>
            </a:r>
          </a:p>
        </p:txBody>
      </p:sp>
      <p:sp>
        <p:nvSpPr>
          <p:cNvPr id="4" name="Slide Number Placeholder 3"/>
          <p:cNvSpPr>
            <a:spLocks noGrp="1"/>
          </p:cNvSpPr>
          <p:nvPr>
            <p:ph type="sldNum" sz="quarter" idx="5"/>
          </p:nvPr>
        </p:nvSpPr>
        <p:spPr/>
        <p:txBody>
          <a:bodyPr/>
          <a:lstStyle/>
          <a:p>
            <a:fld id="{494DF8BF-E4E7-4DC7-8356-03877C8523BE}" type="slidenum">
              <a:rPr lang="en-US" smtClean="0"/>
              <a:t>18</a:t>
            </a:fld>
            <a:endParaRPr lang="en-US"/>
          </a:p>
        </p:txBody>
      </p:sp>
    </p:spTree>
    <p:extLst>
      <p:ext uri="{BB962C8B-B14F-4D97-AF65-F5344CB8AC3E}">
        <p14:creationId xmlns:p14="http://schemas.microsoft.com/office/powerpoint/2010/main" val="179435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date of submission</a:t>
            </a:r>
          </a:p>
          <a:p>
            <a:endParaRPr lang="en-US" dirty="0"/>
          </a:p>
          <a:p>
            <a:r>
              <a:rPr lang="en-US" dirty="0"/>
              <a:t>Ghost numbers – submitting a claim with a bogus number so a filing deadline does not expire…in other words, you knowingly submit a claim for payment that contains false information…we will come back to that.</a:t>
            </a:r>
          </a:p>
        </p:txBody>
      </p:sp>
      <p:sp>
        <p:nvSpPr>
          <p:cNvPr id="4" name="Slide Number Placeholder 3"/>
          <p:cNvSpPr>
            <a:spLocks noGrp="1"/>
          </p:cNvSpPr>
          <p:nvPr>
            <p:ph type="sldNum" sz="quarter" idx="5"/>
          </p:nvPr>
        </p:nvSpPr>
        <p:spPr/>
        <p:txBody>
          <a:bodyPr/>
          <a:lstStyle/>
          <a:p>
            <a:fld id="{494DF8BF-E4E7-4DC7-8356-03877C8523BE}" type="slidenum">
              <a:rPr lang="en-US" smtClean="0"/>
              <a:t>19</a:t>
            </a:fld>
            <a:endParaRPr lang="en-US"/>
          </a:p>
        </p:txBody>
      </p:sp>
    </p:spTree>
    <p:extLst>
      <p:ext uri="{BB962C8B-B14F-4D97-AF65-F5344CB8AC3E}">
        <p14:creationId xmlns:p14="http://schemas.microsoft.com/office/powerpoint/2010/main" val="1669699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and Ins - make certain information is complete and accurate</a:t>
            </a:r>
          </a:p>
          <a:p>
            <a:r>
              <a:rPr lang="en-US" dirty="0"/>
              <a:t>Why is registration an entry-level job? Why do we typically staff our lowest paid, least capable people in registration, and then promote them to billing?</a:t>
            </a:r>
          </a:p>
          <a:p>
            <a:endParaRPr lang="en-US" dirty="0"/>
          </a:p>
          <a:p>
            <a:r>
              <a:rPr lang="en-US" dirty="0"/>
              <a:t>Medicare Secondary Payer Program – Medicare and Medicaid must be the secondary payers.</a:t>
            </a:r>
          </a:p>
          <a:p>
            <a:endParaRPr lang="en-US" dirty="0"/>
          </a:p>
          <a:p>
            <a:r>
              <a:rPr lang="en-US" dirty="0"/>
              <a:t>Healthfirst – over 900 claims submitted to Medicare as primary because of a software glitch…they should have known.</a:t>
            </a:r>
          </a:p>
          <a:p>
            <a:r>
              <a:rPr lang="en-US" dirty="0"/>
              <a:t>Progressive – Auto/medical claims pushed to Medicare</a:t>
            </a:r>
          </a:p>
        </p:txBody>
      </p:sp>
      <p:sp>
        <p:nvSpPr>
          <p:cNvPr id="4" name="Slide Number Placeholder 3"/>
          <p:cNvSpPr>
            <a:spLocks noGrp="1"/>
          </p:cNvSpPr>
          <p:nvPr>
            <p:ph type="sldNum" sz="quarter" idx="5"/>
          </p:nvPr>
        </p:nvSpPr>
        <p:spPr/>
        <p:txBody>
          <a:bodyPr/>
          <a:lstStyle/>
          <a:p>
            <a:fld id="{494DF8BF-E4E7-4DC7-8356-03877C8523BE}" type="slidenum">
              <a:rPr lang="en-US" smtClean="0"/>
              <a:t>22</a:t>
            </a:fld>
            <a:endParaRPr lang="en-US"/>
          </a:p>
        </p:txBody>
      </p:sp>
    </p:spTree>
    <p:extLst>
      <p:ext uri="{BB962C8B-B14F-4D97-AF65-F5344CB8AC3E}">
        <p14:creationId xmlns:p14="http://schemas.microsoft.com/office/powerpoint/2010/main" val="3291567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4DF8BF-E4E7-4DC7-8356-03877C8523BE}" type="slidenum">
              <a:rPr lang="en-US" smtClean="0"/>
              <a:t>23</a:t>
            </a:fld>
            <a:endParaRPr lang="en-US"/>
          </a:p>
        </p:txBody>
      </p:sp>
    </p:spTree>
    <p:extLst>
      <p:ext uri="{BB962C8B-B14F-4D97-AF65-F5344CB8AC3E}">
        <p14:creationId xmlns:p14="http://schemas.microsoft.com/office/powerpoint/2010/main" val="2720506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cover – requirements for a legal release of information may be found at the statute.</a:t>
            </a:r>
          </a:p>
        </p:txBody>
      </p:sp>
      <p:sp>
        <p:nvSpPr>
          <p:cNvPr id="4" name="Slide Number Placeholder 3"/>
          <p:cNvSpPr>
            <a:spLocks noGrp="1"/>
          </p:cNvSpPr>
          <p:nvPr>
            <p:ph type="sldNum" sz="quarter" idx="5"/>
          </p:nvPr>
        </p:nvSpPr>
        <p:spPr/>
        <p:txBody>
          <a:bodyPr/>
          <a:lstStyle/>
          <a:p>
            <a:fld id="{494DF8BF-E4E7-4DC7-8356-03877C8523BE}" type="slidenum">
              <a:rPr lang="en-US" smtClean="0"/>
              <a:t>24</a:t>
            </a:fld>
            <a:endParaRPr lang="en-US"/>
          </a:p>
        </p:txBody>
      </p:sp>
    </p:spTree>
    <p:extLst>
      <p:ext uri="{BB962C8B-B14F-4D97-AF65-F5344CB8AC3E}">
        <p14:creationId xmlns:p14="http://schemas.microsoft.com/office/powerpoint/2010/main" val="1494074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ABNs – 2 wrongs</a:t>
            </a:r>
          </a:p>
          <a:p>
            <a:pPr marL="228600" indent="-228600">
              <a:buAutoNum type="arabicPeriod"/>
            </a:pPr>
            <a:r>
              <a:rPr lang="en-US" dirty="0"/>
              <a:t>Never issue them</a:t>
            </a:r>
          </a:p>
          <a:p>
            <a:pPr marL="228600" indent="-228600">
              <a:buAutoNum type="arabicPeriod"/>
            </a:pPr>
            <a:r>
              <a:rPr lang="en-US" dirty="0"/>
              <a:t>Issue them to everyone</a:t>
            </a:r>
          </a:p>
          <a:p>
            <a:pPr marL="228600" indent="-228600">
              <a:buAutoNum type="arabicPeriod"/>
            </a:pPr>
            <a:endParaRPr lang="en-US" dirty="0"/>
          </a:p>
          <a:p>
            <a:pPr marL="0" indent="0">
              <a:buNone/>
            </a:pPr>
            <a:r>
              <a:rPr lang="en-US" dirty="0"/>
              <a:t>Include non-covered items or services</a:t>
            </a:r>
          </a:p>
          <a:p>
            <a:pPr marL="0" indent="0">
              <a:buNone/>
            </a:pPr>
            <a:r>
              <a:rPr lang="en-US" dirty="0"/>
              <a:t>Include an estimated cost</a:t>
            </a:r>
          </a:p>
          <a:p>
            <a:pPr marL="0" indent="0">
              <a:buNone/>
            </a:pPr>
            <a:r>
              <a:rPr lang="en-US" dirty="0"/>
              <a:t>Include why Medicare won’t pay</a:t>
            </a:r>
          </a:p>
          <a:p>
            <a:pPr marL="0" indent="0">
              <a:buNone/>
            </a:pPr>
            <a:r>
              <a:rPr lang="en-US" dirty="0"/>
              <a:t>Use the most recent form available on the CMS website or it doesn’t count!</a:t>
            </a:r>
          </a:p>
          <a:p>
            <a:pPr marL="0" indent="0">
              <a:buNone/>
            </a:pPr>
            <a:endParaRPr lang="en-US" dirty="0"/>
          </a:p>
          <a:p>
            <a:pPr marL="0" indent="0">
              <a:buNone/>
            </a:pPr>
            <a:r>
              <a:rPr lang="en-US" dirty="0"/>
              <a:t>Modifiers are required to provide information to the government: top 4…GA, GX, GY, GZ</a:t>
            </a:r>
          </a:p>
          <a:p>
            <a:pPr marL="0" indent="0">
              <a:buNone/>
            </a:pPr>
            <a:endParaRPr lang="en-US" dirty="0"/>
          </a:p>
          <a:p>
            <a:pPr marL="0" indent="0">
              <a:buNone/>
            </a:pPr>
            <a:r>
              <a:rPr lang="en-US" dirty="0"/>
              <a:t>WHEN do we use an ABN?</a:t>
            </a:r>
          </a:p>
        </p:txBody>
      </p:sp>
      <p:sp>
        <p:nvSpPr>
          <p:cNvPr id="4" name="Slide Number Placeholder 3"/>
          <p:cNvSpPr>
            <a:spLocks noGrp="1"/>
          </p:cNvSpPr>
          <p:nvPr>
            <p:ph type="sldNum" sz="quarter" idx="5"/>
          </p:nvPr>
        </p:nvSpPr>
        <p:spPr/>
        <p:txBody>
          <a:bodyPr/>
          <a:lstStyle/>
          <a:p>
            <a:fld id="{494DF8BF-E4E7-4DC7-8356-03877C8523BE}" type="slidenum">
              <a:rPr lang="en-US" smtClean="0"/>
              <a:t>25</a:t>
            </a:fld>
            <a:endParaRPr lang="en-US"/>
          </a:p>
        </p:txBody>
      </p:sp>
    </p:spTree>
    <p:extLst>
      <p:ext uri="{BB962C8B-B14F-4D97-AF65-F5344CB8AC3E}">
        <p14:creationId xmlns:p14="http://schemas.microsoft.com/office/powerpoint/2010/main" val="3573934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that every visit has associated charges</a:t>
            </a:r>
          </a:p>
        </p:txBody>
      </p:sp>
      <p:sp>
        <p:nvSpPr>
          <p:cNvPr id="4" name="Slide Number Placeholder 3"/>
          <p:cNvSpPr>
            <a:spLocks noGrp="1"/>
          </p:cNvSpPr>
          <p:nvPr>
            <p:ph type="sldNum" sz="quarter" idx="5"/>
          </p:nvPr>
        </p:nvSpPr>
        <p:spPr/>
        <p:txBody>
          <a:bodyPr/>
          <a:lstStyle/>
          <a:p>
            <a:fld id="{494DF8BF-E4E7-4DC7-8356-03877C8523BE}" type="slidenum">
              <a:rPr lang="en-US" smtClean="0"/>
              <a:t>26</a:t>
            </a:fld>
            <a:endParaRPr lang="en-US"/>
          </a:p>
        </p:txBody>
      </p:sp>
    </p:spTree>
    <p:extLst>
      <p:ext uri="{BB962C8B-B14F-4D97-AF65-F5344CB8AC3E}">
        <p14:creationId xmlns:p14="http://schemas.microsoft.com/office/powerpoint/2010/main" val="3846034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Primarily hospital metrics available</a:t>
            </a:r>
          </a:p>
        </p:txBody>
      </p:sp>
      <p:sp>
        <p:nvSpPr>
          <p:cNvPr id="4" name="Slide Number Placeholder 3"/>
          <p:cNvSpPr>
            <a:spLocks noGrp="1"/>
          </p:cNvSpPr>
          <p:nvPr>
            <p:ph type="sldNum" sz="quarter" idx="5"/>
          </p:nvPr>
        </p:nvSpPr>
        <p:spPr/>
        <p:txBody>
          <a:bodyPr/>
          <a:lstStyle/>
          <a:p>
            <a:fld id="{494DF8BF-E4E7-4DC7-8356-03877C8523BE}" type="slidenum">
              <a:rPr lang="en-US" smtClean="0"/>
              <a:t>27</a:t>
            </a:fld>
            <a:endParaRPr lang="en-US"/>
          </a:p>
        </p:txBody>
      </p:sp>
    </p:spTree>
    <p:extLst>
      <p:ext uri="{BB962C8B-B14F-4D97-AF65-F5344CB8AC3E}">
        <p14:creationId xmlns:p14="http://schemas.microsoft.com/office/powerpoint/2010/main" val="2706673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react differently to these benchmarks.</a:t>
            </a:r>
          </a:p>
          <a:p>
            <a:r>
              <a:rPr lang="en-US" dirty="0"/>
              <a:t>Agree or disagree, it’s up to you.</a:t>
            </a:r>
          </a:p>
          <a:p>
            <a:r>
              <a:rPr lang="en-US" dirty="0"/>
              <a:t>These numbers are all based upon productivity of your peers.</a:t>
            </a:r>
          </a:p>
          <a:p>
            <a:r>
              <a:rPr lang="en-US" dirty="0"/>
              <a:t>Create benchmarks that work for you, but make sure they are justified and meaningful.</a:t>
            </a:r>
          </a:p>
        </p:txBody>
      </p:sp>
      <p:sp>
        <p:nvSpPr>
          <p:cNvPr id="4" name="Slide Number Placeholder 3"/>
          <p:cNvSpPr>
            <a:spLocks noGrp="1"/>
          </p:cNvSpPr>
          <p:nvPr>
            <p:ph type="sldNum" sz="quarter" idx="5"/>
          </p:nvPr>
        </p:nvSpPr>
        <p:spPr/>
        <p:txBody>
          <a:bodyPr/>
          <a:lstStyle/>
          <a:p>
            <a:fld id="{494DF8BF-E4E7-4DC7-8356-03877C8523BE}" type="slidenum">
              <a:rPr lang="en-US" smtClean="0"/>
              <a:t>28</a:t>
            </a:fld>
            <a:endParaRPr lang="en-US"/>
          </a:p>
        </p:txBody>
      </p:sp>
    </p:spTree>
    <p:extLst>
      <p:ext uri="{BB962C8B-B14F-4D97-AF65-F5344CB8AC3E}">
        <p14:creationId xmlns:p14="http://schemas.microsoft.com/office/powerpoint/2010/main" val="1228570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investigators and auditors looking for when they request your medical records?</a:t>
            </a:r>
          </a:p>
        </p:txBody>
      </p:sp>
      <p:sp>
        <p:nvSpPr>
          <p:cNvPr id="4" name="Slide Number Placeholder 3"/>
          <p:cNvSpPr>
            <a:spLocks noGrp="1"/>
          </p:cNvSpPr>
          <p:nvPr>
            <p:ph type="sldNum" sz="quarter" idx="5"/>
          </p:nvPr>
        </p:nvSpPr>
        <p:spPr/>
        <p:txBody>
          <a:bodyPr/>
          <a:lstStyle/>
          <a:p>
            <a:fld id="{494DF8BF-E4E7-4DC7-8356-03877C8523BE}" type="slidenum">
              <a:rPr lang="en-US" smtClean="0"/>
              <a:t>30</a:t>
            </a:fld>
            <a:endParaRPr lang="en-US"/>
          </a:p>
        </p:txBody>
      </p:sp>
    </p:spTree>
    <p:extLst>
      <p:ext uri="{BB962C8B-B14F-4D97-AF65-F5344CB8AC3E}">
        <p14:creationId xmlns:p14="http://schemas.microsoft.com/office/powerpoint/2010/main" val="201447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Customization – difficult to update…not captured by system-wide updates, must update each individual provider template</a:t>
            </a:r>
          </a:p>
        </p:txBody>
      </p:sp>
      <p:sp>
        <p:nvSpPr>
          <p:cNvPr id="4" name="Slide Number Placeholder 3"/>
          <p:cNvSpPr>
            <a:spLocks noGrp="1"/>
          </p:cNvSpPr>
          <p:nvPr>
            <p:ph type="sldNum" sz="quarter" idx="5"/>
          </p:nvPr>
        </p:nvSpPr>
        <p:spPr/>
        <p:txBody>
          <a:bodyPr/>
          <a:lstStyle/>
          <a:p>
            <a:fld id="{494DF8BF-E4E7-4DC7-8356-03877C8523BE}" type="slidenum">
              <a:rPr lang="en-US" smtClean="0"/>
              <a:t>33</a:t>
            </a:fld>
            <a:endParaRPr lang="en-US"/>
          </a:p>
        </p:txBody>
      </p:sp>
    </p:spTree>
    <p:extLst>
      <p:ext uri="{BB962C8B-B14F-4D97-AF65-F5344CB8AC3E}">
        <p14:creationId xmlns:p14="http://schemas.microsoft.com/office/powerpoint/2010/main" val="2193758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Justice Department figure this out? Metadata</a:t>
            </a:r>
          </a:p>
        </p:txBody>
      </p:sp>
      <p:sp>
        <p:nvSpPr>
          <p:cNvPr id="4" name="Slide Number Placeholder 3"/>
          <p:cNvSpPr>
            <a:spLocks noGrp="1"/>
          </p:cNvSpPr>
          <p:nvPr>
            <p:ph type="sldNum" sz="quarter" idx="5"/>
          </p:nvPr>
        </p:nvSpPr>
        <p:spPr/>
        <p:txBody>
          <a:bodyPr/>
          <a:lstStyle/>
          <a:p>
            <a:fld id="{494DF8BF-E4E7-4DC7-8356-03877C8523BE}" type="slidenum">
              <a:rPr lang="en-US" smtClean="0"/>
              <a:t>34</a:t>
            </a:fld>
            <a:endParaRPr lang="en-US"/>
          </a:p>
        </p:txBody>
      </p:sp>
    </p:spTree>
    <p:extLst>
      <p:ext uri="{BB962C8B-B14F-4D97-AF65-F5344CB8AC3E}">
        <p14:creationId xmlns:p14="http://schemas.microsoft.com/office/powerpoint/2010/main" val="766765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performed documented…</a:t>
            </a:r>
          </a:p>
          <a:p>
            <a:r>
              <a:rPr lang="en-US" dirty="0"/>
              <a:t>46% were copied and pasted; 36% were imported from another patient record.</a:t>
            </a:r>
          </a:p>
          <a:p>
            <a:r>
              <a:rPr lang="en-US" dirty="0"/>
              <a:t>90% of physicians used copy and paste; 70% used it almost always or most of the time.</a:t>
            </a:r>
          </a:p>
          <a:p>
            <a:endParaRPr lang="en-US" dirty="0"/>
          </a:p>
          <a:p>
            <a:r>
              <a:rPr lang="en-US" dirty="0"/>
              <a:t>So what is the conclusion? – next slide</a:t>
            </a:r>
          </a:p>
        </p:txBody>
      </p:sp>
      <p:sp>
        <p:nvSpPr>
          <p:cNvPr id="4" name="Slide Number Placeholder 3"/>
          <p:cNvSpPr>
            <a:spLocks noGrp="1"/>
          </p:cNvSpPr>
          <p:nvPr>
            <p:ph type="sldNum" sz="quarter" idx="5"/>
          </p:nvPr>
        </p:nvSpPr>
        <p:spPr/>
        <p:txBody>
          <a:bodyPr/>
          <a:lstStyle/>
          <a:p>
            <a:fld id="{494DF8BF-E4E7-4DC7-8356-03877C8523BE}" type="slidenum">
              <a:rPr lang="en-US" smtClean="0"/>
              <a:t>35</a:t>
            </a:fld>
            <a:endParaRPr lang="en-US"/>
          </a:p>
        </p:txBody>
      </p:sp>
    </p:spTree>
    <p:extLst>
      <p:ext uri="{BB962C8B-B14F-4D97-AF65-F5344CB8AC3E}">
        <p14:creationId xmlns:p14="http://schemas.microsoft.com/office/powerpoint/2010/main" val="1780643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 developed a template that automatically included services and language about services that were not performed.</a:t>
            </a:r>
          </a:p>
          <a:p>
            <a:r>
              <a:rPr lang="en-US" dirty="0"/>
              <a:t>Resulted in upcoding to level 5 visits and billing for services not provided.</a:t>
            </a:r>
          </a:p>
        </p:txBody>
      </p:sp>
      <p:sp>
        <p:nvSpPr>
          <p:cNvPr id="4" name="Slide Number Placeholder 3"/>
          <p:cNvSpPr>
            <a:spLocks noGrp="1"/>
          </p:cNvSpPr>
          <p:nvPr>
            <p:ph type="sldNum" sz="quarter" idx="5"/>
          </p:nvPr>
        </p:nvSpPr>
        <p:spPr/>
        <p:txBody>
          <a:bodyPr/>
          <a:lstStyle/>
          <a:p>
            <a:fld id="{494DF8BF-E4E7-4DC7-8356-03877C8523BE}" type="slidenum">
              <a:rPr lang="en-US" smtClean="0"/>
              <a:t>37</a:t>
            </a:fld>
            <a:endParaRPr lang="en-US"/>
          </a:p>
        </p:txBody>
      </p:sp>
    </p:spTree>
    <p:extLst>
      <p:ext uri="{BB962C8B-B14F-4D97-AF65-F5344CB8AC3E}">
        <p14:creationId xmlns:p14="http://schemas.microsoft.com/office/powerpoint/2010/main" val="389392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cannot authenticate an entry if it has not yet been transcribed or cannot be displayed.</a:t>
            </a:r>
          </a:p>
        </p:txBody>
      </p:sp>
      <p:sp>
        <p:nvSpPr>
          <p:cNvPr id="4" name="Slide Number Placeholder 3"/>
          <p:cNvSpPr>
            <a:spLocks noGrp="1"/>
          </p:cNvSpPr>
          <p:nvPr>
            <p:ph type="sldNum" sz="quarter" idx="5"/>
          </p:nvPr>
        </p:nvSpPr>
        <p:spPr/>
        <p:txBody>
          <a:bodyPr/>
          <a:lstStyle/>
          <a:p>
            <a:fld id="{494DF8BF-E4E7-4DC7-8356-03877C8523BE}" type="slidenum">
              <a:rPr lang="en-US" smtClean="0"/>
              <a:t>39</a:t>
            </a:fld>
            <a:endParaRPr lang="en-US"/>
          </a:p>
        </p:txBody>
      </p:sp>
    </p:spTree>
    <p:extLst>
      <p:ext uri="{BB962C8B-B14F-4D97-AF65-F5344CB8AC3E}">
        <p14:creationId xmlns:p14="http://schemas.microsoft.com/office/powerpoint/2010/main" val="22164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 waiver of copays for Medicare patients is a violation of the Anti-Kickback Statute.</a:t>
            </a:r>
          </a:p>
        </p:txBody>
      </p:sp>
      <p:sp>
        <p:nvSpPr>
          <p:cNvPr id="4" name="Slide Number Placeholder 3"/>
          <p:cNvSpPr>
            <a:spLocks noGrp="1"/>
          </p:cNvSpPr>
          <p:nvPr>
            <p:ph type="sldNum" sz="quarter" idx="5"/>
          </p:nvPr>
        </p:nvSpPr>
        <p:spPr/>
        <p:txBody>
          <a:bodyPr/>
          <a:lstStyle/>
          <a:p>
            <a:fld id="{494DF8BF-E4E7-4DC7-8356-03877C8523BE}" type="slidenum">
              <a:rPr lang="en-US" smtClean="0"/>
              <a:t>42</a:t>
            </a:fld>
            <a:endParaRPr lang="en-US"/>
          </a:p>
        </p:txBody>
      </p:sp>
    </p:spTree>
    <p:extLst>
      <p:ext uri="{BB962C8B-B14F-4D97-AF65-F5344CB8AC3E}">
        <p14:creationId xmlns:p14="http://schemas.microsoft.com/office/powerpoint/2010/main" val="332512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So…from the date that the first statement is provided, you must give a patient 8 months to file for financial assistance before you can send the patient to collections or sell the AR.</a:t>
            </a:r>
          </a:p>
          <a:p>
            <a:r>
              <a:rPr lang="en-US" dirty="0"/>
              <a:t>You must give a patient 30 days notice. If at the end of those 8 months you have not given the patient notice, you have to add the 30 days to the 8 months.</a:t>
            </a:r>
          </a:p>
        </p:txBody>
      </p:sp>
      <p:sp>
        <p:nvSpPr>
          <p:cNvPr id="4" name="Slide Number Placeholder 3"/>
          <p:cNvSpPr>
            <a:spLocks noGrp="1"/>
          </p:cNvSpPr>
          <p:nvPr>
            <p:ph type="sldNum" sz="quarter" idx="5"/>
          </p:nvPr>
        </p:nvSpPr>
        <p:spPr/>
        <p:txBody>
          <a:bodyPr/>
          <a:lstStyle/>
          <a:p>
            <a:fld id="{494DF8BF-E4E7-4DC7-8356-03877C8523BE}" type="slidenum">
              <a:rPr lang="en-US" smtClean="0"/>
              <a:t>43</a:t>
            </a:fld>
            <a:endParaRPr lang="en-US"/>
          </a:p>
        </p:txBody>
      </p:sp>
    </p:spTree>
    <p:extLst>
      <p:ext uri="{BB962C8B-B14F-4D97-AF65-F5344CB8AC3E}">
        <p14:creationId xmlns:p14="http://schemas.microsoft.com/office/powerpoint/2010/main" val="1149519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Investigators look at 5 things…</a:t>
            </a:r>
          </a:p>
          <a:p>
            <a:endParaRPr lang="en-US" dirty="0"/>
          </a:p>
          <a:p>
            <a:r>
              <a:rPr lang="en-US" dirty="0"/>
              <a:t>Falsity – actual is billing for things not performed; legal is performing the services but violation a law, rule, or instruction</a:t>
            </a:r>
          </a:p>
        </p:txBody>
      </p:sp>
      <p:sp>
        <p:nvSpPr>
          <p:cNvPr id="4" name="Slide Number Placeholder 3"/>
          <p:cNvSpPr>
            <a:spLocks noGrp="1"/>
          </p:cNvSpPr>
          <p:nvPr>
            <p:ph type="sldNum" sz="quarter" idx="5"/>
          </p:nvPr>
        </p:nvSpPr>
        <p:spPr/>
        <p:txBody>
          <a:bodyPr/>
          <a:lstStyle/>
          <a:p>
            <a:fld id="{494DF8BF-E4E7-4DC7-8356-03877C8523BE}" type="slidenum">
              <a:rPr lang="en-US" smtClean="0"/>
              <a:t>44</a:t>
            </a:fld>
            <a:endParaRPr lang="en-US"/>
          </a:p>
        </p:txBody>
      </p:sp>
    </p:spTree>
    <p:extLst>
      <p:ext uri="{BB962C8B-B14F-4D97-AF65-F5344CB8AC3E}">
        <p14:creationId xmlns:p14="http://schemas.microsoft.com/office/powerpoint/2010/main" val="1899071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Implied certification – there is nothing false on the claim form…provider information and codes are all accurate, so there is no EXPRESS false statement</a:t>
            </a:r>
          </a:p>
        </p:txBody>
      </p:sp>
      <p:sp>
        <p:nvSpPr>
          <p:cNvPr id="4" name="Slide Number Placeholder 3"/>
          <p:cNvSpPr>
            <a:spLocks noGrp="1"/>
          </p:cNvSpPr>
          <p:nvPr>
            <p:ph type="sldNum" sz="quarter" idx="5"/>
          </p:nvPr>
        </p:nvSpPr>
        <p:spPr/>
        <p:txBody>
          <a:bodyPr/>
          <a:lstStyle/>
          <a:p>
            <a:fld id="{494DF8BF-E4E7-4DC7-8356-03877C8523BE}" type="slidenum">
              <a:rPr lang="en-US" smtClean="0"/>
              <a:t>45</a:t>
            </a:fld>
            <a:endParaRPr lang="en-US"/>
          </a:p>
        </p:txBody>
      </p:sp>
    </p:spTree>
    <p:extLst>
      <p:ext uri="{BB962C8B-B14F-4D97-AF65-F5344CB8AC3E}">
        <p14:creationId xmlns:p14="http://schemas.microsoft.com/office/powerpoint/2010/main" val="350861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people are all working hard to make sure you are doing what you are supposed to.</a:t>
            </a:r>
          </a:p>
          <a:p>
            <a:endParaRPr lang="en-US" dirty="0"/>
          </a:p>
          <a:p>
            <a:r>
              <a:rPr lang="en-US" dirty="0"/>
              <a:t>How can you? Next Slide</a:t>
            </a:r>
          </a:p>
        </p:txBody>
      </p:sp>
      <p:sp>
        <p:nvSpPr>
          <p:cNvPr id="4" name="Slide Number Placeholder 3"/>
          <p:cNvSpPr>
            <a:spLocks noGrp="1"/>
          </p:cNvSpPr>
          <p:nvPr>
            <p:ph type="sldNum" sz="quarter" idx="5"/>
          </p:nvPr>
        </p:nvSpPr>
        <p:spPr/>
        <p:txBody>
          <a:bodyPr/>
          <a:lstStyle/>
          <a:p>
            <a:fld id="{494DF8BF-E4E7-4DC7-8356-03877C8523BE}" type="slidenum">
              <a:rPr lang="en-US" smtClean="0"/>
              <a:t>52</a:t>
            </a:fld>
            <a:endParaRPr lang="en-US"/>
          </a:p>
        </p:txBody>
      </p:sp>
    </p:spTree>
    <p:extLst>
      <p:ext uri="{BB962C8B-B14F-4D97-AF65-F5344CB8AC3E}">
        <p14:creationId xmlns:p14="http://schemas.microsoft.com/office/powerpoint/2010/main" val="3353606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1921</a:t>
            </a:r>
          </a:p>
        </p:txBody>
      </p:sp>
      <p:sp>
        <p:nvSpPr>
          <p:cNvPr id="4" name="Slide Number Placeholder 3"/>
          <p:cNvSpPr>
            <a:spLocks noGrp="1"/>
          </p:cNvSpPr>
          <p:nvPr>
            <p:ph type="sldNum" sz="quarter" idx="5"/>
          </p:nvPr>
        </p:nvSpPr>
        <p:spPr/>
        <p:txBody>
          <a:bodyPr/>
          <a:lstStyle/>
          <a:p>
            <a:fld id="{494DF8BF-E4E7-4DC7-8356-03877C8523BE}" type="slidenum">
              <a:rPr lang="en-US" smtClean="0"/>
              <a:t>58</a:t>
            </a:fld>
            <a:endParaRPr lang="en-US"/>
          </a:p>
        </p:txBody>
      </p:sp>
    </p:spTree>
    <p:extLst>
      <p:ext uri="{BB962C8B-B14F-4D97-AF65-F5344CB8AC3E}">
        <p14:creationId xmlns:p14="http://schemas.microsoft.com/office/powerpoint/2010/main" val="351388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6858000"/>
          </a:xfrm>
          <a:solidFill>
            <a:schemeClr val="bg2">
              <a:lumMod val="95000"/>
            </a:schemeClr>
          </a:solidFill>
        </p:spPr>
        <p:txBody>
          <a:bodyPr/>
          <a:lstStyle/>
          <a:p>
            <a:endParaRPr lang="en-US"/>
          </a:p>
        </p:txBody>
      </p:sp>
      <p:sp>
        <p:nvSpPr>
          <p:cNvPr id="12" name="Title 1"/>
          <p:cNvSpPr>
            <a:spLocks noGrp="1"/>
          </p:cNvSpPr>
          <p:nvPr>
            <p:ph type="title"/>
          </p:nvPr>
        </p:nvSpPr>
        <p:spPr>
          <a:xfrm>
            <a:off x="387275" y="914399"/>
            <a:ext cx="6249017" cy="2043954"/>
          </a:xfrm>
        </p:spPr>
        <p:txBody>
          <a:bodyPr>
            <a:noAutofit/>
          </a:bodyPr>
          <a:lstStyle>
            <a:lvl1pPr algn="l">
              <a:defRPr sz="54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3456120362"/>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457532" y="1467656"/>
            <a:ext cx="9372937" cy="979375"/>
          </a:xfrm>
        </p:spPr>
        <p:txBody>
          <a:bodyPr>
            <a:noAutofit/>
          </a:bodyPr>
          <a:lstStyle>
            <a:lvl1pPr algn="l">
              <a:defRPr sz="4050"/>
            </a:lvl1pPr>
          </a:lstStyle>
          <a:p>
            <a:r>
              <a:rPr lang="en-US" dirty="0"/>
              <a:t>Click to edit Master title style</a:t>
            </a:r>
          </a:p>
        </p:txBody>
      </p:sp>
      <p:sp>
        <p:nvSpPr>
          <p:cNvPr id="9" name="Picture Placeholder 8"/>
          <p:cNvSpPr>
            <a:spLocks noGrp="1"/>
          </p:cNvSpPr>
          <p:nvPr>
            <p:ph type="pic" sz="quarter" idx="10"/>
          </p:nvPr>
        </p:nvSpPr>
        <p:spPr>
          <a:xfrm>
            <a:off x="467885" y="1467656"/>
            <a:ext cx="3768328" cy="3510906"/>
          </a:xfrm>
          <a:solidFill>
            <a:schemeClr val="bg2">
              <a:lumMod val="95000"/>
            </a:schemeClr>
          </a:solidFill>
        </p:spPr>
        <p:txBody>
          <a:bodyPr/>
          <a:lstStyle/>
          <a:p>
            <a:endParaRPr lang="en-US"/>
          </a:p>
        </p:txBody>
      </p:sp>
    </p:spTree>
    <p:extLst>
      <p:ext uri="{BB962C8B-B14F-4D97-AF65-F5344CB8AC3E}">
        <p14:creationId xmlns:p14="http://schemas.microsoft.com/office/powerpoint/2010/main" val="151172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9143999" cy="6858000"/>
          </a:xfrm>
          <a:solidFill>
            <a:schemeClr val="bg2">
              <a:lumMod val="95000"/>
            </a:schemeClr>
          </a:solidFill>
        </p:spPr>
        <p:txBody>
          <a:bodyPr/>
          <a:lstStyle/>
          <a:p>
            <a:endParaRPr lang="en-US"/>
          </a:p>
        </p:txBody>
      </p:sp>
      <p:sp>
        <p:nvSpPr>
          <p:cNvPr id="6" name="Title 1"/>
          <p:cNvSpPr>
            <a:spLocks noGrp="1"/>
          </p:cNvSpPr>
          <p:nvPr>
            <p:ph type="title"/>
          </p:nvPr>
        </p:nvSpPr>
        <p:spPr>
          <a:xfrm>
            <a:off x="-106400" y="204394"/>
            <a:ext cx="9372937" cy="1140942"/>
          </a:xfrm>
        </p:spPr>
        <p:txBody>
          <a:bodyPr>
            <a:noAutofit/>
          </a:bodyPr>
          <a:lstStyle>
            <a:lvl1pPr algn="ctr">
              <a:defRPr sz="4500">
                <a:solidFill>
                  <a:schemeClr val="bg2"/>
                </a:solidFill>
              </a:defRPr>
            </a:lvl1pPr>
          </a:lstStyle>
          <a:p>
            <a:r>
              <a:rPr lang="en-US" dirty="0"/>
              <a:t>Click to edit Master title style</a:t>
            </a:r>
          </a:p>
        </p:txBody>
      </p:sp>
      <p:sp>
        <p:nvSpPr>
          <p:cNvPr id="5" name="Picture Placeholder 4"/>
          <p:cNvSpPr>
            <a:spLocks noGrp="1"/>
          </p:cNvSpPr>
          <p:nvPr>
            <p:ph type="pic" sz="quarter" idx="11"/>
          </p:nvPr>
        </p:nvSpPr>
        <p:spPr>
          <a:xfrm>
            <a:off x="4572000" y="2321287"/>
            <a:ext cx="4058840" cy="3560762"/>
          </a:xfrm>
          <a:solidFill>
            <a:schemeClr val="bg2">
              <a:lumMod val="95000"/>
            </a:schemeClr>
          </a:solidFill>
        </p:spPr>
        <p:txBody>
          <a:bodyPr/>
          <a:lstStyle/>
          <a:p>
            <a:endParaRPr lang="en-US" dirty="0"/>
          </a:p>
        </p:txBody>
      </p:sp>
    </p:spTree>
    <p:extLst>
      <p:ext uri="{BB962C8B-B14F-4D97-AF65-F5344CB8AC3E}">
        <p14:creationId xmlns:p14="http://schemas.microsoft.com/office/powerpoint/2010/main" val="168082959"/>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1"/>
            <a:ext cx="9144000" cy="6858000"/>
          </a:xfrm>
          <a:solidFill>
            <a:schemeClr val="bg2">
              <a:lumMod val="95000"/>
            </a:schemeClr>
          </a:solidFill>
        </p:spPr>
        <p:txBody>
          <a:bodyPr/>
          <a:lstStyle/>
          <a:p>
            <a:endParaRPr lang="en-US"/>
          </a:p>
        </p:txBody>
      </p:sp>
      <p:sp>
        <p:nvSpPr>
          <p:cNvPr id="6" name="Title 1"/>
          <p:cNvSpPr>
            <a:spLocks noGrp="1"/>
          </p:cNvSpPr>
          <p:nvPr>
            <p:ph type="title"/>
          </p:nvPr>
        </p:nvSpPr>
        <p:spPr>
          <a:xfrm>
            <a:off x="434172" y="1183341"/>
            <a:ext cx="9372937" cy="1140942"/>
          </a:xfrm>
        </p:spPr>
        <p:txBody>
          <a:bodyPr>
            <a:noAutofit/>
          </a:bodyPr>
          <a:lstStyle>
            <a:lvl1pPr algn="l">
              <a:defRPr sz="45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493425749"/>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9144000" cy="6858000"/>
          </a:xfrm>
          <a:solidFill>
            <a:schemeClr val="bg2">
              <a:lumMod val="95000"/>
            </a:schemeClr>
          </a:solidFill>
        </p:spPr>
        <p:txBody>
          <a:bodyPr/>
          <a:lstStyle/>
          <a:p>
            <a:endParaRPr lang="en-US"/>
          </a:p>
        </p:txBody>
      </p:sp>
      <p:sp>
        <p:nvSpPr>
          <p:cNvPr id="20" name="Title 1"/>
          <p:cNvSpPr>
            <a:spLocks noGrp="1"/>
          </p:cNvSpPr>
          <p:nvPr>
            <p:ph type="title"/>
          </p:nvPr>
        </p:nvSpPr>
        <p:spPr>
          <a:xfrm>
            <a:off x="5366385" y="470288"/>
            <a:ext cx="4693381" cy="1978694"/>
          </a:xfrm>
        </p:spPr>
        <p:txBody>
          <a:bodyPr>
            <a:noAutofit/>
          </a:bodyPr>
          <a:lstStyle>
            <a:lvl1pPr algn="l">
              <a:defRPr sz="45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103811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1"/>
            <a:ext cx="4380548" cy="6858000"/>
          </a:xfrm>
          <a:solidFill>
            <a:schemeClr val="bg2">
              <a:lumMod val="95000"/>
            </a:schemeClr>
          </a:solidFill>
        </p:spPr>
        <p:txBody>
          <a:bodyPr/>
          <a:lstStyle/>
          <a:p>
            <a:endParaRPr lang="en-US"/>
          </a:p>
        </p:txBody>
      </p:sp>
      <p:sp>
        <p:nvSpPr>
          <p:cNvPr id="4" name="Picture Placeholder 3"/>
          <p:cNvSpPr>
            <a:spLocks noGrp="1"/>
          </p:cNvSpPr>
          <p:nvPr>
            <p:ph type="pic" sz="quarter" idx="10"/>
          </p:nvPr>
        </p:nvSpPr>
        <p:spPr>
          <a:xfrm>
            <a:off x="451803" y="1952513"/>
            <a:ext cx="3476941" cy="3479433"/>
          </a:xfrm>
          <a:prstGeom prst="ellipse">
            <a:avLst/>
          </a:prstGeom>
          <a:solidFill>
            <a:schemeClr val="bg2">
              <a:lumMod val="95000"/>
            </a:schemeClr>
          </a:solidFill>
        </p:spPr>
        <p:txBody>
          <a:bodyPr/>
          <a:lstStyle/>
          <a:p>
            <a:endParaRPr lang="en-US"/>
          </a:p>
        </p:txBody>
      </p:sp>
      <p:sp>
        <p:nvSpPr>
          <p:cNvPr id="10" name="Title 1"/>
          <p:cNvSpPr>
            <a:spLocks noGrp="1"/>
          </p:cNvSpPr>
          <p:nvPr>
            <p:ph type="title"/>
          </p:nvPr>
        </p:nvSpPr>
        <p:spPr>
          <a:xfrm>
            <a:off x="-2496194" y="405786"/>
            <a:ext cx="9372937" cy="1140942"/>
          </a:xfrm>
        </p:spPr>
        <p:txBody>
          <a:bodyPr>
            <a:noAutofit/>
          </a:bodyPr>
          <a:lstStyle>
            <a:lvl1pPr algn="ctr">
              <a:defRPr sz="45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1654373189"/>
      </p:ext>
    </p:extLst>
  </p:cSld>
  <p:clrMapOvr>
    <a:masterClrMapping/>
  </p:clrMapOvr>
  <p:extLst mod="1">
    <p:ext uri="{DCECCB84-F9BA-43D5-87BE-67443E8EF086}">
      <p15:sldGuideLst xmlns:p15="http://schemas.microsoft.com/office/powerpoint/2012/main">
        <p15:guide id="1" orient="horz" pos="2160">
          <p15:clr>
            <a:srgbClr val="FBAE40"/>
          </p15:clr>
        </p15:guide>
        <p15:guide id="3"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5655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163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7500" y="236667"/>
            <a:ext cx="8789000" cy="3074000"/>
          </a:xfrm>
          <a:solidFill>
            <a:schemeClr val="bg2">
              <a:lumMod val="95000"/>
            </a:schemeClr>
          </a:solidFill>
        </p:spPr>
        <p:txBody>
          <a:bodyPr/>
          <a:lstStyle/>
          <a:p>
            <a:endParaRPr lang="en-US"/>
          </a:p>
        </p:txBody>
      </p:sp>
      <p:sp>
        <p:nvSpPr>
          <p:cNvPr id="11" name="Picture Placeholder 2"/>
          <p:cNvSpPr>
            <a:spLocks noGrp="1"/>
          </p:cNvSpPr>
          <p:nvPr>
            <p:ph type="pic" sz="quarter" idx="11"/>
          </p:nvPr>
        </p:nvSpPr>
        <p:spPr>
          <a:xfrm>
            <a:off x="177500" y="3547334"/>
            <a:ext cx="8789000" cy="3074000"/>
          </a:xfrm>
          <a:solidFill>
            <a:schemeClr val="bg2">
              <a:lumMod val="95000"/>
            </a:schemeClr>
          </a:solidFill>
        </p:spPr>
        <p:txBody>
          <a:bodyPr/>
          <a:lstStyle/>
          <a:p>
            <a:endParaRPr lang="en-US"/>
          </a:p>
        </p:txBody>
      </p:sp>
    </p:spTree>
    <p:extLst>
      <p:ext uri="{BB962C8B-B14F-4D97-AF65-F5344CB8AC3E}">
        <p14:creationId xmlns:p14="http://schemas.microsoft.com/office/powerpoint/2010/main" val="411801035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691640"/>
            <a:ext cx="9144000" cy="5166360"/>
          </a:xfrm>
          <a:solidFill>
            <a:schemeClr val="bg2">
              <a:lumMod val="95000"/>
            </a:schemeClr>
          </a:solidFill>
        </p:spPr>
        <p:txBody>
          <a:bodyPr/>
          <a:lstStyle/>
          <a:p>
            <a:endParaRPr lang="en-US"/>
          </a:p>
        </p:txBody>
      </p:sp>
      <p:sp>
        <p:nvSpPr>
          <p:cNvPr id="8"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9"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2473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706303" y="470288"/>
            <a:ext cx="4693381" cy="1978694"/>
          </a:xfrm>
        </p:spPr>
        <p:txBody>
          <a:bodyPr>
            <a:noAutofit/>
          </a:bodyPr>
          <a:lstStyle>
            <a:lvl1pPr algn="l">
              <a:defRPr sz="4500"/>
            </a:lvl1pPr>
          </a:lstStyle>
          <a:p>
            <a:r>
              <a:rPr lang="en-US" dirty="0"/>
              <a:t>Click to edit Master title style</a:t>
            </a:r>
          </a:p>
        </p:txBody>
      </p:sp>
      <p:sp>
        <p:nvSpPr>
          <p:cNvPr id="7" name="Freeform 5"/>
          <p:cNvSpPr>
            <a:spLocks noEditPoints="1"/>
          </p:cNvSpPr>
          <p:nvPr userDrawn="1"/>
        </p:nvSpPr>
        <p:spPr bwMode="auto">
          <a:xfrm>
            <a:off x="4827346" y="2271796"/>
            <a:ext cx="396983"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en-US" sz="1350"/>
          </a:p>
        </p:txBody>
      </p:sp>
      <p:sp>
        <p:nvSpPr>
          <p:cNvPr id="5" name="Picture Placeholder 17"/>
          <p:cNvSpPr>
            <a:spLocks noGrp="1"/>
          </p:cNvSpPr>
          <p:nvPr>
            <p:ph type="pic" sz="quarter" idx="11"/>
          </p:nvPr>
        </p:nvSpPr>
        <p:spPr>
          <a:xfrm>
            <a:off x="0" y="1"/>
            <a:ext cx="4149090" cy="6858000"/>
          </a:xfrm>
          <a:solidFill>
            <a:schemeClr val="bg2">
              <a:lumMod val="95000"/>
            </a:schemeClr>
          </a:solidFill>
        </p:spPr>
        <p:txBody>
          <a:bodyPr/>
          <a:lstStyle/>
          <a:p>
            <a:endParaRPr lang="en-US"/>
          </a:p>
        </p:txBody>
      </p:sp>
    </p:spTree>
    <p:extLst>
      <p:ext uri="{BB962C8B-B14F-4D97-AF65-F5344CB8AC3E}">
        <p14:creationId xmlns:p14="http://schemas.microsoft.com/office/powerpoint/2010/main" val="3330577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6329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0"/>
            <a:ext cx="9144000" cy="5669280"/>
          </a:xfrm>
          <a:solidFill>
            <a:schemeClr val="bg2">
              <a:lumMod val="95000"/>
            </a:schemeClr>
          </a:solidFill>
        </p:spPr>
        <p:txBody>
          <a:bodyPr/>
          <a:lstStyle/>
          <a:p>
            <a:endParaRPr lang="en-US"/>
          </a:p>
        </p:txBody>
      </p:sp>
    </p:spTree>
    <p:extLst>
      <p:ext uri="{BB962C8B-B14F-4D97-AF65-F5344CB8AC3E}">
        <p14:creationId xmlns:p14="http://schemas.microsoft.com/office/powerpoint/2010/main" val="227615058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498327" y="2082782"/>
            <a:ext cx="1991231" cy="1785003"/>
          </a:xfrm>
          <a:prstGeom prst="roundRect">
            <a:avLst/>
          </a:prstGeom>
          <a:solidFill>
            <a:schemeClr val="bg2">
              <a:lumMod val="95000"/>
            </a:schemeClr>
          </a:solidFill>
        </p:spPr>
        <p:txBody>
          <a:bodyPr>
            <a:normAutofit/>
          </a:bodyPr>
          <a:lstStyle>
            <a:lvl1pPr>
              <a:defRPr sz="1350"/>
            </a:lvl1pPr>
          </a:lstStyle>
          <a:p>
            <a:endParaRPr lang="en-US"/>
          </a:p>
        </p:txBody>
      </p:sp>
      <p:sp>
        <p:nvSpPr>
          <p:cNvPr id="50" name="Picture Placeholder 4"/>
          <p:cNvSpPr>
            <a:spLocks noGrp="1"/>
          </p:cNvSpPr>
          <p:nvPr>
            <p:ph type="pic" sz="quarter" idx="11"/>
          </p:nvPr>
        </p:nvSpPr>
        <p:spPr>
          <a:xfrm>
            <a:off x="1488359" y="4451061"/>
            <a:ext cx="1991231" cy="1785003"/>
          </a:xfrm>
          <a:prstGeom prst="roundRect">
            <a:avLst/>
          </a:prstGeom>
          <a:solidFill>
            <a:schemeClr val="bg2">
              <a:lumMod val="95000"/>
            </a:schemeClr>
          </a:solidFill>
        </p:spPr>
        <p:txBody>
          <a:bodyPr>
            <a:normAutofit/>
          </a:bodyPr>
          <a:lstStyle>
            <a:lvl1pPr>
              <a:defRPr sz="1350"/>
            </a:lvl1pPr>
          </a:lstStyle>
          <a:p>
            <a:endParaRPr lang="en-US"/>
          </a:p>
        </p:txBody>
      </p:sp>
      <p:sp>
        <p:nvSpPr>
          <p:cNvPr id="8"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9"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8434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5"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6"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3146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3249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9947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1216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854039" y="2608447"/>
            <a:ext cx="1371376" cy="2387066"/>
          </a:xfrm>
          <a:solidFill>
            <a:schemeClr val="bg2">
              <a:lumMod val="95000"/>
            </a:schemeClr>
          </a:solidFill>
        </p:spPr>
        <p:txBody>
          <a:bodyPr>
            <a:normAutofit/>
          </a:bodyPr>
          <a:lstStyle>
            <a:lvl1pPr>
              <a:defRPr sz="1800"/>
            </a:lvl1pPr>
          </a:lstStyle>
          <a:p>
            <a:endParaRPr lang="en-US" dirty="0"/>
          </a:p>
        </p:txBody>
      </p:sp>
      <p:sp>
        <p:nvSpPr>
          <p:cNvPr id="6"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9"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7274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3917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5"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3576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106400" y="204394"/>
            <a:ext cx="9372937" cy="1140942"/>
          </a:xfrm>
        </p:spPr>
        <p:txBody>
          <a:bodyPr>
            <a:noAutofit/>
          </a:bodyPr>
          <a:lstStyle>
            <a:lvl1pPr algn="ctr">
              <a:defRPr sz="4500"/>
            </a:lvl1pPr>
          </a:lstStyle>
          <a:p>
            <a:r>
              <a:rPr lang="en-US" dirty="0"/>
              <a:t>Click to edit Master title style</a:t>
            </a:r>
          </a:p>
        </p:txBody>
      </p:sp>
      <p:sp>
        <p:nvSpPr>
          <p:cNvPr id="7" name="Freeform 5"/>
          <p:cNvSpPr>
            <a:spLocks noEditPoints="1"/>
          </p:cNvSpPr>
          <p:nvPr userDrawn="1"/>
        </p:nvSpPr>
        <p:spPr bwMode="auto">
          <a:xfrm>
            <a:off x="4307345" y="1095080"/>
            <a:ext cx="529310" cy="354373"/>
          </a:xfrm>
          <a:custGeom>
            <a:avLst/>
            <a:gdLst>
              <a:gd name="T0" fmla="*/ 427 w 603"/>
              <a:gd name="T1" fmla="*/ 225 h 403"/>
              <a:gd name="T2" fmla="*/ 413 w 603"/>
              <a:gd name="T3" fmla="*/ 239 h 403"/>
              <a:gd name="T4" fmla="*/ 331 w 603"/>
              <a:gd name="T5" fmla="*/ 239 h 403"/>
              <a:gd name="T6" fmla="*/ 318 w 603"/>
              <a:gd name="T7" fmla="*/ 227 h 403"/>
              <a:gd name="T8" fmla="*/ 303 w 603"/>
              <a:gd name="T9" fmla="*/ 123 h 403"/>
              <a:gd name="T10" fmla="*/ 274 w 603"/>
              <a:gd name="T11" fmla="*/ 391 h 403"/>
              <a:gd name="T12" fmla="*/ 261 w 603"/>
              <a:gd name="T13" fmla="*/ 403 h 403"/>
              <a:gd name="T14" fmla="*/ 260 w 603"/>
              <a:gd name="T15" fmla="*/ 403 h 403"/>
              <a:gd name="T16" fmla="*/ 247 w 603"/>
              <a:gd name="T17" fmla="*/ 394 h 403"/>
              <a:gd name="T18" fmla="*/ 204 w 603"/>
              <a:gd name="T19" fmla="*/ 238 h 403"/>
              <a:gd name="T20" fmla="*/ 160 w 603"/>
              <a:gd name="T21" fmla="*/ 320 h 403"/>
              <a:gd name="T22" fmla="*/ 147 w 603"/>
              <a:gd name="T23" fmla="*/ 327 h 403"/>
              <a:gd name="T24" fmla="*/ 136 w 603"/>
              <a:gd name="T25" fmla="*/ 317 h 403"/>
              <a:gd name="T26" fmla="*/ 115 w 603"/>
              <a:gd name="T27" fmla="*/ 233 h 403"/>
              <a:gd name="T28" fmla="*/ 13 w 603"/>
              <a:gd name="T29" fmla="*/ 233 h 403"/>
              <a:gd name="T30" fmla="*/ 0 w 603"/>
              <a:gd name="T31" fmla="*/ 219 h 403"/>
              <a:gd name="T32" fmla="*/ 13 w 603"/>
              <a:gd name="T33" fmla="*/ 206 h 403"/>
              <a:gd name="T34" fmla="*/ 125 w 603"/>
              <a:gd name="T35" fmla="*/ 206 h 403"/>
              <a:gd name="T36" fmla="*/ 138 w 603"/>
              <a:gd name="T37" fmla="*/ 216 h 403"/>
              <a:gd name="T38" fmla="*/ 153 w 603"/>
              <a:gd name="T39" fmla="*/ 276 h 403"/>
              <a:gd name="T40" fmla="*/ 195 w 603"/>
              <a:gd name="T41" fmla="*/ 195 h 403"/>
              <a:gd name="T42" fmla="*/ 209 w 603"/>
              <a:gd name="T43" fmla="*/ 188 h 403"/>
              <a:gd name="T44" fmla="*/ 220 w 603"/>
              <a:gd name="T45" fmla="*/ 198 h 403"/>
              <a:gd name="T46" fmla="*/ 255 w 603"/>
              <a:gd name="T47" fmla="*/ 320 h 403"/>
              <a:gd name="T48" fmla="*/ 288 w 603"/>
              <a:gd name="T49" fmla="*/ 12 h 403"/>
              <a:gd name="T50" fmla="*/ 301 w 603"/>
              <a:gd name="T51" fmla="*/ 0 h 403"/>
              <a:gd name="T52" fmla="*/ 315 w 603"/>
              <a:gd name="T53" fmla="*/ 12 h 403"/>
              <a:gd name="T54" fmla="*/ 343 w 603"/>
              <a:gd name="T55" fmla="*/ 212 h 403"/>
              <a:gd name="T56" fmla="*/ 413 w 603"/>
              <a:gd name="T57" fmla="*/ 212 h 403"/>
              <a:gd name="T58" fmla="*/ 427 w 603"/>
              <a:gd name="T59" fmla="*/ 225 h 403"/>
              <a:gd name="T60" fmla="*/ 498 w 603"/>
              <a:gd name="T61" fmla="*/ 212 h 403"/>
              <a:gd name="T62" fmla="*/ 455 w 603"/>
              <a:gd name="T63" fmla="*/ 212 h 403"/>
              <a:gd name="T64" fmla="*/ 442 w 603"/>
              <a:gd name="T65" fmla="*/ 225 h 403"/>
              <a:gd name="T66" fmla="*/ 455 w 603"/>
              <a:gd name="T67" fmla="*/ 239 h 403"/>
              <a:gd name="T68" fmla="*/ 498 w 603"/>
              <a:gd name="T69" fmla="*/ 239 h 403"/>
              <a:gd name="T70" fmla="*/ 511 w 603"/>
              <a:gd name="T71" fmla="*/ 225 h 403"/>
              <a:gd name="T72" fmla="*/ 498 w 603"/>
              <a:gd name="T73" fmla="*/ 212 h 403"/>
              <a:gd name="T74" fmla="*/ 589 w 603"/>
              <a:gd name="T75" fmla="*/ 212 h 403"/>
              <a:gd name="T76" fmla="*/ 544 w 603"/>
              <a:gd name="T77" fmla="*/ 212 h 403"/>
              <a:gd name="T78" fmla="*/ 531 w 603"/>
              <a:gd name="T79" fmla="*/ 225 h 403"/>
              <a:gd name="T80" fmla="*/ 544 w 603"/>
              <a:gd name="T81" fmla="*/ 239 h 403"/>
              <a:gd name="T82" fmla="*/ 589 w 603"/>
              <a:gd name="T83" fmla="*/ 239 h 403"/>
              <a:gd name="T84" fmla="*/ 603 w 603"/>
              <a:gd name="T85" fmla="*/ 225 h 403"/>
              <a:gd name="T86" fmla="*/ 589 w 603"/>
              <a:gd name="T87" fmla="*/ 212 h 403"/>
              <a:gd name="T88" fmla="*/ 589 w 603"/>
              <a:gd name="T89" fmla="*/ 212 h 403"/>
              <a:gd name="T90" fmla="*/ 589 w 603"/>
              <a:gd name="T91" fmla="*/ 2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3" h="403">
                <a:moveTo>
                  <a:pt x="427" y="225"/>
                </a:moveTo>
                <a:cubicBezTo>
                  <a:pt x="427" y="233"/>
                  <a:pt x="421" y="239"/>
                  <a:pt x="413" y="239"/>
                </a:cubicBezTo>
                <a:cubicBezTo>
                  <a:pt x="331" y="239"/>
                  <a:pt x="331" y="239"/>
                  <a:pt x="331" y="239"/>
                </a:cubicBezTo>
                <a:cubicBezTo>
                  <a:pt x="324" y="239"/>
                  <a:pt x="318" y="234"/>
                  <a:pt x="318" y="227"/>
                </a:cubicBezTo>
                <a:cubicBezTo>
                  <a:pt x="303" y="123"/>
                  <a:pt x="303" y="123"/>
                  <a:pt x="303" y="123"/>
                </a:cubicBezTo>
                <a:cubicBezTo>
                  <a:pt x="274" y="391"/>
                  <a:pt x="274" y="391"/>
                  <a:pt x="274" y="391"/>
                </a:cubicBezTo>
                <a:cubicBezTo>
                  <a:pt x="273" y="398"/>
                  <a:pt x="268" y="403"/>
                  <a:pt x="261" y="403"/>
                </a:cubicBezTo>
                <a:cubicBezTo>
                  <a:pt x="261" y="403"/>
                  <a:pt x="261" y="403"/>
                  <a:pt x="260" y="403"/>
                </a:cubicBezTo>
                <a:cubicBezTo>
                  <a:pt x="254" y="403"/>
                  <a:pt x="249" y="399"/>
                  <a:pt x="247" y="394"/>
                </a:cubicBezTo>
                <a:cubicBezTo>
                  <a:pt x="204" y="238"/>
                  <a:pt x="204" y="238"/>
                  <a:pt x="204" y="238"/>
                </a:cubicBezTo>
                <a:cubicBezTo>
                  <a:pt x="160" y="320"/>
                  <a:pt x="160" y="320"/>
                  <a:pt x="160" y="320"/>
                </a:cubicBezTo>
                <a:cubicBezTo>
                  <a:pt x="158" y="325"/>
                  <a:pt x="152" y="328"/>
                  <a:pt x="147" y="327"/>
                </a:cubicBezTo>
                <a:cubicBezTo>
                  <a:pt x="141" y="326"/>
                  <a:pt x="137" y="322"/>
                  <a:pt x="136" y="317"/>
                </a:cubicBezTo>
                <a:cubicBezTo>
                  <a:pt x="115" y="233"/>
                  <a:pt x="115" y="233"/>
                  <a:pt x="115" y="233"/>
                </a:cubicBezTo>
                <a:cubicBezTo>
                  <a:pt x="13" y="233"/>
                  <a:pt x="13" y="233"/>
                  <a:pt x="13" y="233"/>
                </a:cubicBezTo>
                <a:cubicBezTo>
                  <a:pt x="6" y="233"/>
                  <a:pt x="0" y="227"/>
                  <a:pt x="0" y="219"/>
                </a:cubicBezTo>
                <a:cubicBezTo>
                  <a:pt x="0" y="212"/>
                  <a:pt x="6" y="206"/>
                  <a:pt x="13" y="206"/>
                </a:cubicBezTo>
                <a:cubicBezTo>
                  <a:pt x="125" y="206"/>
                  <a:pt x="125" y="206"/>
                  <a:pt x="125" y="206"/>
                </a:cubicBezTo>
                <a:cubicBezTo>
                  <a:pt x="131" y="206"/>
                  <a:pt x="137" y="210"/>
                  <a:pt x="138" y="216"/>
                </a:cubicBezTo>
                <a:cubicBezTo>
                  <a:pt x="153" y="276"/>
                  <a:pt x="153" y="276"/>
                  <a:pt x="153" y="276"/>
                </a:cubicBezTo>
                <a:cubicBezTo>
                  <a:pt x="195" y="195"/>
                  <a:pt x="195" y="195"/>
                  <a:pt x="195" y="195"/>
                </a:cubicBezTo>
                <a:cubicBezTo>
                  <a:pt x="198" y="191"/>
                  <a:pt x="203" y="188"/>
                  <a:pt x="209" y="188"/>
                </a:cubicBezTo>
                <a:cubicBezTo>
                  <a:pt x="214" y="189"/>
                  <a:pt x="219" y="193"/>
                  <a:pt x="220" y="198"/>
                </a:cubicBezTo>
                <a:cubicBezTo>
                  <a:pt x="255" y="320"/>
                  <a:pt x="255" y="320"/>
                  <a:pt x="255" y="320"/>
                </a:cubicBezTo>
                <a:cubicBezTo>
                  <a:pt x="288" y="12"/>
                  <a:pt x="288" y="12"/>
                  <a:pt x="288" y="12"/>
                </a:cubicBezTo>
                <a:cubicBezTo>
                  <a:pt x="289" y="5"/>
                  <a:pt x="294" y="0"/>
                  <a:pt x="301" y="0"/>
                </a:cubicBezTo>
                <a:cubicBezTo>
                  <a:pt x="309" y="1"/>
                  <a:pt x="314" y="5"/>
                  <a:pt x="315" y="12"/>
                </a:cubicBezTo>
                <a:cubicBezTo>
                  <a:pt x="343" y="212"/>
                  <a:pt x="343" y="212"/>
                  <a:pt x="343" y="212"/>
                </a:cubicBezTo>
                <a:cubicBezTo>
                  <a:pt x="413" y="212"/>
                  <a:pt x="413" y="212"/>
                  <a:pt x="413" y="212"/>
                </a:cubicBezTo>
                <a:cubicBezTo>
                  <a:pt x="421" y="212"/>
                  <a:pt x="427" y="218"/>
                  <a:pt x="427" y="225"/>
                </a:cubicBezTo>
                <a:close/>
                <a:moveTo>
                  <a:pt x="498" y="212"/>
                </a:moveTo>
                <a:cubicBezTo>
                  <a:pt x="455" y="212"/>
                  <a:pt x="455" y="212"/>
                  <a:pt x="455" y="212"/>
                </a:cubicBezTo>
                <a:cubicBezTo>
                  <a:pt x="448" y="212"/>
                  <a:pt x="442" y="218"/>
                  <a:pt x="442" y="225"/>
                </a:cubicBezTo>
                <a:cubicBezTo>
                  <a:pt x="442" y="233"/>
                  <a:pt x="448" y="239"/>
                  <a:pt x="455" y="239"/>
                </a:cubicBezTo>
                <a:cubicBezTo>
                  <a:pt x="498" y="239"/>
                  <a:pt x="498" y="239"/>
                  <a:pt x="498" y="239"/>
                </a:cubicBezTo>
                <a:cubicBezTo>
                  <a:pt x="505" y="239"/>
                  <a:pt x="511" y="233"/>
                  <a:pt x="511" y="225"/>
                </a:cubicBezTo>
                <a:cubicBezTo>
                  <a:pt x="511" y="218"/>
                  <a:pt x="505" y="212"/>
                  <a:pt x="498" y="212"/>
                </a:cubicBezTo>
                <a:close/>
                <a:moveTo>
                  <a:pt x="589" y="212"/>
                </a:moveTo>
                <a:cubicBezTo>
                  <a:pt x="544" y="212"/>
                  <a:pt x="544" y="212"/>
                  <a:pt x="544" y="212"/>
                </a:cubicBezTo>
                <a:cubicBezTo>
                  <a:pt x="537" y="212"/>
                  <a:pt x="531" y="218"/>
                  <a:pt x="531" y="225"/>
                </a:cubicBezTo>
                <a:cubicBezTo>
                  <a:pt x="531" y="233"/>
                  <a:pt x="537" y="239"/>
                  <a:pt x="544" y="239"/>
                </a:cubicBezTo>
                <a:cubicBezTo>
                  <a:pt x="589" y="239"/>
                  <a:pt x="589" y="239"/>
                  <a:pt x="589" y="239"/>
                </a:cubicBezTo>
                <a:cubicBezTo>
                  <a:pt x="597" y="239"/>
                  <a:pt x="603" y="233"/>
                  <a:pt x="603" y="225"/>
                </a:cubicBezTo>
                <a:cubicBezTo>
                  <a:pt x="603" y="218"/>
                  <a:pt x="597" y="212"/>
                  <a:pt x="589" y="212"/>
                </a:cubicBezTo>
                <a:close/>
                <a:moveTo>
                  <a:pt x="589" y="212"/>
                </a:moveTo>
                <a:cubicBezTo>
                  <a:pt x="589" y="212"/>
                  <a:pt x="589" y="212"/>
                  <a:pt x="589" y="212"/>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5904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9DD80C-E6A1-4E63-B86F-99B7EF8E4413}" type="datetimeFigureOut">
              <a:rPr lang="en-US" smtClean="0"/>
              <a:t>4/23/2019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F5237-C1FC-41BC-9BAE-9D667CF49C89}" type="slidenum">
              <a:rPr lang="en-US" smtClean="0"/>
              <a:t>‹#›</a:t>
            </a:fld>
            <a:endParaRPr lang="en-US"/>
          </a:p>
        </p:txBody>
      </p:sp>
    </p:spTree>
    <p:extLst>
      <p:ext uri="{BB962C8B-B14F-4D97-AF65-F5344CB8AC3E}">
        <p14:creationId xmlns:p14="http://schemas.microsoft.com/office/powerpoint/2010/main" val="170900004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7" r:id="rId3"/>
    <p:sldLayoutId id="2147483718" r:id="rId4"/>
    <p:sldLayoutId id="2147483720" r:id="rId5"/>
    <p:sldLayoutId id="2147483721" r:id="rId6"/>
    <p:sldLayoutId id="2147483683" r:id="rId7"/>
    <p:sldLayoutId id="2147483684" r:id="rId8"/>
    <p:sldLayoutId id="2147483674" r:id="rId9"/>
    <p:sldLayoutId id="2147483677" r:id="rId10"/>
    <p:sldLayoutId id="2147483678" r:id="rId11"/>
    <p:sldLayoutId id="2147483686" r:id="rId12"/>
    <p:sldLayoutId id="2147483695" r:id="rId13"/>
    <p:sldLayoutId id="2147483682" r:id="rId14"/>
    <p:sldLayoutId id="2147483696" r:id="rId15"/>
    <p:sldLayoutId id="2147483667" r:id="rId16"/>
    <p:sldLayoutId id="2147483688" r:id="rId17"/>
    <p:sldLayoutId id="2147483679" r:id="rId18"/>
    <p:sldLayoutId id="2147483660" r:id="rId19"/>
    <p:sldLayoutId id="2147483694" r:id="rId20"/>
    <p:sldLayoutId id="2147483687" r:id="rId21"/>
    <p:sldLayoutId id="214748369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AFF40DE-5B0C-435E-B423-63EA9C5CC2F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8" name="Rectangle 7"/>
          <p:cNvSpPr/>
          <p:nvPr/>
        </p:nvSpPr>
        <p:spPr>
          <a:xfrm>
            <a:off x="0" y="0"/>
            <a:ext cx="9144000"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Title 3"/>
          <p:cNvSpPr>
            <a:spLocks noGrp="1"/>
          </p:cNvSpPr>
          <p:nvPr>
            <p:ph type="title"/>
          </p:nvPr>
        </p:nvSpPr>
        <p:spPr>
          <a:xfrm>
            <a:off x="245959" y="1612669"/>
            <a:ext cx="8341089" cy="1586752"/>
          </a:xfrm>
        </p:spPr>
        <p:txBody>
          <a:bodyPr anchor="t"/>
          <a:lstStyle/>
          <a:p>
            <a:r>
              <a:rPr lang="en-US" sz="4400" cap="small" dirty="0"/>
              <a:t>Focusing on the Revenue Cycle</a:t>
            </a:r>
            <a:br>
              <a:rPr lang="en-US" sz="4400" cap="small" dirty="0"/>
            </a:br>
            <a:r>
              <a:rPr lang="en-US" sz="2000" cap="small" dirty="0"/>
              <a:t>Landon Tooke, CHC, CCEP, CPCO</a:t>
            </a:r>
            <a:endParaRPr lang="en-US" sz="4400" cap="small" dirty="0"/>
          </a:p>
        </p:txBody>
      </p:sp>
      <p:sp>
        <p:nvSpPr>
          <p:cNvPr id="15" name="Rectangle 14">
            <a:extLst>
              <a:ext uri="{FF2B5EF4-FFF2-40B4-BE49-F238E27FC236}">
                <a16:creationId xmlns:a16="http://schemas.microsoft.com/office/drawing/2014/main" id="{1211089F-A758-44FC-A0F3-AB421432B444}"/>
              </a:ext>
            </a:extLst>
          </p:cNvPr>
          <p:cNvSpPr/>
          <p:nvPr/>
        </p:nvSpPr>
        <p:spPr>
          <a:xfrm>
            <a:off x="0" y="4472247"/>
            <a:ext cx="9144000" cy="94765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7" name="Picture 16" descr="A close up of a logo&#10;&#10;Description automatically generated">
            <a:extLst>
              <a:ext uri="{FF2B5EF4-FFF2-40B4-BE49-F238E27FC236}">
                <a16:creationId xmlns:a16="http://schemas.microsoft.com/office/drawing/2014/main" id="{5A35BC26-528F-4A3E-B45B-7A89F485B3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2611" y="4504112"/>
            <a:ext cx="2651760" cy="883920"/>
          </a:xfrm>
          <a:prstGeom prst="rect">
            <a:avLst/>
          </a:prstGeom>
        </p:spPr>
      </p:pic>
    </p:spTree>
    <p:extLst>
      <p:ext uri="{BB962C8B-B14F-4D97-AF65-F5344CB8AC3E}">
        <p14:creationId xmlns:p14="http://schemas.microsoft.com/office/powerpoint/2010/main" val="359212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Revenue Cycle</a:t>
            </a:r>
          </a:p>
        </p:txBody>
      </p:sp>
      <p:sp>
        <p:nvSpPr>
          <p:cNvPr id="31" name="TextBox 30"/>
          <p:cNvSpPr txBox="1"/>
          <p:nvPr/>
        </p:nvSpPr>
        <p:spPr>
          <a:xfrm>
            <a:off x="329753" y="1215810"/>
            <a:ext cx="7783469" cy="3785652"/>
          </a:xfrm>
          <a:prstGeom prst="rect">
            <a:avLst/>
          </a:prstGeom>
          <a:noFill/>
        </p:spPr>
        <p:txBody>
          <a:bodyPr wrap="square" rtlCol="0">
            <a:spAutoFit/>
          </a:bodyPr>
          <a:lstStyle/>
          <a:p>
            <a:pPr algn="just"/>
            <a:r>
              <a:rPr lang="en-US" sz="1600" b="1" dirty="0"/>
              <a:t>Medicare is a “massive, complex health and safety program embodied in hundreds of pages of statutes and thousands of pages of often interrelated regulations.” </a:t>
            </a:r>
            <a:r>
              <a:rPr lang="en-US" sz="1600" dirty="0"/>
              <a:t>– Supreme Court</a:t>
            </a:r>
          </a:p>
          <a:p>
            <a:pPr algn="just"/>
            <a:endParaRPr lang="en-US" sz="1600" b="1" dirty="0"/>
          </a:p>
          <a:p>
            <a:pPr algn="just"/>
            <a:r>
              <a:rPr lang="en-US" sz="1600" b="1" dirty="0"/>
              <a:t>Medicare and Medicaid are “Convoluted and complex…a model of un-clarity.”</a:t>
            </a:r>
          </a:p>
          <a:p>
            <a:pPr algn="just"/>
            <a:r>
              <a:rPr lang="en-US" sz="1600" dirty="0"/>
              <a:t>- Connecticut District Court</a:t>
            </a:r>
          </a:p>
          <a:p>
            <a:pPr algn="just"/>
            <a:endParaRPr lang="en-US" sz="1600" b="1" dirty="0"/>
          </a:p>
          <a:p>
            <a:pPr algn="just"/>
            <a:r>
              <a:rPr lang="en-US" sz="1600" b="1" dirty="0"/>
              <a:t>In terms of complexity, Medicare is “unrivaled anywhere in the world” and “its regulations outnumber even those of the labyrinthine Internal Revenue Code.” </a:t>
            </a:r>
            <a:r>
              <a:rPr lang="en-US" sz="1600" dirty="0"/>
              <a:t>– Wall Street Journal</a:t>
            </a:r>
          </a:p>
          <a:p>
            <a:pPr algn="just"/>
            <a:endParaRPr lang="en-US" sz="1600" dirty="0"/>
          </a:p>
          <a:p>
            <a:pPr algn="just"/>
            <a:r>
              <a:rPr lang="en-US" sz="1600" b="1" dirty="0"/>
              <a:t>“The medical billing system is so inefficient and complicated, people don’t even know how to make a dispute. They just throw up their hands.”</a:t>
            </a:r>
          </a:p>
          <a:p>
            <a:pPr algn="just"/>
            <a:r>
              <a:rPr lang="en-US" sz="1600" dirty="0"/>
              <a:t>- Martin Gaynor, Professor of Economics and Health Policy, Carnegie Mellon University</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40319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Revenue Cycle</a:t>
            </a:r>
          </a:p>
        </p:txBody>
      </p:sp>
      <p:sp>
        <p:nvSpPr>
          <p:cNvPr id="31" name="TextBox 30"/>
          <p:cNvSpPr txBox="1"/>
          <p:nvPr/>
        </p:nvSpPr>
        <p:spPr>
          <a:xfrm>
            <a:off x="329753" y="1215810"/>
            <a:ext cx="7783469" cy="3600986"/>
          </a:xfrm>
          <a:prstGeom prst="rect">
            <a:avLst/>
          </a:prstGeom>
          <a:noFill/>
        </p:spPr>
        <p:txBody>
          <a:bodyPr wrap="square" rtlCol="0">
            <a:spAutoFit/>
          </a:bodyPr>
          <a:lstStyle/>
          <a:p>
            <a:pPr algn="just"/>
            <a:r>
              <a:rPr lang="en-US" sz="2800" dirty="0"/>
              <a:t>Goals:</a:t>
            </a:r>
          </a:p>
          <a:p>
            <a:pPr marL="457200" indent="-457200" algn="just">
              <a:buFont typeface="+mj-lt"/>
              <a:buAutoNum type="arabicPeriod"/>
            </a:pPr>
            <a:r>
              <a:rPr lang="en-US" sz="2400" dirty="0"/>
              <a:t>Collect every dollar earned.</a:t>
            </a:r>
          </a:p>
          <a:p>
            <a:pPr marL="457200" indent="-457200" algn="just">
              <a:buFont typeface="+mj-lt"/>
              <a:buAutoNum type="arabicPeriod"/>
            </a:pPr>
            <a:r>
              <a:rPr lang="en-US" sz="2400" dirty="0"/>
              <a:t>Receive payment as fast as possible.</a:t>
            </a:r>
          </a:p>
          <a:p>
            <a:pPr marL="457200" indent="-457200" algn="just">
              <a:buFont typeface="+mj-lt"/>
              <a:buAutoNum type="arabicPeriod"/>
            </a:pPr>
            <a:r>
              <a:rPr lang="en-US" sz="2400" dirty="0"/>
              <a:t>Comply with all laws, rules, and instructions.</a:t>
            </a:r>
          </a:p>
          <a:p>
            <a:pPr marL="342900" indent="-342900" algn="just">
              <a:buFont typeface="+mj-lt"/>
              <a:buAutoNum type="arabicPeriod"/>
            </a:pPr>
            <a:endParaRPr lang="en-US" sz="2800" dirty="0"/>
          </a:p>
          <a:p>
            <a:pPr algn="just"/>
            <a:r>
              <a:rPr lang="en-US" sz="2800" dirty="0"/>
              <a:t>Topics:</a:t>
            </a:r>
          </a:p>
          <a:p>
            <a:pPr marL="457200" indent="-457200" algn="just">
              <a:buFont typeface="+mj-lt"/>
              <a:buAutoNum type="arabicPeriod"/>
            </a:pPr>
            <a:r>
              <a:rPr lang="en-US" sz="2400" dirty="0"/>
              <a:t>Revenue Cycle Steps…what is missing?</a:t>
            </a:r>
          </a:p>
          <a:p>
            <a:pPr marL="457200" indent="-457200" algn="just">
              <a:buFont typeface="+mj-lt"/>
              <a:buAutoNum type="arabicPeriod"/>
            </a:pPr>
            <a:r>
              <a:rPr lang="en-US" sz="2400" dirty="0"/>
              <a:t>Identify Risk Areas and how to manage them.</a:t>
            </a:r>
          </a:p>
          <a:p>
            <a:pPr marL="457200" indent="-457200" algn="just">
              <a:buFont typeface="+mj-lt"/>
              <a:buAutoNum type="arabicPeriod"/>
            </a:pPr>
            <a:r>
              <a:rPr lang="en-US" sz="2400" dirty="0"/>
              <a:t>Discuss Law Enforcement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07772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3A8B3F-A373-4DE6-AAC2-7E0D8350C8CE}"/>
              </a:ext>
            </a:extLst>
          </p:cNvPr>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20"/>
          <p:cNvSpPr>
            <a:spLocks noGrp="1"/>
          </p:cNvSpPr>
          <p:nvPr>
            <p:ph type="title"/>
          </p:nvPr>
        </p:nvSpPr>
        <p:spPr>
          <a:xfrm>
            <a:off x="866434" y="106444"/>
            <a:ext cx="6216010" cy="1140942"/>
          </a:xfrm>
        </p:spPr>
        <p:txBody>
          <a:bodyPr/>
          <a:lstStyle/>
          <a:p>
            <a:r>
              <a:rPr lang="en-US" dirty="0"/>
              <a:t>10 Step Revenue Cycle</a:t>
            </a:r>
          </a:p>
        </p:txBody>
      </p:sp>
      <p:sp>
        <p:nvSpPr>
          <p:cNvPr id="7" name="Rounded Rectangle 6"/>
          <p:cNvSpPr/>
          <p:nvPr/>
        </p:nvSpPr>
        <p:spPr>
          <a:xfrm>
            <a:off x="520034" y="1520411"/>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1</a:t>
            </a:r>
            <a:endParaRPr lang="en-US" sz="1350" b="1" dirty="0"/>
          </a:p>
        </p:txBody>
      </p:sp>
      <p:sp>
        <p:nvSpPr>
          <p:cNvPr id="9" name="Rounded Rectangle 8"/>
          <p:cNvSpPr/>
          <p:nvPr/>
        </p:nvSpPr>
        <p:spPr>
          <a:xfrm>
            <a:off x="2583695" y="1520411"/>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3</a:t>
            </a:r>
            <a:endParaRPr lang="en-US" sz="1350" b="1" dirty="0"/>
          </a:p>
        </p:txBody>
      </p:sp>
      <p:sp>
        <p:nvSpPr>
          <p:cNvPr id="10" name="Rounded Rectangle 9"/>
          <p:cNvSpPr/>
          <p:nvPr/>
        </p:nvSpPr>
        <p:spPr>
          <a:xfrm>
            <a:off x="3615525" y="1520411"/>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4</a:t>
            </a:r>
            <a:endParaRPr lang="en-US" sz="1350" b="1" dirty="0"/>
          </a:p>
        </p:txBody>
      </p:sp>
      <p:sp>
        <p:nvSpPr>
          <p:cNvPr id="8" name="Rounded Rectangle 7"/>
          <p:cNvSpPr/>
          <p:nvPr/>
        </p:nvSpPr>
        <p:spPr>
          <a:xfrm>
            <a:off x="1551864" y="1520411"/>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2</a:t>
            </a:r>
            <a:endParaRPr lang="en-US" sz="1350" b="1" dirty="0"/>
          </a:p>
        </p:txBody>
      </p:sp>
      <p:sp>
        <p:nvSpPr>
          <p:cNvPr id="20" name="Rounded Rectangle 9">
            <a:extLst>
              <a:ext uri="{FF2B5EF4-FFF2-40B4-BE49-F238E27FC236}">
                <a16:creationId xmlns:a16="http://schemas.microsoft.com/office/drawing/2014/main" id="{72FBC613-3D59-4EC3-89E4-C4EF309D266D}"/>
              </a:ext>
            </a:extLst>
          </p:cNvPr>
          <p:cNvSpPr/>
          <p:nvPr/>
        </p:nvSpPr>
        <p:spPr>
          <a:xfrm>
            <a:off x="4647355" y="1520411"/>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5</a:t>
            </a:r>
            <a:endParaRPr lang="en-US" sz="1350" b="1" dirty="0"/>
          </a:p>
        </p:txBody>
      </p:sp>
      <p:sp>
        <p:nvSpPr>
          <p:cNvPr id="23" name="TextBox 22"/>
          <p:cNvSpPr txBox="1"/>
          <p:nvPr/>
        </p:nvSpPr>
        <p:spPr>
          <a:xfrm>
            <a:off x="446922" y="2446741"/>
            <a:ext cx="1015847"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Contracting</a:t>
            </a:r>
            <a:endParaRPr lang="en-US" sz="1050" dirty="0">
              <a:solidFill>
                <a:schemeClr val="bg2"/>
              </a:solidFill>
              <a:latin typeface="+mj-lt"/>
              <a:ea typeface="Roboto" pitchFamily="2" charset="0"/>
            </a:endParaRPr>
          </a:p>
        </p:txBody>
      </p:sp>
      <p:sp>
        <p:nvSpPr>
          <p:cNvPr id="29" name="TextBox 28"/>
          <p:cNvSpPr txBox="1"/>
          <p:nvPr/>
        </p:nvSpPr>
        <p:spPr>
          <a:xfrm>
            <a:off x="1492467" y="2446741"/>
            <a:ext cx="956451"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Pre-Visit</a:t>
            </a:r>
            <a:endParaRPr lang="en-US" sz="1050" dirty="0">
              <a:solidFill>
                <a:schemeClr val="bg2"/>
              </a:solidFill>
              <a:latin typeface="+mj-lt"/>
              <a:ea typeface="Roboto" pitchFamily="2" charset="0"/>
            </a:endParaRPr>
          </a:p>
        </p:txBody>
      </p:sp>
      <p:sp>
        <p:nvSpPr>
          <p:cNvPr id="30" name="TextBox 29"/>
          <p:cNvSpPr txBox="1"/>
          <p:nvPr/>
        </p:nvSpPr>
        <p:spPr>
          <a:xfrm>
            <a:off x="2524298" y="2446741"/>
            <a:ext cx="956451"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Check-in</a:t>
            </a:r>
            <a:endParaRPr lang="en-US" sz="1050" dirty="0">
              <a:solidFill>
                <a:schemeClr val="bg2"/>
              </a:solidFill>
              <a:latin typeface="+mj-lt"/>
              <a:ea typeface="Roboto" pitchFamily="2" charset="0"/>
            </a:endParaRPr>
          </a:p>
        </p:txBody>
      </p:sp>
      <p:sp>
        <p:nvSpPr>
          <p:cNvPr id="31" name="TextBox 30"/>
          <p:cNvSpPr txBox="1"/>
          <p:nvPr/>
        </p:nvSpPr>
        <p:spPr>
          <a:xfrm>
            <a:off x="3556129" y="2446741"/>
            <a:ext cx="956451"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Encounter</a:t>
            </a:r>
            <a:endParaRPr lang="en-US" sz="1050" dirty="0">
              <a:solidFill>
                <a:schemeClr val="bg2"/>
              </a:solidFill>
              <a:latin typeface="+mj-lt"/>
              <a:ea typeface="Roboto" pitchFamily="2" charset="0"/>
            </a:endParaRPr>
          </a:p>
        </p:txBody>
      </p:sp>
      <p:sp>
        <p:nvSpPr>
          <p:cNvPr id="24" name="TextBox 23">
            <a:extLst>
              <a:ext uri="{FF2B5EF4-FFF2-40B4-BE49-F238E27FC236}">
                <a16:creationId xmlns:a16="http://schemas.microsoft.com/office/drawing/2014/main" id="{FF10C35E-C7B0-4F08-B9CD-A73D54E99D4B}"/>
              </a:ext>
            </a:extLst>
          </p:cNvPr>
          <p:cNvSpPr txBox="1"/>
          <p:nvPr/>
        </p:nvSpPr>
        <p:spPr>
          <a:xfrm>
            <a:off x="4587960" y="2354408"/>
            <a:ext cx="956451" cy="461665"/>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Charge Entry</a:t>
            </a:r>
          </a:p>
        </p:txBody>
      </p:sp>
      <p:sp>
        <p:nvSpPr>
          <p:cNvPr id="25" name="Rounded Rectangle 6">
            <a:extLst>
              <a:ext uri="{FF2B5EF4-FFF2-40B4-BE49-F238E27FC236}">
                <a16:creationId xmlns:a16="http://schemas.microsoft.com/office/drawing/2014/main" id="{D880CC35-D254-4F9D-80DA-05A61FF3499A}"/>
              </a:ext>
            </a:extLst>
          </p:cNvPr>
          <p:cNvSpPr/>
          <p:nvPr/>
        </p:nvSpPr>
        <p:spPr>
          <a:xfrm>
            <a:off x="3615526" y="3308144"/>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6</a:t>
            </a:r>
            <a:endParaRPr lang="en-US" sz="1350" b="1" dirty="0"/>
          </a:p>
        </p:txBody>
      </p:sp>
      <p:sp>
        <p:nvSpPr>
          <p:cNvPr id="26" name="Rounded Rectangle 8">
            <a:extLst>
              <a:ext uri="{FF2B5EF4-FFF2-40B4-BE49-F238E27FC236}">
                <a16:creationId xmlns:a16="http://schemas.microsoft.com/office/drawing/2014/main" id="{30D5A826-5FB2-4630-8EB7-C0372BC6AF39}"/>
              </a:ext>
            </a:extLst>
          </p:cNvPr>
          <p:cNvSpPr/>
          <p:nvPr/>
        </p:nvSpPr>
        <p:spPr>
          <a:xfrm>
            <a:off x="5679187" y="3308144"/>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8</a:t>
            </a:r>
          </a:p>
        </p:txBody>
      </p:sp>
      <p:sp>
        <p:nvSpPr>
          <p:cNvPr id="27" name="Rounded Rectangle 9">
            <a:extLst>
              <a:ext uri="{FF2B5EF4-FFF2-40B4-BE49-F238E27FC236}">
                <a16:creationId xmlns:a16="http://schemas.microsoft.com/office/drawing/2014/main" id="{67586D49-ACC0-4556-B35A-10138E84F38A}"/>
              </a:ext>
            </a:extLst>
          </p:cNvPr>
          <p:cNvSpPr/>
          <p:nvPr/>
        </p:nvSpPr>
        <p:spPr>
          <a:xfrm>
            <a:off x="6711017" y="3308144"/>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9</a:t>
            </a:r>
            <a:endParaRPr lang="en-US" sz="2400" b="1" dirty="0"/>
          </a:p>
        </p:txBody>
      </p:sp>
      <p:sp>
        <p:nvSpPr>
          <p:cNvPr id="28" name="Rounded Rectangle 7">
            <a:extLst>
              <a:ext uri="{FF2B5EF4-FFF2-40B4-BE49-F238E27FC236}">
                <a16:creationId xmlns:a16="http://schemas.microsoft.com/office/drawing/2014/main" id="{4D283467-34C7-4ACE-A0A0-71A2C94A7513}"/>
              </a:ext>
            </a:extLst>
          </p:cNvPr>
          <p:cNvSpPr/>
          <p:nvPr/>
        </p:nvSpPr>
        <p:spPr>
          <a:xfrm>
            <a:off x="4647356" y="3308144"/>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7</a:t>
            </a:r>
            <a:endParaRPr lang="en-US" sz="1350" b="1" dirty="0"/>
          </a:p>
        </p:txBody>
      </p:sp>
      <p:sp>
        <p:nvSpPr>
          <p:cNvPr id="32" name="Rounded Rectangle 9">
            <a:extLst>
              <a:ext uri="{FF2B5EF4-FFF2-40B4-BE49-F238E27FC236}">
                <a16:creationId xmlns:a16="http://schemas.microsoft.com/office/drawing/2014/main" id="{049058C8-26B3-45B5-B786-6670C8635461}"/>
              </a:ext>
            </a:extLst>
          </p:cNvPr>
          <p:cNvSpPr/>
          <p:nvPr/>
        </p:nvSpPr>
        <p:spPr>
          <a:xfrm>
            <a:off x="7742847" y="3308144"/>
            <a:ext cx="837659" cy="837659"/>
          </a:xfrm>
          <a:prstGeom prst="roundRect">
            <a:avLst>
              <a:gd name="adj" fmla="val 8975"/>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10</a:t>
            </a:r>
            <a:endParaRPr lang="en-US" sz="2400" b="1" dirty="0"/>
          </a:p>
        </p:txBody>
      </p:sp>
      <p:sp>
        <p:nvSpPr>
          <p:cNvPr id="33" name="TextBox 32">
            <a:extLst>
              <a:ext uri="{FF2B5EF4-FFF2-40B4-BE49-F238E27FC236}">
                <a16:creationId xmlns:a16="http://schemas.microsoft.com/office/drawing/2014/main" id="{28352635-D448-4CD4-9415-251C1339FB77}"/>
              </a:ext>
            </a:extLst>
          </p:cNvPr>
          <p:cNvSpPr txBox="1"/>
          <p:nvPr/>
        </p:nvSpPr>
        <p:spPr>
          <a:xfrm>
            <a:off x="3556129" y="4142141"/>
            <a:ext cx="956451" cy="461665"/>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Claim Submission</a:t>
            </a:r>
          </a:p>
        </p:txBody>
      </p:sp>
      <p:sp>
        <p:nvSpPr>
          <p:cNvPr id="34" name="TextBox 33">
            <a:extLst>
              <a:ext uri="{FF2B5EF4-FFF2-40B4-BE49-F238E27FC236}">
                <a16:creationId xmlns:a16="http://schemas.microsoft.com/office/drawing/2014/main" id="{A79BA9BD-3017-4786-881F-C71869B0307C}"/>
              </a:ext>
            </a:extLst>
          </p:cNvPr>
          <p:cNvSpPr txBox="1"/>
          <p:nvPr/>
        </p:nvSpPr>
        <p:spPr>
          <a:xfrm>
            <a:off x="4587959" y="4234474"/>
            <a:ext cx="956451"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Payment</a:t>
            </a:r>
            <a:endParaRPr lang="en-US" sz="1050" dirty="0">
              <a:solidFill>
                <a:schemeClr val="bg2"/>
              </a:solidFill>
              <a:latin typeface="+mj-lt"/>
              <a:ea typeface="Roboto" pitchFamily="2" charset="0"/>
            </a:endParaRPr>
          </a:p>
        </p:txBody>
      </p:sp>
      <p:sp>
        <p:nvSpPr>
          <p:cNvPr id="35" name="TextBox 34">
            <a:extLst>
              <a:ext uri="{FF2B5EF4-FFF2-40B4-BE49-F238E27FC236}">
                <a16:creationId xmlns:a16="http://schemas.microsoft.com/office/drawing/2014/main" id="{1632C503-2A8F-44EE-B12D-7D7F3261EEEF}"/>
              </a:ext>
            </a:extLst>
          </p:cNvPr>
          <p:cNvSpPr txBox="1"/>
          <p:nvPr/>
        </p:nvSpPr>
        <p:spPr>
          <a:xfrm>
            <a:off x="5536207" y="4142140"/>
            <a:ext cx="1158616" cy="461665"/>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Denial Management</a:t>
            </a:r>
          </a:p>
        </p:txBody>
      </p:sp>
      <p:sp>
        <p:nvSpPr>
          <p:cNvPr id="36" name="TextBox 35">
            <a:extLst>
              <a:ext uri="{FF2B5EF4-FFF2-40B4-BE49-F238E27FC236}">
                <a16:creationId xmlns:a16="http://schemas.microsoft.com/office/drawing/2014/main" id="{136542E2-DCFA-4F22-8672-A07664D5AB02}"/>
              </a:ext>
            </a:extLst>
          </p:cNvPr>
          <p:cNvSpPr txBox="1"/>
          <p:nvPr/>
        </p:nvSpPr>
        <p:spPr>
          <a:xfrm>
            <a:off x="6651621" y="4234474"/>
            <a:ext cx="956451" cy="276999"/>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Follow-up</a:t>
            </a:r>
          </a:p>
        </p:txBody>
      </p:sp>
      <p:sp>
        <p:nvSpPr>
          <p:cNvPr id="37" name="TextBox 36">
            <a:extLst>
              <a:ext uri="{FF2B5EF4-FFF2-40B4-BE49-F238E27FC236}">
                <a16:creationId xmlns:a16="http://schemas.microsoft.com/office/drawing/2014/main" id="{A53F8434-7399-421F-A932-1AD838532424}"/>
              </a:ext>
            </a:extLst>
          </p:cNvPr>
          <p:cNvSpPr txBox="1"/>
          <p:nvPr/>
        </p:nvSpPr>
        <p:spPr>
          <a:xfrm>
            <a:off x="7643071" y="4142140"/>
            <a:ext cx="1031831" cy="461665"/>
          </a:xfrm>
          <a:prstGeom prst="rect">
            <a:avLst/>
          </a:prstGeom>
          <a:noFill/>
        </p:spPr>
        <p:txBody>
          <a:bodyPr wrap="square" rtlCol="0" anchor="ctr">
            <a:spAutoFit/>
          </a:bodyPr>
          <a:lstStyle/>
          <a:p>
            <a:pPr algn="ctr"/>
            <a:r>
              <a:rPr lang="en-US" sz="1200" dirty="0">
                <a:solidFill>
                  <a:schemeClr val="bg2"/>
                </a:solidFill>
                <a:latin typeface="+mj-lt"/>
                <a:ea typeface="Roboto" pitchFamily="2" charset="0"/>
              </a:rPr>
              <a:t>Analysis and Reporting</a:t>
            </a:r>
          </a:p>
        </p:txBody>
      </p:sp>
      <p:pic>
        <p:nvPicPr>
          <p:cNvPr id="40" name="Picture 39" descr="A close up of a logo&#10;&#10;Description automatically generated">
            <a:extLst>
              <a:ext uri="{FF2B5EF4-FFF2-40B4-BE49-F238E27FC236}">
                <a16:creationId xmlns:a16="http://schemas.microsoft.com/office/drawing/2014/main" id="{442161D1-823E-4F3D-B166-31D4847F3B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pic>
        <p:nvPicPr>
          <p:cNvPr id="41" name="Picture 40" descr="A close up of a logo&#10;&#10;Description automatically generated">
            <a:extLst>
              <a:ext uri="{FF2B5EF4-FFF2-40B4-BE49-F238E27FC236}">
                <a16:creationId xmlns:a16="http://schemas.microsoft.com/office/drawing/2014/main" id="{4767714A-E2A7-433E-974F-87B08DE5DE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815" y="5867636"/>
            <a:ext cx="2651760" cy="883920"/>
          </a:xfrm>
          <a:prstGeom prst="rect">
            <a:avLst/>
          </a:prstGeom>
        </p:spPr>
      </p:pic>
    </p:spTree>
    <p:extLst>
      <p:ext uri="{BB962C8B-B14F-4D97-AF65-F5344CB8AC3E}">
        <p14:creationId xmlns:p14="http://schemas.microsoft.com/office/powerpoint/2010/main" val="393529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animBg="1"/>
      <p:bldP spid="9" grpId="0" animBg="1"/>
      <p:bldP spid="10" grpId="0" animBg="1"/>
      <p:bldP spid="8" grpId="0" animBg="1"/>
      <p:bldP spid="20" grpId="0" animBg="1"/>
      <p:bldP spid="23" grpId="0"/>
      <p:bldP spid="29" grpId="0"/>
      <p:bldP spid="30" grpId="0"/>
      <p:bldP spid="31" grpId="0"/>
      <p:bldP spid="24" grpId="0"/>
      <p:bldP spid="25" grpId="0" animBg="1"/>
      <p:bldP spid="26" grpId="0" animBg="1"/>
      <p:bldP spid="27" grpId="0" animBg="1"/>
      <p:bldP spid="28" grpId="0" animBg="1"/>
      <p:bldP spid="32" grpId="0" animBg="1"/>
      <p:bldP spid="33" grpId="0"/>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011A99-BDCB-43B8-8DC6-6D8DBC3F70B0}"/>
              </a:ext>
            </a:extLst>
          </p:cNvPr>
          <p:cNvSpPr/>
          <p:nvPr/>
        </p:nvSpPr>
        <p:spPr>
          <a:xfrm>
            <a:off x="0" y="0"/>
            <a:ext cx="9144000" cy="6857999"/>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
        <p:nvSpPr>
          <p:cNvPr id="4" name="Title 3"/>
          <p:cNvSpPr>
            <a:spLocks noGrp="1"/>
          </p:cNvSpPr>
          <p:nvPr>
            <p:ph type="title"/>
          </p:nvPr>
        </p:nvSpPr>
        <p:spPr>
          <a:xfrm>
            <a:off x="856683" y="108787"/>
            <a:ext cx="6989338" cy="1140942"/>
          </a:xfrm>
        </p:spPr>
        <p:txBody>
          <a:bodyPr/>
          <a:lstStyle/>
          <a:p>
            <a:pPr algn="l"/>
            <a:r>
              <a:rPr lang="en-US" dirty="0"/>
              <a:t>Revenue Cycle Elements</a:t>
            </a:r>
          </a:p>
        </p:txBody>
      </p:sp>
      <p:sp>
        <p:nvSpPr>
          <p:cNvPr id="6" name="Rectangle: Rounded Corners 5">
            <a:extLst>
              <a:ext uri="{FF2B5EF4-FFF2-40B4-BE49-F238E27FC236}">
                <a16:creationId xmlns:a16="http://schemas.microsoft.com/office/drawing/2014/main" id="{5954A141-5CEC-4EA7-8A90-507C5E65CFDF}"/>
              </a:ext>
            </a:extLst>
          </p:cNvPr>
          <p:cNvSpPr/>
          <p:nvPr/>
        </p:nvSpPr>
        <p:spPr>
          <a:xfrm>
            <a:off x="369716" y="1553725"/>
            <a:ext cx="2149040" cy="212881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47A0021B-77FB-43D1-B33F-5C10AA54F3D0}"/>
              </a:ext>
            </a:extLst>
          </p:cNvPr>
          <p:cNvSpPr/>
          <p:nvPr/>
        </p:nvSpPr>
        <p:spPr>
          <a:xfrm>
            <a:off x="3130928" y="1580434"/>
            <a:ext cx="2693179" cy="2128813"/>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CA167F5-364C-46E2-A0E1-8C17E4060033}"/>
              </a:ext>
            </a:extLst>
          </p:cNvPr>
          <p:cNvSpPr/>
          <p:nvPr/>
        </p:nvSpPr>
        <p:spPr>
          <a:xfrm>
            <a:off x="6232778" y="1553725"/>
            <a:ext cx="2541505" cy="2128813"/>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097438AD-05BF-48C5-A830-EB5BCC939634}"/>
              </a:ext>
            </a:extLst>
          </p:cNvPr>
          <p:cNvSpPr/>
          <p:nvPr/>
        </p:nvSpPr>
        <p:spPr>
          <a:xfrm>
            <a:off x="1937937" y="4125325"/>
            <a:ext cx="2052172" cy="2128813"/>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9DEAECB2-2975-4F6E-A5EB-177193D652DD}"/>
              </a:ext>
            </a:extLst>
          </p:cNvPr>
          <p:cNvSpPr/>
          <p:nvPr/>
        </p:nvSpPr>
        <p:spPr>
          <a:xfrm>
            <a:off x="5026002" y="4124833"/>
            <a:ext cx="2149040" cy="212881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6" name="TextBox 25"/>
          <p:cNvSpPr txBox="1"/>
          <p:nvPr/>
        </p:nvSpPr>
        <p:spPr>
          <a:xfrm>
            <a:off x="573218" y="1668760"/>
            <a:ext cx="3086108" cy="1846659"/>
          </a:xfrm>
          <a:prstGeom prst="rect">
            <a:avLst/>
          </a:prstGeom>
          <a:noFill/>
        </p:spPr>
        <p:txBody>
          <a:bodyPr wrap="square" rtlCol="0" anchor="t">
            <a:spAutoFit/>
          </a:bodyPr>
          <a:lstStyle/>
          <a:p>
            <a:r>
              <a:rPr lang="en-US" sz="2400" dirty="0">
                <a:solidFill>
                  <a:schemeClr val="bg2"/>
                </a:solidFill>
                <a:latin typeface="+mj-lt"/>
                <a:ea typeface="Roboto" pitchFamily="2" charset="0"/>
              </a:rPr>
              <a:t>Technology</a:t>
            </a:r>
          </a:p>
          <a:p>
            <a:pPr marL="342900" indent="-342900">
              <a:buFont typeface="Arial" panose="020B0604020202020204" pitchFamily="34" charset="0"/>
              <a:buChar char="•"/>
            </a:pPr>
            <a:r>
              <a:rPr lang="en-US" dirty="0">
                <a:solidFill>
                  <a:schemeClr val="bg2"/>
                </a:solidFill>
                <a:latin typeface="+mj-lt"/>
                <a:ea typeface="Roboto" pitchFamily="2" charset="0"/>
              </a:rPr>
              <a:t>Software</a:t>
            </a:r>
          </a:p>
          <a:p>
            <a:pPr marL="342900" indent="-342900">
              <a:buFont typeface="Arial" panose="020B0604020202020204" pitchFamily="34" charset="0"/>
              <a:buChar char="•"/>
            </a:pPr>
            <a:r>
              <a:rPr lang="en-US" dirty="0">
                <a:solidFill>
                  <a:schemeClr val="bg2"/>
                </a:solidFill>
                <a:latin typeface="+mj-lt"/>
                <a:ea typeface="Roboto" pitchFamily="2" charset="0"/>
              </a:rPr>
              <a:t>Templates</a:t>
            </a:r>
          </a:p>
          <a:p>
            <a:pPr marL="342900" indent="-342900">
              <a:buFont typeface="Arial" panose="020B0604020202020204" pitchFamily="34" charset="0"/>
              <a:buChar char="•"/>
            </a:pPr>
            <a:r>
              <a:rPr lang="en-US" dirty="0">
                <a:solidFill>
                  <a:schemeClr val="bg2"/>
                </a:solidFill>
                <a:latin typeface="+mj-lt"/>
                <a:ea typeface="Roboto" pitchFamily="2" charset="0"/>
              </a:rPr>
              <a:t>Forms</a:t>
            </a:r>
          </a:p>
          <a:p>
            <a:pPr marL="342900" indent="-342900">
              <a:buFont typeface="Arial" panose="020B0604020202020204" pitchFamily="34" charset="0"/>
              <a:buChar char="•"/>
            </a:pPr>
            <a:r>
              <a:rPr lang="en-US" dirty="0">
                <a:solidFill>
                  <a:schemeClr val="bg2"/>
                </a:solidFill>
                <a:latin typeface="+mj-lt"/>
                <a:ea typeface="Roboto" pitchFamily="2" charset="0"/>
              </a:rPr>
              <a:t>Reports</a:t>
            </a:r>
          </a:p>
          <a:p>
            <a:pPr marL="342900" indent="-342900">
              <a:buFont typeface="Arial" panose="020B0604020202020204" pitchFamily="34" charset="0"/>
              <a:buChar char="•"/>
            </a:pPr>
            <a:r>
              <a:rPr lang="en-US" dirty="0">
                <a:solidFill>
                  <a:schemeClr val="bg2"/>
                </a:solidFill>
                <a:latin typeface="+mj-lt"/>
                <a:ea typeface="Roboto" pitchFamily="2" charset="0"/>
              </a:rPr>
              <a:t>Security</a:t>
            </a:r>
            <a:endParaRPr lang="en-US" sz="2400" dirty="0">
              <a:solidFill>
                <a:schemeClr val="bg2"/>
              </a:solidFill>
              <a:latin typeface="+mj-lt"/>
              <a:ea typeface="Roboto" pitchFamily="2" charset="0"/>
            </a:endParaRPr>
          </a:p>
        </p:txBody>
      </p:sp>
      <p:sp>
        <p:nvSpPr>
          <p:cNvPr id="31" name="TextBox 30"/>
          <p:cNvSpPr txBox="1"/>
          <p:nvPr/>
        </p:nvSpPr>
        <p:spPr>
          <a:xfrm>
            <a:off x="3308379" y="1665315"/>
            <a:ext cx="2504217" cy="1569660"/>
          </a:xfrm>
          <a:prstGeom prst="rect">
            <a:avLst/>
          </a:prstGeom>
          <a:noFill/>
        </p:spPr>
        <p:txBody>
          <a:bodyPr wrap="square" rtlCol="0" anchor="t">
            <a:spAutoFit/>
          </a:bodyPr>
          <a:lstStyle/>
          <a:p>
            <a:r>
              <a:rPr lang="en-US" sz="2400" dirty="0">
                <a:solidFill>
                  <a:schemeClr val="bg2"/>
                </a:solidFill>
                <a:latin typeface="+mj-lt"/>
                <a:ea typeface="Roboto" pitchFamily="2" charset="0"/>
              </a:rPr>
              <a:t>Setup</a:t>
            </a:r>
          </a:p>
          <a:p>
            <a:pPr marL="342900" indent="-342900">
              <a:buFont typeface="Arial" panose="020B0604020202020204" pitchFamily="34" charset="0"/>
              <a:buChar char="•"/>
            </a:pPr>
            <a:r>
              <a:rPr lang="en-US" dirty="0">
                <a:solidFill>
                  <a:schemeClr val="bg2"/>
                </a:solidFill>
                <a:latin typeface="+mj-lt"/>
                <a:ea typeface="Roboto" pitchFamily="2" charset="0"/>
              </a:rPr>
              <a:t>Software</a:t>
            </a:r>
          </a:p>
          <a:p>
            <a:pPr marL="342900" indent="-342900">
              <a:buFont typeface="Arial" panose="020B0604020202020204" pitchFamily="34" charset="0"/>
              <a:buChar char="•"/>
            </a:pPr>
            <a:r>
              <a:rPr lang="en-US" dirty="0">
                <a:solidFill>
                  <a:schemeClr val="bg2"/>
                </a:solidFill>
                <a:latin typeface="+mj-lt"/>
                <a:ea typeface="Roboto" pitchFamily="2" charset="0"/>
              </a:rPr>
              <a:t>Enrollment</a:t>
            </a:r>
          </a:p>
          <a:p>
            <a:pPr marL="342900" indent="-342900">
              <a:buFont typeface="Arial" panose="020B0604020202020204" pitchFamily="34" charset="0"/>
              <a:buChar char="•"/>
            </a:pPr>
            <a:r>
              <a:rPr lang="en-US" dirty="0">
                <a:solidFill>
                  <a:schemeClr val="bg2"/>
                </a:solidFill>
                <a:latin typeface="+mj-lt"/>
                <a:ea typeface="Roboto" pitchFamily="2" charset="0"/>
              </a:rPr>
              <a:t>Process Alignment</a:t>
            </a:r>
          </a:p>
          <a:p>
            <a:pPr marL="342900" indent="-342900">
              <a:buFont typeface="Arial" panose="020B0604020202020204" pitchFamily="34" charset="0"/>
              <a:buChar char="•"/>
            </a:pPr>
            <a:r>
              <a:rPr lang="en-US" dirty="0">
                <a:solidFill>
                  <a:schemeClr val="bg2"/>
                </a:solidFill>
                <a:latin typeface="+mj-lt"/>
                <a:ea typeface="Roboto" pitchFamily="2" charset="0"/>
              </a:rPr>
              <a:t>Controls</a:t>
            </a:r>
          </a:p>
        </p:txBody>
      </p:sp>
      <p:sp>
        <p:nvSpPr>
          <p:cNvPr id="36" name="TextBox 35"/>
          <p:cNvSpPr txBox="1"/>
          <p:nvPr/>
        </p:nvSpPr>
        <p:spPr>
          <a:xfrm>
            <a:off x="2120068" y="4261903"/>
            <a:ext cx="2504217" cy="1292662"/>
          </a:xfrm>
          <a:prstGeom prst="rect">
            <a:avLst/>
          </a:prstGeom>
          <a:noFill/>
        </p:spPr>
        <p:txBody>
          <a:bodyPr wrap="square" rtlCol="0" anchor="t">
            <a:spAutoFit/>
          </a:bodyPr>
          <a:lstStyle/>
          <a:p>
            <a:r>
              <a:rPr lang="en-US" sz="2400" dirty="0">
                <a:solidFill>
                  <a:schemeClr val="bg2"/>
                </a:solidFill>
                <a:latin typeface="+mj-lt"/>
                <a:ea typeface="Roboto" pitchFamily="2" charset="0"/>
              </a:rPr>
              <a:t>Team</a:t>
            </a:r>
          </a:p>
          <a:p>
            <a:pPr marL="342900" indent="-342900">
              <a:buFont typeface="Arial" panose="020B0604020202020204" pitchFamily="34" charset="0"/>
              <a:buChar char="•"/>
            </a:pPr>
            <a:r>
              <a:rPr lang="en-US" dirty="0">
                <a:solidFill>
                  <a:schemeClr val="bg2"/>
                </a:solidFill>
                <a:latin typeface="+mj-lt"/>
                <a:ea typeface="Roboto" pitchFamily="2" charset="0"/>
              </a:rPr>
              <a:t>Trained</a:t>
            </a:r>
          </a:p>
          <a:p>
            <a:pPr marL="342900" indent="-342900">
              <a:buFont typeface="Arial" panose="020B0604020202020204" pitchFamily="34" charset="0"/>
              <a:buChar char="•"/>
            </a:pPr>
            <a:r>
              <a:rPr lang="en-US" dirty="0">
                <a:solidFill>
                  <a:schemeClr val="bg2"/>
                </a:solidFill>
                <a:latin typeface="+mj-lt"/>
                <a:ea typeface="Roboto" pitchFamily="2" charset="0"/>
              </a:rPr>
              <a:t>Motivated</a:t>
            </a:r>
          </a:p>
          <a:p>
            <a:pPr marL="342900" indent="-342900">
              <a:buFont typeface="Arial" panose="020B0604020202020204" pitchFamily="34" charset="0"/>
              <a:buChar char="•"/>
            </a:pPr>
            <a:r>
              <a:rPr lang="en-US" dirty="0">
                <a:solidFill>
                  <a:schemeClr val="bg2"/>
                </a:solidFill>
                <a:latin typeface="+mj-lt"/>
                <a:ea typeface="Roboto" pitchFamily="2" charset="0"/>
              </a:rPr>
              <a:t>Educated</a:t>
            </a:r>
            <a:endParaRPr lang="en-US" sz="1050" dirty="0">
              <a:solidFill>
                <a:schemeClr val="bg2"/>
              </a:solidFill>
              <a:latin typeface="+mj-lt"/>
              <a:ea typeface="Roboto" pitchFamily="2" charset="0"/>
            </a:endParaRPr>
          </a:p>
        </p:txBody>
      </p:sp>
      <p:pic>
        <p:nvPicPr>
          <p:cNvPr id="29" name="Picture 28" descr="A close up of a logo&#10;&#10;Description automatically generated">
            <a:extLst>
              <a:ext uri="{FF2B5EF4-FFF2-40B4-BE49-F238E27FC236}">
                <a16:creationId xmlns:a16="http://schemas.microsoft.com/office/drawing/2014/main" id="{9A96815D-3FE2-45DE-A68D-73A22D0C56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
        <p:nvSpPr>
          <p:cNvPr id="32" name="TextBox 31">
            <a:extLst>
              <a:ext uri="{FF2B5EF4-FFF2-40B4-BE49-F238E27FC236}">
                <a16:creationId xmlns:a16="http://schemas.microsoft.com/office/drawing/2014/main" id="{88610DDF-7A85-474A-95B1-100405D0F797}"/>
              </a:ext>
            </a:extLst>
          </p:cNvPr>
          <p:cNvSpPr txBox="1"/>
          <p:nvPr/>
        </p:nvSpPr>
        <p:spPr>
          <a:xfrm>
            <a:off x="6436281" y="1668760"/>
            <a:ext cx="2504217" cy="1292662"/>
          </a:xfrm>
          <a:prstGeom prst="rect">
            <a:avLst/>
          </a:prstGeom>
          <a:noFill/>
        </p:spPr>
        <p:txBody>
          <a:bodyPr wrap="square" rtlCol="0" anchor="t">
            <a:spAutoFit/>
          </a:bodyPr>
          <a:lstStyle/>
          <a:p>
            <a:r>
              <a:rPr lang="en-US" sz="2400" dirty="0">
                <a:solidFill>
                  <a:schemeClr val="bg2"/>
                </a:solidFill>
                <a:latin typeface="+mj-lt"/>
                <a:ea typeface="Roboto" pitchFamily="2" charset="0"/>
              </a:rPr>
              <a:t>Providers</a:t>
            </a:r>
          </a:p>
          <a:p>
            <a:pPr marL="342900" indent="-342900">
              <a:buFont typeface="Arial" panose="020B0604020202020204" pitchFamily="34" charset="0"/>
              <a:buChar char="•"/>
            </a:pPr>
            <a:r>
              <a:rPr lang="en-US" dirty="0">
                <a:solidFill>
                  <a:schemeClr val="bg2"/>
                </a:solidFill>
                <a:latin typeface="+mj-lt"/>
                <a:ea typeface="Roboto" pitchFamily="2" charset="0"/>
              </a:rPr>
              <a:t>Committed</a:t>
            </a:r>
          </a:p>
          <a:p>
            <a:pPr marL="342900" indent="-342900">
              <a:buFont typeface="Arial" panose="020B0604020202020204" pitchFamily="34" charset="0"/>
              <a:buChar char="•"/>
            </a:pPr>
            <a:r>
              <a:rPr lang="en-US" dirty="0">
                <a:solidFill>
                  <a:schemeClr val="bg2"/>
                </a:solidFill>
                <a:latin typeface="+mj-lt"/>
                <a:ea typeface="Roboto" pitchFamily="2" charset="0"/>
              </a:rPr>
              <a:t>Productive</a:t>
            </a:r>
          </a:p>
          <a:p>
            <a:pPr marL="342900" indent="-342900">
              <a:buFont typeface="Arial" panose="020B0604020202020204" pitchFamily="34" charset="0"/>
              <a:buChar char="•"/>
            </a:pPr>
            <a:r>
              <a:rPr lang="en-US" dirty="0">
                <a:solidFill>
                  <a:schemeClr val="bg2"/>
                </a:solidFill>
                <a:latin typeface="+mj-lt"/>
                <a:ea typeface="Roboto" pitchFamily="2" charset="0"/>
              </a:rPr>
              <a:t>Quality-Focused</a:t>
            </a:r>
            <a:endParaRPr lang="en-US" sz="2400" dirty="0">
              <a:solidFill>
                <a:schemeClr val="bg2"/>
              </a:solidFill>
              <a:latin typeface="+mj-lt"/>
              <a:ea typeface="Roboto" pitchFamily="2" charset="0"/>
            </a:endParaRPr>
          </a:p>
        </p:txBody>
      </p:sp>
      <p:sp>
        <p:nvSpPr>
          <p:cNvPr id="33" name="TextBox 32">
            <a:extLst>
              <a:ext uri="{FF2B5EF4-FFF2-40B4-BE49-F238E27FC236}">
                <a16:creationId xmlns:a16="http://schemas.microsoft.com/office/drawing/2014/main" id="{1FBEA072-2651-46C6-8D96-C106A4EF47D0}"/>
              </a:ext>
            </a:extLst>
          </p:cNvPr>
          <p:cNvSpPr txBox="1"/>
          <p:nvPr/>
        </p:nvSpPr>
        <p:spPr>
          <a:xfrm>
            <a:off x="5250675" y="4288612"/>
            <a:ext cx="2504217" cy="1015663"/>
          </a:xfrm>
          <a:prstGeom prst="rect">
            <a:avLst/>
          </a:prstGeom>
          <a:noFill/>
        </p:spPr>
        <p:txBody>
          <a:bodyPr wrap="square" rtlCol="0" anchor="t">
            <a:spAutoFit/>
          </a:bodyPr>
          <a:lstStyle/>
          <a:p>
            <a:r>
              <a:rPr lang="en-US" sz="2400" dirty="0">
                <a:solidFill>
                  <a:schemeClr val="bg2"/>
                </a:solidFill>
                <a:latin typeface="+mj-lt"/>
                <a:ea typeface="Roboto" pitchFamily="2" charset="0"/>
              </a:rPr>
              <a:t>Analytics</a:t>
            </a:r>
          </a:p>
          <a:p>
            <a:pPr marL="342900" indent="-342900">
              <a:buFont typeface="Arial" panose="020B0604020202020204" pitchFamily="34" charset="0"/>
              <a:buChar char="•"/>
            </a:pPr>
            <a:r>
              <a:rPr lang="en-US" dirty="0">
                <a:solidFill>
                  <a:schemeClr val="bg2"/>
                </a:solidFill>
                <a:latin typeface="+mj-lt"/>
                <a:ea typeface="Roboto" pitchFamily="2" charset="0"/>
              </a:rPr>
              <a:t>Accurate</a:t>
            </a:r>
          </a:p>
          <a:p>
            <a:pPr marL="342900" indent="-342900">
              <a:buFont typeface="Arial" panose="020B0604020202020204" pitchFamily="34" charset="0"/>
              <a:buChar char="•"/>
            </a:pPr>
            <a:r>
              <a:rPr lang="en-US" dirty="0">
                <a:solidFill>
                  <a:schemeClr val="bg2"/>
                </a:solidFill>
                <a:latin typeface="+mj-lt"/>
                <a:ea typeface="Roboto" pitchFamily="2" charset="0"/>
              </a:rPr>
              <a:t>Meaningful</a:t>
            </a:r>
          </a:p>
        </p:txBody>
      </p:sp>
    </p:spTree>
    <p:extLst>
      <p:ext uri="{BB962C8B-B14F-4D97-AF65-F5344CB8AC3E}">
        <p14:creationId xmlns:p14="http://schemas.microsoft.com/office/powerpoint/2010/main" val="261683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5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25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25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25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26" grpId="0"/>
      <p:bldP spid="31" grpId="0"/>
      <p:bldP spid="36"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6683" y="108787"/>
            <a:ext cx="8204190" cy="1140942"/>
          </a:xfrm>
        </p:spPr>
        <p:txBody>
          <a:bodyPr/>
          <a:lstStyle/>
          <a:p>
            <a:pPr algn="l"/>
            <a:r>
              <a:rPr lang="en-US" dirty="0">
                <a:solidFill>
                  <a:schemeClr val="tx2"/>
                </a:solidFill>
              </a:rPr>
              <a:t>Revenue Cycle Development</a:t>
            </a:r>
          </a:p>
        </p:txBody>
      </p:sp>
      <p:sp>
        <p:nvSpPr>
          <p:cNvPr id="6" name="Rectangle: Rounded Corners 5">
            <a:extLst>
              <a:ext uri="{FF2B5EF4-FFF2-40B4-BE49-F238E27FC236}">
                <a16:creationId xmlns:a16="http://schemas.microsoft.com/office/drawing/2014/main" id="{5954A141-5CEC-4EA7-8A90-507C5E65CFDF}"/>
              </a:ext>
            </a:extLst>
          </p:cNvPr>
          <p:cNvSpPr/>
          <p:nvPr/>
        </p:nvSpPr>
        <p:spPr>
          <a:xfrm>
            <a:off x="126800" y="1511743"/>
            <a:ext cx="3027036" cy="492011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47A0021B-77FB-43D1-B33F-5C10AA54F3D0}"/>
              </a:ext>
            </a:extLst>
          </p:cNvPr>
          <p:cNvSpPr/>
          <p:nvPr/>
        </p:nvSpPr>
        <p:spPr>
          <a:xfrm>
            <a:off x="3250510" y="1525098"/>
            <a:ext cx="3027036" cy="489341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CA167F5-364C-46E2-A0E1-8C17E4060033}"/>
              </a:ext>
            </a:extLst>
          </p:cNvPr>
          <p:cNvSpPr/>
          <p:nvPr/>
        </p:nvSpPr>
        <p:spPr>
          <a:xfrm>
            <a:off x="6407126" y="1525098"/>
            <a:ext cx="2610074" cy="492011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6" name="TextBox 25"/>
          <p:cNvSpPr txBox="1"/>
          <p:nvPr/>
        </p:nvSpPr>
        <p:spPr>
          <a:xfrm>
            <a:off x="303695" y="1787112"/>
            <a:ext cx="2882025" cy="3508653"/>
          </a:xfrm>
          <a:prstGeom prst="rect">
            <a:avLst/>
          </a:prstGeom>
          <a:noFill/>
        </p:spPr>
        <p:txBody>
          <a:bodyPr wrap="square" rtlCol="0" anchor="t">
            <a:spAutoFit/>
          </a:bodyPr>
          <a:lstStyle/>
          <a:p>
            <a:r>
              <a:rPr lang="en-US" sz="2400" b="1" dirty="0">
                <a:solidFill>
                  <a:schemeClr val="bg2"/>
                </a:solidFill>
                <a:latin typeface="+mj-lt"/>
                <a:ea typeface="Roboto" pitchFamily="2" charset="0"/>
              </a:rPr>
              <a:t>Infrastructure</a:t>
            </a:r>
          </a:p>
          <a:p>
            <a:pPr marL="342900" indent="-342900">
              <a:buFont typeface="Arial" panose="020B0604020202020204" pitchFamily="34" charset="0"/>
              <a:buChar char="•"/>
            </a:pPr>
            <a:r>
              <a:rPr lang="en-US" dirty="0">
                <a:solidFill>
                  <a:schemeClr val="bg2"/>
                </a:solidFill>
                <a:latin typeface="+mj-lt"/>
                <a:ea typeface="Roboto" pitchFamily="2" charset="0"/>
              </a:rPr>
              <a:t>Technology</a:t>
            </a:r>
          </a:p>
          <a:p>
            <a:pPr marL="342900" indent="-342900">
              <a:buFont typeface="Arial" panose="020B0604020202020204" pitchFamily="34" charset="0"/>
              <a:buChar char="•"/>
            </a:pPr>
            <a:r>
              <a:rPr lang="en-US" dirty="0">
                <a:solidFill>
                  <a:schemeClr val="bg2"/>
                </a:solidFill>
                <a:latin typeface="+mj-lt"/>
                <a:ea typeface="Roboto" pitchFamily="2" charset="0"/>
              </a:rPr>
              <a:t>Software Setup</a:t>
            </a:r>
          </a:p>
          <a:p>
            <a:pPr marL="342900" indent="-342900">
              <a:buFont typeface="Arial" panose="020B0604020202020204" pitchFamily="34" charset="0"/>
              <a:buChar char="•"/>
            </a:pPr>
            <a:r>
              <a:rPr lang="en-US" dirty="0">
                <a:solidFill>
                  <a:schemeClr val="bg2"/>
                </a:solidFill>
                <a:latin typeface="+mj-lt"/>
                <a:ea typeface="Roboto" pitchFamily="2" charset="0"/>
              </a:rPr>
              <a:t>Charge Description Master</a:t>
            </a:r>
          </a:p>
          <a:p>
            <a:pPr marL="342900" indent="-342900">
              <a:buFont typeface="Arial" panose="020B0604020202020204" pitchFamily="34" charset="0"/>
              <a:buChar char="•"/>
            </a:pPr>
            <a:r>
              <a:rPr lang="en-US" dirty="0">
                <a:solidFill>
                  <a:schemeClr val="bg2"/>
                </a:solidFill>
                <a:latin typeface="+mj-lt"/>
                <a:ea typeface="Roboto" pitchFamily="2" charset="0"/>
              </a:rPr>
              <a:t>User Training</a:t>
            </a:r>
          </a:p>
          <a:p>
            <a:pPr marL="342900" indent="-342900">
              <a:buFont typeface="Arial" panose="020B0604020202020204" pitchFamily="34" charset="0"/>
              <a:buChar char="•"/>
            </a:pPr>
            <a:r>
              <a:rPr lang="en-US" dirty="0">
                <a:solidFill>
                  <a:schemeClr val="bg2"/>
                </a:solidFill>
                <a:latin typeface="+mj-lt"/>
                <a:ea typeface="Roboto" pitchFamily="2" charset="0"/>
              </a:rPr>
              <a:t>Provider Enrollment</a:t>
            </a:r>
          </a:p>
          <a:p>
            <a:pPr marL="342900" indent="-342900">
              <a:buFont typeface="Arial" panose="020B0604020202020204" pitchFamily="34" charset="0"/>
              <a:buChar char="•"/>
            </a:pPr>
            <a:r>
              <a:rPr lang="en-US" dirty="0">
                <a:solidFill>
                  <a:schemeClr val="bg2"/>
                </a:solidFill>
                <a:latin typeface="+mj-lt"/>
                <a:ea typeface="Roboto" pitchFamily="2" charset="0"/>
              </a:rPr>
              <a:t>Policies and Procedures</a:t>
            </a:r>
          </a:p>
          <a:p>
            <a:pPr marL="342900" indent="-342900">
              <a:buFont typeface="Arial" panose="020B0604020202020204" pitchFamily="34" charset="0"/>
              <a:buChar char="•"/>
            </a:pPr>
            <a:r>
              <a:rPr lang="en-US" dirty="0">
                <a:solidFill>
                  <a:schemeClr val="bg2"/>
                </a:solidFill>
                <a:latin typeface="+mj-lt"/>
                <a:ea typeface="Roboto" pitchFamily="2" charset="0"/>
              </a:rPr>
              <a:t>Process Design</a:t>
            </a:r>
          </a:p>
          <a:p>
            <a:pPr marL="342900" indent="-342900">
              <a:buFont typeface="Arial" panose="020B0604020202020204" pitchFamily="34" charset="0"/>
              <a:buChar char="•"/>
            </a:pPr>
            <a:r>
              <a:rPr lang="en-US" dirty="0">
                <a:solidFill>
                  <a:schemeClr val="bg2"/>
                </a:solidFill>
                <a:latin typeface="+mj-lt"/>
                <a:ea typeface="Roboto" pitchFamily="2" charset="0"/>
              </a:rPr>
              <a:t>Process Alignment</a:t>
            </a:r>
          </a:p>
          <a:p>
            <a:pPr marL="342900" indent="-342900">
              <a:buFont typeface="Arial" panose="020B0604020202020204" pitchFamily="34" charset="0"/>
              <a:buChar char="•"/>
            </a:pPr>
            <a:r>
              <a:rPr lang="en-US" dirty="0">
                <a:solidFill>
                  <a:schemeClr val="bg2"/>
                </a:solidFill>
                <a:latin typeface="+mj-lt"/>
                <a:ea typeface="Roboto" pitchFamily="2" charset="0"/>
              </a:rPr>
              <a:t>Provider Commitment</a:t>
            </a:r>
          </a:p>
        </p:txBody>
      </p:sp>
      <p:sp>
        <p:nvSpPr>
          <p:cNvPr id="31" name="TextBox 30"/>
          <p:cNvSpPr txBox="1"/>
          <p:nvPr/>
        </p:nvSpPr>
        <p:spPr>
          <a:xfrm>
            <a:off x="3429793" y="1787112"/>
            <a:ext cx="2767877" cy="3785652"/>
          </a:xfrm>
          <a:prstGeom prst="rect">
            <a:avLst/>
          </a:prstGeom>
          <a:noFill/>
        </p:spPr>
        <p:txBody>
          <a:bodyPr wrap="square" rtlCol="0" anchor="t">
            <a:spAutoFit/>
          </a:bodyPr>
          <a:lstStyle/>
          <a:p>
            <a:r>
              <a:rPr lang="en-US" sz="2400" b="1" dirty="0">
                <a:solidFill>
                  <a:schemeClr val="bg2"/>
                </a:solidFill>
                <a:latin typeface="+mj-lt"/>
                <a:ea typeface="Roboto" pitchFamily="2" charset="0"/>
              </a:rPr>
              <a:t>Processing</a:t>
            </a:r>
          </a:p>
          <a:p>
            <a:pPr marL="342900" indent="-342900">
              <a:buFont typeface="Arial" panose="020B0604020202020204" pitchFamily="34" charset="0"/>
              <a:buChar char="•"/>
            </a:pPr>
            <a:r>
              <a:rPr lang="en-US" dirty="0">
                <a:solidFill>
                  <a:schemeClr val="bg2"/>
                </a:solidFill>
                <a:latin typeface="+mj-lt"/>
                <a:ea typeface="Roboto" pitchFamily="2" charset="0"/>
              </a:rPr>
              <a:t>Scheduling</a:t>
            </a:r>
          </a:p>
          <a:p>
            <a:pPr marL="342900" indent="-342900">
              <a:buFont typeface="Arial" panose="020B0604020202020204" pitchFamily="34" charset="0"/>
              <a:buChar char="•"/>
            </a:pPr>
            <a:r>
              <a:rPr lang="en-US" dirty="0">
                <a:solidFill>
                  <a:schemeClr val="bg2"/>
                </a:solidFill>
                <a:latin typeface="+mj-lt"/>
                <a:ea typeface="Roboto" pitchFamily="2" charset="0"/>
              </a:rPr>
              <a:t>Pre-Visit Financial Clearance</a:t>
            </a:r>
          </a:p>
          <a:p>
            <a:pPr marL="342900" indent="-342900">
              <a:buFont typeface="Arial" panose="020B0604020202020204" pitchFamily="34" charset="0"/>
              <a:buChar char="•"/>
            </a:pPr>
            <a:r>
              <a:rPr lang="en-US" dirty="0">
                <a:solidFill>
                  <a:schemeClr val="bg2"/>
                </a:solidFill>
                <a:latin typeface="+mj-lt"/>
                <a:ea typeface="Roboto" pitchFamily="2" charset="0"/>
              </a:rPr>
              <a:t>Registration</a:t>
            </a:r>
          </a:p>
          <a:p>
            <a:pPr marL="342900" indent="-342900">
              <a:buFont typeface="Arial" panose="020B0604020202020204" pitchFamily="34" charset="0"/>
              <a:buChar char="•"/>
            </a:pPr>
            <a:r>
              <a:rPr lang="en-US" dirty="0">
                <a:solidFill>
                  <a:schemeClr val="bg2"/>
                </a:solidFill>
                <a:latin typeface="+mj-lt"/>
                <a:ea typeface="Roboto" pitchFamily="2" charset="0"/>
              </a:rPr>
              <a:t>Charge Capture</a:t>
            </a:r>
          </a:p>
          <a:p>
            <a:pPr marL="342900" indent="-342900">
              <a:buFont typeface="Arial" panose="020B0604020202020204" pitchFamily="34" charset="0"/>
              <a:buChar char="•"/>
            </a:pPr>
            <a:r>
              <a:rPr lang="en-US" dirty="0">
                <a:solidFill>
                  <a:schemeClr val="bg2"/>
                </a:solidFill>
                <a:latin typeface="+mj-lt"/>
                <a:ea typeface="Roboto" pitchFamily="2" charset="0"/>
              </a:rPr>
              <a:t>Coding</a:t>
            </a:r>
          </a:p>
          <a:p>
            <a:pPr marL="342900" indent="-342900">
              <a:buFont typeface="Arial" panose="020B0604020202020204" pitchFamily="34" charset="0"/>
              <a:buChar char="•"/>
            </a:pPr>
            <a:r>
              <a:rPr lang="en-US" dirty="0">
                <a:solidFill>
                  <a:schemeClr val="bg2"/>
                </a:solidFill>
                <a:latin typeface="+mj-lt"/>
                <a:ea typeface="Roboto" pitchFamily="2" charset="0"/>
              </a:rPr>
              <a:t>Claim Submission</a:t>
            </a:r>
          </a:p>
          <a:p>
            <a:pPr marL="342900" indent="-342900">
              <a:buFont typeface="Arial" panose="020B0604020202020204" pitchFamily="34" charset="0"/>
              <a:buChar char="•"/>
            </a:pPr>
            <a:r>
              <a:rPr lang="en-US" dirty="0">
                <a:solidFill>
                  <a:schemeClr val="bg2"/>
                </a:solidFill>
                <a:latin typeface="+mj-lt"/>
                <a:ea typeface="Roboto" pitchFamily="2" charset="0"/>
              </a:rPr>
              <a:t>Follow-up</a:t>
            </a:r>
          </a:p>
          <a:p>
            <a:pPr marL="342900" indent="-342900">
              <a:buFont typeface="Arial" panose="020B0604020202020204" pitchFamily="34" charset="0"/>
              <a:buChar char="•"/>
            </a:pPr>
            <a:r>
              <a:rPr lang="en-US" dirty="0">
                <a:solidFill>
                  <a:schemeClr val="bg2"/>
                </a:solidFill>
                <a:latin typeface="+mj-lt"/>
                <a:ea typeface="Roboto" pitchFamily="2" charset="0"/>
              </a:rPr>
              <a:t>Posting</a:t>
            </a:r>
          </a:p>
          <a:p>
            <a:pPr marL="342900" indent="-342900">
              <a:buFont typeface="Arial" panose="020B0604020202020204" pitchFamily="34" charset="0"/>
              <a:buChar char="•"/>
            </a:pPr>
            <a:r>
              <a:rPr lang="en-US" dirty="0">
                <a:solidFill>
                  <a:schemeClr val="bg2"/>
                </a:solidFill>
                <a:latin typeface="+mj-lt"/>
                <a:ea typeface="Roboto" pitchFamily="2" charset="0"/>
              </a:rPr>
              <a:t>Denial Management</a:t>
            </a:r>
          </a:p>
          <a:p>
            <a:pPr marL="342900" indent="-342900">
              <a:buFont typeface="Arial" panose="020B0604020202020204" pitchFamily="34" charset="0"/>
              <a:buChar char="•"/>
            </a:pPr>
            <a:r>
              <a:rPr lang="en-US" dirty="0">
                <a:solidFill>
                  <a:schemeClr val="bg2"/>
                </a:solidFill>
                <a:latin typeface="+mj-lt"/>
                <a:ea typeface="Roboto" pitchFamily="2" charset="0"/>
              </a:rPr>
              <a:t>Appeals</a:t>
            </a:r>
          </a:p>
          <a:p>
            <a:pPr marL="342900" indent="-342900">
              <a:buFont typeface="Arial" panose="020B0604020202020204" pitchFamily="34" charset="0"/>
              <a:buChar char="•"/>
            </a:pPr>
            <a:r>
              <a:rPr lang="en-US" dirty="0">
                <a:solidFill>
                  <a:schemeClr val="bg2"/>
                </a:solidFill>
                <a:latin typeface="+mj-lt"/>
                <a:ea typeface="Roboto" pitchFamily="2" charset="0"/>
              </a:rPr>
              <a:t>Collections</a:t>
            </a:r>
          </a:p>
        </p:txBody>
      </p:sp>
      <p:pic>
        <p:nvPicPr>
          <p:cNvPr id="29" name="Picture 28" descr="A close up of a logo&#10;&#10;Description automatically generated">
            <a:extLst>
              <a:ext uri="{FF2B5EF4-FFF2-40B4-BE49-F238E27FC236}">
                <a16:creationId xmlns:a16="http://schemas.microsoft.com/office/drawing/2014/main" id="{9A96815D-3FE2-45DE-A68D-73A22D0C56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
        <p:nvSpPr>
          <p:cNvPr id="32" name="TextBox 31">
            <a:extLst>
              <a:ext uri="{FF2B5EF4-FFF2-40B4-BE49-F238E27FC236}">
                <a16:creationId xmlns:a16="http://schemas.microsoft.com/office/drawing/2014/main" id="{88610DDF-7A85-474A-95B1-100405D0F797}"/>
              </a:ext>
            </a:extLst>
          </p:cNvPr>
          <p:cNvSpPr txBox="1"/>
          <p:nvPr/>
        </p:nvSpPr>
        <p:spPr>
          <a:xfrm>
            <a:off x="6585987" y="1787112"/>
            <a:ext cx="2616202" cy="2677656"/>
          </a:xfrm>
          <a:prstGeom prst="rect">
            <a:avLst/>
          </a:prstGeom>
          <a:noFill/>
        </p:spPr>
        <p:txBody>
          <a:bodyPr wrap="square" rtlCol="0" anchor="t">
            <a:spAutoFit/>
          </a:bodyPr>
          <a:lstStyle/>
          <a:p>
            <a:r>
              <a:rPr lang="en-US" sz="2400" b="1" dirty="0">
                <a:solidFill>
                  <a:schemeClr val="bg2"/>
                </a:solidFill>
                <a:latin typeface="+mj-lt"/>
                <a:ea typeface="Roboto" pitchFamily="2" charset="0"/>
              </a:rPr>
              <a:t>Analysis</a:t>
            </a:r>
          </a:p>
          <a:p>
            <a:pPr marL="342900" indent="-342900">
              <a:buFont typeface="Arial" panose="020B0604020202020204" pitchFamily="34" charset="0"/>
              <a:buChar char="•"/>
            </a:pPr>
            <a:r>
              <a:rPr lang="en-US" dirty="0">
                <a:solidFill>
                  <a:schemeClr val="bg2"/>
                </a:solidFill>
                <a:latin typeface="+mj-lt"/>
                <a:ea typeface="Roboto" pitchFamily="2" charset="0"/>
              </a:rPr>
              <a:t>Internal Controls</a:t>
            </a:r>
          </a:p>
          <a:p>
            <a:pPr marL="342900" indent="-342900">
              <a:buFont typeface="Arial" panose="020B0604020202020204" pitchFamily="34" charset="0"/>
              <a:buChar char="•"/>
            </a:pPr>
            <a:r>
              <a:rPr lang="en-US" dirty="0">
                <a:solidFill>
                  <a:schemeClr val="bg2"/>
                </a:solidFill>
                <a:latin typeface="+mj-lt"/>
                <a:ea typeface="Roboto" pitchFamily="2" charset="0"/>
              </a:rPr>
              <a:t>Benchmarking</a:t>
            </a:r>
          </a:p>
          <a:p>
            <a:pPr marL="342900" indent="-342900">
              <a:buFont typeface="Arial" panose="020B0604020202020204" pitchFamily="34" charset="0"/>
              <a:buChar char="•"/>
            </a:pPr>
            <a:r>
              <a:rPr lang="en-US" dirty="0">
                <a:solidFill>
                  <a:schemeClr val="bg2"/>
                </a:solidFill>
                <a:latin typeface="+mj-lt"/>
                <a:ea typeface="Roboto" pitchFamily="2" charset="0"/>
              </a:rPr>
              <a:t>Productivity Measures</a:t>
            </a:r>
          </a:p>
          <a:p>
            <a:pPr marL="342900" indent="-342900">
              <a:buFont typeface="Arial" panose="020B0604020202020204" pitchFamily="34" charset="0"/>
              <a:buChar char="•"/>
            </a:pPr>
            <a:r>
              <a:rPr lang="en-US" dirty="0">
                <a:solidFill>
                  <a:schemeClr val="bg2"/>
                </a:solidFill>
                <a:latin typeface="+mj-lt"/>
                <a:ea typeface="Roboto" pitchFamily="2" charset="0"/>
              </a:rPr>
              <a:t>Management Reporting</a:t>
            </a:r>
          </a:p>
          <a:p>
            <a:pPr marL="342900" indent="-342900">
              <a:buFont typeface="Arial" panose="020B0604020202020204" pitchFamily="34" charset="0"/>
              <a:buChar char="•"/>
            </a:pPr>
            <a:r>
              <a:rPr lang="en-US" dirty="0">
                <a:solidFill>
                  <a:schemeClr val="bg2"/>
                </a:solidFill>
                <a:latin typeface="+mj-lt"/>
                <a:ea typeface="Roboto" pitchFamily="2" charset="0"/>
              </a:rPr>
              <a:t>Accountability</a:t>
            </a:r>
          </a:p>
          <a:p>
            <a:pPr marL="342900" indent="-342900">
              <a:buFont typeface="Arial" panose="020B0604020202020204" pitchFamily="34" charset="0"/>
              <a:buChar char="•"/>
            </a:pPr>
            <a:r>
              <a:rPr lang="en-US" dirty="0">
                <a:solidFill>
                  <a:schemeClr val="bg2"/>
                </a:solidFill>
                <a:latin typeface="+mj-lt"/>
                <a:ea typeface="Roboto" pitchFamily="2" charset="0"/>
              </a:rPr>
              <a:t>Compliance</a:t>
            </a:r>
            <a:endParaRPr lang="en-US" sz="2400" dirty="0">
              <a:solidFill>
                <a:schemeClr val="bg2"/>
              </a:solidFill>
              <a:latin typeface="+mj-lt"/>
              <a:ea typeface="Roboto" pitchFamily="2" charset="0"/>
            </a:endParaRPr>
          </a:p>
        </p:txBody>
      </p:sp>
    </p:spTree>
    <p:extLst>
      <p:ext uri="{BB962C8B-B14F-4D97-AF65-F5344CB8AC3E}">
        <p14:creationId xmlns:p14="http://schemas.microsoft.com/office/powerpoint/2010/main" val="180290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25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25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486400" cy="5693866"/>
          </a:xfrm>
          <a:prstGeom prst="rect">
            <a:avLst/>
          </a:prstGeom>
          <a:noFill/>
        </p:spPr>
        <p:txBody>
          <a:bodyPr wrap="square" rtlCol="0" anchor="t">
            <a:spAutoFit/>
          </a:bodyPr>
          <a:lstStyle/>
          <a:p>
            <a:r>
              <a:rPr lang="en-US" sz="3200" dirty="0">
                <a:latin typeface="+mj-lt"/>
                <a:ea typeface="Roboto" pitchFamily="2" charset="0"/>
              </a:rPr>
              <a:t>Software</a:t>
            </a:r>
            <a:endParaRPr lang="en-US" sz="2100" dirty="0">
              <a:latin typeface="+mj-lt"/>
              <a:ea typeface="Roboto" pitchFamily="2" charset="0"/>
            </a:endParaRPr>
          </a:p>
          <a:p>
            <a:pPr marL="342900" indent="-342900">
              <a:buFont typeface="Arial" panose="020B0604020202020204" pitchFamily="34" charset="0"/>
              <a:buChar char="•"/>
            </a:pPr>
            <a:endParaRPr lang="en-US" sz="2400" dirty="0">
              <a:latin typeface="+mj-lt"/>
              <a:ea typeface="Roboto" pitchFamily="2" charset="0"/>
            </a:endParaRPr>
          </a:p>
          <a:p>
            <a:pPr marL="342900" indent="-342900">
              <a:buFont typeface="Arial" panose="020B0604020202020204" pitchFamily="34" charset="0"/>
              <a:buChar char="•"/>
            </a:pPr>
            <a:r>
              <a:rPr lang="en-US" sz="2400" dirty="0">
                <a:latin typeface="+mj-lt"/>
                <a:ea typeface="Roboto" pitchFamily="2" charset="0"/>
              </a:rPr>
              <a:t>Automation</a:t>
            </a:r>
          </a:p>
          <a:p>
            <a:pPr marL="800100" lvl="1" indent="-342900">
              <a:buFont typeface="Segoe UI" panose="020B0502040204020203" pitchFamily="34" charset="0"/>
              <a:buChar char="‐"/>
            </a:pPr>
            <a:r>
              <a:rPr lang="en-US" sz="2000" dirty="0">
                <a:latin typeface="+mj-lt"/>
                <a:ea typeface="Roboto" pitchFamily="2" charset="0"/>
              </a:rPr>
              <a:t>Electronic Remittance Advice</a:t>
            </a:r>
          </a:p>
          <a:p>
            <a:pPr marL="800100" lvl="1" indent="-342900">
              <a:buFont typeface="Segoe UI" panose="020B0502040204020203" pitchFamily="34" charset="0"/>
              <a:buChar char="‐"/>
            </a:pPr>
            <a:r>
              <a:rPr lang="en-US" sz="2000" dirty="0">
                <a:latin typeface="+mj-lt"/>
                <a:ea typeface="Roboto" pitchFamily="2" charset="0"/>
              </a:rPr>
              <a:t>Electronic posting</a:t>
            </a:r>
          </a:p>
          <a:p>
            <a:pPr marL="800100" lvl="1" indent="-342900">
              <a:buFont typeface="Segoe UI" panose="020B0502040204020203" pitchFamily="34" charset="0"/>
              <a:buChar char="‐"/>
            </a:pPr>
            <a:r>
              <a:rPr lang="en-US" sz="2000" dirty="0">
                <a:latin typeface="+mj-lt"/>
                <a:ea typeface="Roboto" pitchFamily="2" charset="0"/>
              </a:rPr>
              <a:t>Electronic Funds Transfer</a:t>
            </a:r>
          </a:p>
          <a:p>
            <a:pPr marL="342900" indent="-342900">
              <a:buFont typeface="Arial" panose="020B0604020202020204" pitchFamily="34" charset="0"/>
              <a:buChar char="•"/>
            </a:pPr>
            <a:endParaRPr lang="en-US" sz="2400" dirty="0">
              <a:latin typeface="+mj-lt"/>
              <a:ea typeface="Roboto" pitchFamily="2" charset="0"/>
            </a:endParaRPr>
          </a:p>
          <a:p>
            <a:pPr marL="342900" indent="-342900">
              <a:buFont typeface="Arial" panose="020B0604020202020204" pitchFamily="34" charset="0"/>
              <a:buChar char="•"/>
            </a:pPr>
            <a:r>
              <a:rPr lang="en-US" sz="2400" dirty="0">
                <a:latin typeface="+mj-lt"/>
                <a:ea typeface="Roboto" pitchFamily="2" charset="0"/>
              </a:rPr>
              <a:t>Clearinghouse</a:t>
            </a:r>
          </a:p>
          <a:p>
            <a:pPr marL="800100" lvl="1" indent="-342900">
              <a:buFont typeface="Segoe UI" panose="020B0502040204020203" pitchFamily="34" charset="0"/>
              <a:buChar char="‐"/>
            </a:pPr>
            <a:r>
              <a:rPr lang="en-US" sz="2000" dirty="0">
                <a:latin typeface="+mj-lt"/>
                <a:ea typeface="Roboto" pitchFamily="2" charset="0"/>
              </a:rPr>
              <a:t>Claim scrubbing</a:t>
            </a:r>
          </a:p>
          <a:p>
            <a:pPr marL="800100" lvl="1" indent="-342900">
              <a:buFont typeface="Segoe UI" panose="020B0502040204020203" pitchFamily="34" charset="0"/>
              <a:buChar char="‐"/>
            </a:pPr>
            <a:r>
              <a:rPr lang="en-US" sz="2000" dirty="0">
                <a:latin typeface="+mj-lt"/>
                <a:ea typeface="Roboto" pitchFamily="2" charset="0"/>
              </a:rPr>
              <a:t>Data mining</a:t>
            </a:r>
          </a:p>
          <a:p>
            <a:pPr marL="800100" lvl="1" indent="-342900">
              <a:buFont typeface="Segoe UI" panose="020B0502040204020203" pitchFamily="34" charset="0"/>
              <a:buChar char="‐"/>
            </a:pPr>
            <a:r>
              <a:rPr lang="en-US" sz="2000" dirty="0">
                <a:latin typeface="+mj-lt"/>
                <a:ea typeface="Roboto" pitchFamily="2" charset="0"/>
              </a:rPr>
              <a:t>Software integration</a:t>
            </a:r>
          </a:p>
          <a:p>
            <a:pPr marL="342900" indent="-342900">
              <a:buFont typeface="Arial" panose="020B0604020202020204" pitchFamily="34" charset="0"/>
              <a:buChar char="•"/>
            </a:pPr>
            <a:endParaRPr lang="en-US" sz="2400" dirty="0">
              <a:latin typeface="+mj-lt"/>
              <a:ea typeface="Roboto" pitchFamily="2" charset="0"/>
            </a:endParaRPr>
          </a:p>
          <a:p>
            <a:pPr marL="342900" indent="-342900">
              <a:buFont typeface="Arial" panose="020B0604020202020204" pitchFamily="34" charset="0"/>
              <a:buChar char="•"/>
            </a:pPr>
            <a:r>
              <a:rPr lang="en-US" sz="2400" dirty="0">
                <a:latin typeface="+mj-lt"/>
                <a:ea typeface="Roboto" pitchFamily="2" charset="0"/>
              </a:rPr>
              <a:t>Security</a:t>
            </a:r>
          </a:p>
          <a:p>
            <a:pPr marL="800100" lvl="1" indent="-342900">
              <a:buFont typeface="Segoe UI" panose="020B0502040204020203" pitchFamily="34" charset="0"/>
              <a:buChar char="‐"/>
            </a:pPr>
            <a:r>
              <a:rPr lang="en-US" dirty="0">
                <a:latin typeface="+mj-lt"/>
                <a:ea typeface="Roboto" pitchFamily="2" charset="0"/>
              </a:rPr>
              <a:t>HIPAA Security Rule - 45 C.F.R. §164 Sub. C</a:t>
            </a:r>
          </a:p>
          <a:p>
            <a:pPr marL="800100" lvl="1" indent="-342900">
              <a:buFont typeface="Segoe UI" panose="020B0502040204020203" pitchFamily="34" charset="0"/>
              <a:buChar char="‐"/>
            </a:pPr>
            <a:r>
              <a:rPr lang="en-US" dirty="0">
                <a:latin typeface="+mj-lt"/>
                <a:ea typeface="Roboto" pitchFamily="2" charset="0"/>
              </a:rPr>
              <a:t>Risk Analysis</a:t>
            </a:r>
          </a:p>
          <a:p>
            <a:pPr marL="1257300" lvl="2" indent="-342900">
              <a:buFont typeface="Arial" panose="020B0604020202020204" pitchFamily="34" charset="0"/>
              <a:buChar char="•"/>
            </a:pPr>
            <a:r>
              <a:rPr lang="en-US" sz="1600" dirty="0">
                <a:latin typeface="+mj-lt"/>
                <a:ea typeface="Roboto" pitchFamily="2" charset="0"/>
              </a:rPr>
              <a:t>Required by law since 2003</a:t>
            </a:r>
          </a:p>
          <a:p>
            <a:pPr marL="1257300" lvl="2" indent="-342900">
              <a:buFont typeface="Arial" panose="020B0604020202020204" pitchFamily="34" charset="0"/>
              <a:buChar char="•"/>
            </a:pPr>
            <a:r>
              <a:rPr lang="en-US" sz="1600" dirty="0">
                <a:latin typeface="+mj-lt"/>
                <a:ea typeface="Roboto" pitchFamily="2" charset="0"/>
              </a:rPr>
              <a:t>Must be ongoing</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414320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9"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486400" cy="1446550"/>
          </a:xfrm>
          <a:prstGeom prst="rect">
            <a:avLst/>
          </a:prstGeom>
          <a:noFill/>
        </p:spPr>
        <p:txBody>
          <a:bodyPr wrap="square" rtlCol="0" anchor="t">
            <a:spAutoFit/>
          </a:bodyPr>
          <a:lstStyle/>
          <a:p>
            <a:r>
              <a:rPr lang="en-US" sz="3200" dirty="0">
                <a:latin typeface="+mj-lt"/>
                <a:ea typeface="Roboto" pitchFamily="2" charset="0"/>
              </a:rPr>
              <a:t>Policies and Procedures</a:t>
            </a:r>
            <a:endParaRPr lang="en-US" sz="2100" dirty="0">
              <a:latin typeface="+mj-lt"/>
              <a:ea typeface="Roboto" pitchFamily="2" charset="0"/>
            </a:endParaRPr>
          </a:p>
          <a:p>
            <a:endParaRPr lang="en-US" sz="3200" dirty="0">
              <a:latin typeface="+mj-lt"/>
              <a:ea typeface="Roboto" pitchFamily="2" charset="0"/>
            </a:endParaRPr>
          </a:p>
          <a:p>
            <a:endParaRPr lang="en-US" sz="2400" dirty="0">
              <a:latin typeface="+mj-lt"/>
              <a:ea typeface="Roboto" pitchFamily="2" charset="0"/>
            </a:endParaRP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25895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486400" cy="584775"/>
          </a:xfrm>
          <a:prstGeom prst="rect">
            <a:avLst/>
          </a:prstGeom>
          <a:noFill/>
        </p:spPr>
        <p:txBody>
          <a:bodyPr wrap="square" rtlCol="0" anchor="t">
            <a:spAutoFit/>
          </a:bodyPr>
          <a:lstStyle/>
          <a:p>
            <a:r>
              <a:rPr lang="en-US" sz="3200" strike="sngStrike" dirty="0">
                <a:latin typeface="+mj-lt"/>
                <a:ea typeface="Roboto" pitchFamily="2" charset="0"/>
              </a:rPr>
              <a:t>Policies and Procedures</a:t>
            </a:r>
            <a:endParaRPr lang="en-US" sz="2100" strike="sngStrike" dirty="0">
              <a:latin typeface="+mj-lt"/>
              <a:ea typeface="Roboto" pitchFamily="2" charset="0"/>
            </a:endParaRP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
        <p:nvSpPr>
          <p:cNvPr id="2" name="Rectangle 1">
            <a:extLst>
              <a:ext uri="{FF2B5EF4-FFF2-40B4-BE49-F238E27FC236}">
                <a16:creationId xmlns:a16="http://schemas.microsoft.com/office/drawing/2014/main" id="{AA3C0B77-FE1A-47F7-9BE7-40992EB83542}"/>
              </a:ext>
            </a:extLst>
          </p:cNvPr>
          <p:cNvSpPr/>
          <p:nvPr/>
        </p:nvSpPr>
        <p:spPr>
          <a:xfrm>
            <a:off x="3657600" y="1679139"/>
            <a:ext cx="4572000" cy="3016210"/>
          </a:xfrm>
          <a:prstGeom prst="rect">
            <a:avLst/>
          </a:prstGeom>
        </p:spPr>
        <p:txBody>
          <a:bodyPr>
            <a:spAutoFit/>
          </a:bodyPr>
          <a:lstStyle/>
          <a:p>
            <a:r>
              <a:rPr lang="en-US" sz="3200" dirty="0"/>
              <a:t>Standards and Controls</a:t>
            </a:r>
          </a:p>
          <a:p>
            <a:endParaRPr lang="en-US" dirty="0"/>
          </a:p>
          <a:p>
            <a:pPr marL="342900" indent="-342900">
              <a:buFont typeface="Arial" panose="020B0604020202020204" pitchFamily="34" charset="0"/>
              <a:buChar char="•"/>
            </a:pPr>
            <a:r>
              <a:rPr lang="en-US" sz="2000" dirty="0"/>
              <a:t>Policies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Processes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Procedures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Controls</a:t>
            </a:r>
          </a:p>
        </p:txBody>
      </p:sp>
    </p:spTree>
    <p:extLst>
      <p:ext uri="{BB962C8B-B14F-4D97-AF65-F5344CB8AC3E}">
        <p14:creationId xmlns:p14="http://schemas.microsoft.com/office/powerpoint/2010/main" val="46872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61709" cy="3785652"/>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is a policy?</a:t>
            </a:r>
          </a:p>
          <a:p>
            <a:pPr algn="just"/>
            <a:endParaRPr lang="en-US" sz="2000" dirty="0">
              <a:latin typeface="+mj-lt"/>
              <a:ea typeface="Roboto" pitchFamily="2" charset="0"/>
            </a:endParaRPr>
          </a:p>
          <a:p>
            <a:pPr algn="just"/>
            <a:r>
              <a:rPr lang="en-US" sz="2000" dirty="0">
                <a:latin typeface="+mj-lt"/>
                <a:ea typeface="Roboto" pitchFamily="2" charset="0"/>
              </a:rPr>
              <a:t>A </a:t>
            </a:r>
            <a:r>
              <a:rPr lang="en-US" sz="2000" b="1" dirty="0">
                <a:latin typeface="+mj-lt"/>
                <a:ea typeface="Roboto" pitchFamily="2" charset="0"/>
              </a:rPr>
              <a:t>policy</a:t>
            </a:r>
            <a:r>
              <a:rPr lang="en-US" sz="2000" dirty="0">
                <a:latin typeface="+mj-lt"/>
                <a:ea typeface="Roboto" pitchFamily="2" charset="0"/>
              </a:rPr>
              <a:t> is a rule, regulation, or a set of guidelines to which an organization and its workforce comply. Policies are meant to remain static and include responsibilities and consequences. </a:t>
            </a:r>
          </a:p>
          <a:p>
            <a:endParaRPr lang="en-US" sz="2400" dirty="0">
              <a:latin typeface="+mj-lt"/>
              <a:ea typeface="Roboto" pitchFamily="2" charset="0"/>
            </a:endParaRP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670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61709" cy="4339650"/>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is a process?</a:t>
            </a:r>
          </a:p>
          <a:p>
            <a:pPr algn="just"/>
            <a:endParaRPr lang="en-US" sz="2000" dirty="0">
              <a:latin typeface="+mj-lt"/>
              <a:ea typeface="Roboto" pitchFamily="2" charset="0"/>
            </a:endParaRPr>
          </a:p>
          <a:p>
            <a:pPr algn="just"/>
            <a:r>
              <a:rPr lang="en-US" sz="2000" dirty="0">
                <a:latin typeface="+mj-lt"/>
                <a:ea typeface="Roboto" pitchFamily="2" charset="0"/>
              </a:rPr>
              <a:t>A </a:t>
            </a:r>
            <a:r>
              <a:rPr lang="en-US" sz="2000" b="1" dirty="0">
                <a:latin typeface="+mj-lt"/>
                <a:ea typeface="Roboto" pitchFamily="2" charset="0"/>
              </a:rPr>
              <a:t>process</a:t>
            </a:r>
            <a:r>
              <a:rPr lang="en-US" sz="2000" dirty="0">
                <a:latin typeface="+mj-lt"/>
                <a:ea typeface="Roboto" pitchFamily="2" charset="0"/>
              </a:rPr>
              <a:t> is a high-level set of actions, or set of procedures, which must happen to ensure compliance with a policy. A process defines who, when, and how often. Processes are the steps needed to ensure a policy is enforced. A process must align with a policy and outline an acceptable method to comply with the associated policy or policies.</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160265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61709" cy="4955203"/>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is a procedure?</a:t>
            </a:r>
          </a:p>
          <a:p>
            <a:pPr algn="just"/>
            <a:endParaRPr lang="en-US" sz="2000" dirty="0">
              <a:latin typeface="+mj-lt"/>
              <a:ea typeface="Roboto" pitchFamily="2" charset="0"/>
            </a:endParaRPr>
          </a:p>
          <a:p>
            <a:pPr algn="just"/>
            <a:r>
              <a:rPr lang="en-US" sz="2000" dirty="0">
                <a:latin typeface="+mj-lt"/>
                <a:ea typeface="Roboto" pitchFamily="2" charset="0"/>
              </a:rPr>
              <a:t>A </a:t>
            </a:r>
            <a:r>
              <a:rPr lang="en-US" sz="2000" b="1" dirty="0">
                <a:latin typeface="+mj-lt"/>
                <a:ea typeface="Roboto" pitchFamily="2" charset="0"/>
              </a:rPr>
              <a:t>procedure</a:t>
            </a:r>
            <a:r>
              <a:rPr lang="en-US" sz="2000" dirty="0">
                <a:latin typeface="+mj-lt"/>
                <a:ea typeface="Roboto" pitchFamily="2" charset="0"/>
              </a:rPr>
              <a:t> is a detailed set of steps by which an individual performs a process. A procedure outlines who performs the steps, the order of steps, and how to address unknown variables. Procedures can be user-specific. Procedures may include tools or references such as computer screen shots or form templates. Policies have widespread application while processes and procedures are successively more specific in scope. </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154394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70022" cy="5139869"/>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Managing Policies, Processes, and Procedures</a:t>
            </a:r>
          </a:p>
          <a:p>
            <a:pPr algn="just"/>
            <a:endParaRPr lang="en-US" sz="2000" b="1" dirty="0">
              <a:latin typeface="+mj-lt"/>
              <a:ea typeface="Roboto" pitchFamily="2" charset="0"/>
            </a:endParaRPr>
          </a:p>
          <a:p>
            <a:pPr marL="342900" indent="-342900" algn="just">
              <a:buFont typeface="Arial" panose="020B0604020202020204" pitchFamily="34" charset="0"/>
              <a:buChar char="•"/>
            </a:pPr>
            <a:r>
              <a:rPr lang="en-US" sz="2000" b="1" dirty="0">
                <a:latin typeface="+mj-lt"/>
                <a:ea typeface="Roboto" pitchFamily="2" charset="0"/>
              </a:rPr>
              <a:t>Policies</a:t>
            </a:r>
            <a:r>
              <a:rPr lang="en-US" sz="2000" dirty="0">
                <a:latin typeface="+mj-lt"/>
                <a:ea typeface="Roboto" pitchFamily="2" charset="0"/>
              </a:rPr>
              <a:t> are reviewed annually or biannually and change infrequently</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b="1" dirty="0">
                <a:latin typeface="+mj-lt"/>
                <a:ea typeface="Roboto" pitchFamily="2" charset="0"/>
              </a:rPr>
              <a:t>Processes</a:t>
            </a:r>
            <a:r>
              <a:rPr lang="en-US" sz="2000" dirty="0">
                <a:latin typeface="+mj-lt"/>
                <a:ea typeface="Roboto" pitchFamily="2" charset="0"/>
              </a:rPr>
              <a:t> may change as the environment changes.</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b="1" dirty="0">
                <a:latin typeface="+mj-lt"/>
                <a:ea typeface="Roboto" pitchFamily="2" charset="0"/>
              </a:rPr>
              <a:t>Procedures</a:t>
            </a:r>
            <a:r>
              <a:rPr lang="en-US" sz="2000" dirty="0">
                <a:latin typeface="+mj-lt"/>
                <a:ea typeface="Roboto" pitchFamily="2" charset="0"/>
              </a:rPr>
              <a:t> require continuous review and improvement at the conclusion of every cycle.</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27311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70022" cy="4955203"/>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are Controls?</a:t>
            </a:r>
          </a:p>
          <a:p>
            <a:pPr algn="just"/>
            <a:endParaRPr lang="en-US" sz="2000" b="1" dirty="0">
              <a:latin typeface="+mj-lt"/>
              <a:ea typeface="Roboto" pitchFamily="2" charset="0"/>
            </a:endParaRPr>
          </a:p>
          <a:p>
            <a:pPr algn="just"/>
            <a:r>
              <a:rPr lang="en-US" sz="2000" b="1" dirty="0">
                <a:latin typeface="+mj-lt"/>
                <a:ea typeface="Roboto" pitchFamily="2" charset="0"/>
              </a:rPr>
              <a:t>Controls</a:t>
            </a:r>
            <a:r>
              <a:rPr lang="en-US" sz="2000" dirty="0">
                <a:latin typeface="+mj-lt"/>
                <a:ea typeface="Roboto" pitchFamily="2" charset="0"/>
              </a:rPr>
              <a:t> are tools implemented to monitor and manage:</a:t>
            </a:r>
          </a:p>
          <a:p>
            <a:pPr algn="just"/>
            <a:endParaRPr lang="en-US" sz="2000" dirty="0">
              <a:latin typeface="+mj-lt"/>
              <a:ea typeface="Roboto" pitchFamily="2" charset="0"/>
            </a:endParaRPr>
          </a:p>
          <a:p>
            <a:pPr marL="457200" indent="-457200" algn="just">
              <a:buFont typeface="+mj-lt"/>
              <a:buAutoNum type="arabicPeriod"/>
            </a:pPr>
            <a:r>
              <a:rPr lang="en-US" sz="2000" dirty="0">
                <a:latin typeface="+mj-lt"/>
                <a:ea typeface="Roboto" pitchFamily="2" charset="0"/>
              </a:rPr>
              <a:t>Performance</a:t>
            </a:r>
          </a:p>
          <a:p>
            <a:pPr marL="457200" indent="-457200" algn="just">
              <a:buFont typeface="+mj-lt"/>
              <a:buAutoNum type="arabicPeriod"/>
            </a:pPr>
            <a:endParaRPr lang="en-US" sz="2000" dirty="0">
              <a:latin typeface="+mj-lt"/>
              <a:ea typeface="Roboto" pitchFamily="2" charset="0"/>
            </a:endParaRPr>
          </a:p>
          <a:p>
            <a:pPr marL="457200" indent="-457200" algn="just">
              <a:buFont typeface="+mj-lt"/>
              <a:buAutoNum type="arabicPeriod"/>
            </a:pPr>
            <a:r>
              <a:rPr lang="en-US" sz="2000" dirty="0">
                <a:latin typeface="+mj-lt"/>
                <a:ea typeface="Roboto" pitchFamily="2" charset="0"/>
              </a:rPr>
              <a:t>Productivity</a:t>
            </a:r>
          </a:p>
          <a:p>
            <a:pPr marL="457200" indent="-457200" algn="just">
              <a:buFont typeface="+mj-lt"/>
              <a:buAutoNum type="arabicPeriod"/>
            </a:pPr>
            <a:endParaRPr lang="en-US" sz="2000" dirty="0">
              <a:latin typeface="+mj-lt"/>
              <a:ea typeface="Roboto" pitchFamily="2" charset="0"/>
            </a:endParaRPr>
          </a:p>
          <a:p>
            <a:pPr marL="457200" indent="-457200" algn="just">
              <a:buFont typeface="+mj-lt"/>
              <a:buAutoNum type="arabicPeriod"/>
            </a:pPr>
            <a:r>
              <a:rPr lang="en-US" sz="2000" dirty="0">
                <a:latin typeface="+mj-lt"/>
                <a:ea typeface="Roboto" pitchFamily="2" charset="0"/>
              </a:rPr>
              <a:t>Compliance</a:t>
            </a:r>
          </a:p>
          <a:p>
            <a:pPr marL="342900" indent="-342900" algn="just">
              <a:buFont typeface="Arial" panose="020B0604020202020204" pitchFamily="34" charset="0"/>
              <a:buChar char="•"/>
            </a:pPr>
            <a:endParaRPr lang="en-US" sz="2000" dirty="0">
              <a:latin typeface="+mj-lt"/>
              <a:ea typeface="Roboto" pitchFamily="2" charset="0"/>
            </a:endParaRPr>
          </a:p>
          <a:p>
            <a:pPr algn="just"/>
            <a:r>
              <a:rPr lang="en-US" sz="2000" dirty="0">
                <a:latin typeface="+mj-lt"/>
                <a:ea typeface="Roboto" pitchFamily="2" charset="0"/>
              </a:rPr>
              <a:t>Happens at the </a:t>
            </a:r>
            <a:r>
              <a:rPr lang="en-US" sz="2000" b="1" dirty="0">
                <a:latin typeface="+mj-lt"/>
                <a:ea typeface="Roboto" pitchFamily="2" charset="0"/>
              </a:rPr>
              <a:t>procedural</a:t>
            </a:r>
            <a:r>
              <a:rPr lang="en-US" sz="2000" dirty="0">
                <a:latin typeface="+mj-lt"/>
                <a:ea typeface="Roboto" pitchFamily="2" charset="0"/>
              </a:rPr>
              <a:t> level. </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141158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53396" cy="6309420"/>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are Controls?</a:t>
            </a:r>
          </a:p>
          <a:p>
            <a:pPr algn="just"/>
            <a:endParaRPr lang="en-US" sz="2000" b="1" dirty="0">
              <a:latin typeface="+mj-lt"/>
              <a:ea typeface="Roboto" pitchFamily="2" charset="0"/>
            </a:endParaRPr>
          </a:p>
          <a:p>
            <a:pPr algn="just"/>
            <a:r>
              <a:rPr lang="en-US" sz="2000" dirty="0">
                <a:latin typeface="+mj-lt"/>
                <a:ea typeface="Roboto" pitchFamily="2" charset="0"/>
              </a:rPr>
              <a:t>Controls are vital in achieving organizational </a:t>
            </a:r>
            <a:r>
              <a:rPr lang="en-US" sz="2000" b="1" dirty="0">
                <a:latin typeface="+mj-lt"/>
                <a:ea typeface="Roboto" pitchFamily="2" charset="0"/>
              </a:rPr>
              <a:t>goals</a:t>
            </a:r>
            <a:r>
              <a:rPr lang="en-US" sz="2000" dirty="0">
                <a:latin typeface="+mj-lt"/>
                <a:ea typeface="Roboto" pitchFamily="2" charset="0"/>
              </a:rPr>
              <a:t> and meeting </a:t>
            </a:r>
            <a:r>
              <a:rPr lang="en-US" sz="2000" b="1" dirty="0">
                <a:latin typeface="+mj-lt"/>
                <a:ea typeface="Roboto" pitchFamily="2" charset="0"/>
              </a:rPr>
              <a:t>obligations</a:t>
            </a:r>
            <a:r>
              <a:rPr lang="en-US" sz="2000" dirty="0">
                <a:latin typeface="+mj-lt"/>
                <a:ea typeface="Roboto" pitchFamily="2" charset="0"/>
              </a:rPr>
              <a:t> of:</a:t>
            </a:r>
          </a:p>
          <a:p>
            <a:pPr marL="914400" lvl="1" indent="-457200" algn="just">
              <a:buFont typeface="+mj-lt"/>
              <a:buAutoNum type="arabicPeriod"/>
            </a:pPr>
            <a:r>
              <a:rPr lang="en-US" dirty="0">
                <a:latin typeface="+mj-lt"/>
                <a:ea typeface="Roboto" pitchFamily="2" charset="0"/>
              </a:rPr>
              <a:t>Corporate governance</a:t>
            </a:r>
          </a:p>
          <a:p>
            <a:pPr marL="914400" lvl="1" indent="-457200" algn="just">
              <a:buFont typeface="+mj-lt"/>
              <a:buAutoNum type="arabicPeriod"/>
            </a:pPr>
            <a:r>
              <a:rPr lang="en-US" dirty="0">
                <a:latin typeface="+mj-lt"/>
                <a:ea typeface="Roboto" pitchFamily="2" charset="0"/>
              </a:rPr>
              <a:t>Fiduciary duty</a:t>
            </a:r>
          </a:p>
          <a:p>
            <a:pPr marL="914400" lvl="1" indent="-457200" algn="just">
              <a:buFont typeface="+mj-lt"/>
              <a:buAutoNum type="arabicPeriod"/>
            </a:pPr>
            <a:r>
              <a:rPr lang="en-US" dirty="0">
                <a:latin typeface="+mj-lt"/>
                <a:ea typeface="Roboto" pitchFamily="2" charset="0"/>
              </a:rPr>
              <a:t>Due diligence</a:t>
            </a:r>
          </a:p>
          <a:p>
            <a:pPr marL="457200" indent="-457200" algn="just">
              <a:buFont typeface="+mj-lt"/>
              <a:buAutoNum type="arabicPeriod"/>
            </a:pPr>
            <a:endParaRPr lang="en-US" sz="1400" dirty="0">
              <a:latin typeface="+mj-lt"/>
              <a:ea typeface="Roboto" pitchFamily="2" charset="0"/>
            </a:endParaRPr>
          </a:p>
          <a:p>
            <a:pPr algn="just"/>
            <a:r>
              <a:rPr lang="en-US" sz="2000" dirty="0">
                <a:latin typeface="+mj-lt"/>
                <a:ea typeface="Roboto" pitchFamily="2" charset="0"/>
              </a:rPr>
              <a:t>Controls reduce </a:t>
            </a:r>
            <a:r>
              <a:rPr lang="en-US" sz="2000" b="1" dirty="0">
                <a:latin typeface="+mj-lt"/>
                <a:ea typeface="Roboto" pitchFamily="2" charset="0"/>
              </a:rPr>
              <a:t>risk</a:t>
            </a:r>
            <a:r>
              <a:rPr lang="en-US" sz="2000" dirty="0">
                <a:latin typeface="+mj-lt"/>
                <a:ea typeface="Roboto" pitchFamily="2" charset="0"/>
              </a:rPr>
              <a:t> of:</a:t>
            </a:r>
          </a:p>
          <a:p>
            <a:pPr marL="914400" lvl="1" indent="-457200" algn="just">
              <a:buFont typeface="+mj-lt"/>
              <a:buAutoNum type="arabicPeriod"/>
            </a:pPr>
            <a:r>
              <a:rPr lang="en-US" dirty="0">
                <a:latin typeface="+mj-lt"/>
                <a:ea typeface="Roboto" pitchFamily="2" charset="0"/>
              </a:rPr>
              <a:t>Negligence</a:t>
            </a:r>
          </a:p>
          <a:p>
            <a:pPr marL="914400" lvl="1" indent="-457200" algn="just">
              <a:buFont typeface="+mj-lt"/>
              <a:buAutoNum type="arabicPeriod"/>
            </a:pPr>
            <a:r>
              <a:rPr lang="en-US" dirty="0">
                <a:latin typeface="+mj-lt"/>
                <a:ea typeface="Roboto" pitchFamily="2" charset="0"/>
              </a:rPr>
              <a:t>False Claims</a:t>
            </a:r>
          </a:p>
          <a:p>
            <a:pPr marL="914400" lvl="1" indent="-457200" algn="just">
              <a:buFont typeface="+mj-lt"/>
              <a:buAutoNum type="arabicPeriod"/>
            </a:pPr>
            <a:r>
              <a:rPr lang="en-US" dirty="0">
                <a:latin typeface="+mj-lt"/>
                <a:ea typeface="Roboto" pitchFamily="2" charset="0"/>
              </a:rPr>
              <a:t>Malpractice</a:t>
            </a:r>
          </a:p>
          <a:p>
            <a:pPr marL="457200" indent="-457200" algn="just">
              <a:buFont typeface="+mj-lt"/>
              <a:buAutoNum type="arabicPeriod"/>
            </a:pPr>
            <a:endParaRPr lang="en-US" sz="2000" dirty="0">
              <a:latin typeface="+mj-lt"/>
              <a:ea typeface="Roboto" pitchFamily="2" charset="0"/>
            </a:endParaRPr>
          </a:p>
          <a:p>
            <a:pPr algn="just"/>
            <a:r>
              <a:rPr lang="en-US" sz="2000" dirty="0">
                <a:latin typeface="+mj-lt"/>
                <a:ea typeface="Roboto" pitchFamily="2" charset="0"/>
              </a:rPr>
              <a:t>Controls are tools which serve to ensure the </a:t>
            </a:r>
            <a:r>
              <a:rPr lang="en-US" sz="2000" b="1" dirty="0">
                <a:latin typeface="+mj-lt"/>
                <a:ea typeface="Roboto" pitchFamily="2" charset="0"/>
              </a:rPr>
              <a:t>quality</a:t>
            </a:r>
            <a:r>
              <a:rPr lang="en-US" sz="2000" dirty="0">
                <a:latin typeface="+mj-lt"/>
                <a:ea typeface="Roboto" pitchFamily="2" charset="0"/>
              </a:rPr>
              <a:t> and </a:t>
            </a:r>
            <a:r>
              <a:rPr lang="en-US" sz="2000" b="1" dirty="0">
                <a:latin typeface="+mj-lt"/>
                <a:ea typeface="Roboto" pitchFamily="2" charset="0"/>
              </a:rPr>
              <a:t>integrity</a:t>
            </a:r>
            <a:r>
              <a:rPr lang="en-US" sz="2000" dirty="0">
                <a:latin typeface="+mj-lt"/>
                <a:ea typeface="Roboto" pitchFamily="2" charset="0"/>
              </a:rPr>
              <a:t> of a </a:t>
            </a:r>
            <a:r>
              <a:rPr lang="en-US" sz="2000" b="1" dirty="0">
                <a:latin typeface="+mj-lt"/>
                <a:ea typeface="Roboto" pitchFamily="2" charset="0"/>
              </a:rPr>
              <a:t>process</a:t>
            </a:r>
            <a:r>
              <a:rPr lang="en-US" sz="2000" dirty="0">
                <a:latin typeface="+mj-lt"/>
                <a:ea typeface="Roboto" pitchFamily="2" charset="0"/>
              </a:rPr>
              <a:t> through offering evidence that </a:t>
            </a:r>
            <a:r>
              <a:rPr lang="en-US" sz="2000" b="1" dirty="0">
                <a:latin typeface="+mj-lt"/>
                <a:ea typeface="Roboto" pitchFamily="2" charset="0"/>
              </a:rPr>
              <a:t>procedures</a:t>
            </a:r>
            <a:r>
              <a:rPr lang="en-US" sz="2000" dirty="0">
                <a:latin typeface="+mj-lt"/>
                <a:ea typeface="Roboto" pitchFamily="2" charset="0"/>
              </a:rPr>
              <a:t> are followed.</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33521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486400" cy="5232202"/>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What are Controls?</a:t>
            </a:r>
          </a:p>
          <a:p>
            <a:pPr algn="just"/>
            <a:endParaRPr lang="en-US" sz="2000" b="1" dirty="0">
              <a:latin typeface="+mj-lt"/>
              <a:ea typeface="Roboto" pitchFamily="2" charset="0"/>
            </a:endParaRPr>
          </a:p>
          <a:p>
            <a:pPr algn="just"/>
            <a:r>
              <a:rPr lang="en-US" sz="2000" dirty="0">
                <a:latin typeface="+mj-lt"/>
                <a:ea typeface="Roboto" pitchFamily="2" charset="0"/>
              </a:rPr>
              <a:t>Controls may include, but are not limited to:</a:t>
            </a:r>
          </a:p>
          <a:p>
            <a:pPr marL="342900" indent="-342900" algn="just">
              <a:buFont typeface="Arial" panose="020B0604020202020204" pitchFamily="34" charset="0"/>
              <a:buChar char="•"/>
            </a:pPr>
            <a:r>
              <a:rPr lang="en-US" dirty="0">
                <a:latin typeface="+mj-lt"/>
                <a:ea typeface="Roboto" pitchFamily="2" charset="0"/>
              </a:rPr>
              <a:t>Accounting standards</a:t>
            </a:r>
          </a:p>
          <a:p>
            <a:pPr marL="342900" indent="-342900" algn="just">
              <a:buFont typeface="Arial" panose="020B0604020202020204" pitchFamily="34" charset="0"/>
              <a:buChar char="•"/>
            </a:pPr>
            <a:r>
              <a:rPr lang="en-US" dirty="0">
                <a:latin typeface="+mj-lt"/>
                <a:ea typeface="Roboto" pitchFamily="2" charset="0"/>
              </a:rPr>
              <a:t>Financial statements</a:t>
            </a:r>
          </a:p>
          <a:p>
            <a:pPr marL="342900" indent="-342900" algn="just">
              <a:buFont typeface="Arial" panose="020B0604020202020204" pitchFamily="34" charset="0"/>
              <a:buChar char="•"/>
            </a:pPr>
            <a:r>
              <a:rPr lang="en-US" dirty="0">
                <a:latin typeface="+mj-lt"/>
                <a:ea typeface="Roboto" pitchFamily="2" charset="0"/>
              </a:rPr>
              <a:t>Operating metrics</a:t>
            </a:r>
          </a:p>
          <a:p>
            <a:pPr marL="342900" indent="-342900" algn="just">
              <a:buFont typeface="Arial" panose="020B0604020202020204" pitchFamily="34" charset="0"/>
              <a:buChar char="•"/>
            </a:pPr>
            <a:r>
              <a:rPr lang="en-US" dirty="0">
                <a:latin typeface="+mj-lt"/>
                <a:ea typeface="Roboto" pitchFamily="2" charset="0"/>
              </a:rPr>
              <a:t>Segregation of duties</a:t>
            </a:r>
          </a:p>
          <a:p>
            <a:pPr marL="342900" indent="-342900" algn="just">
              <a:buFont typeface="Arial" panose="020B0604020202020204" pitchFamily="34" charset="0"/>
              <a:buChar char="•"/>
            </a:pPr>
            <a:r>
              <a:rPr lang="en-US" dirty="0">
                <a:latin typeface="+mj-lt"/>
                <a:ea typeface="Roboto" pitchFamily="2" charset="0"/>
              </a:rPr>
              <a:t>Reconciliation</a:t>
            </a:r>
          </a:p>
          <a:p>
            <a:pPr marL="342900" indent="-342900" algn="just">
              <a:buFont typeface="Arial" panose="020B0604020202020204" pitchFamily="34" charset="0"/>
              <a:buChar char="•"/>
            </a:pPr>
            <a:r>
              <a:rPr lang="en-US" dirty="0">
                <a:latin typeface="+mj-lt"/>
                <a:ea typeface="Roboto" pitchFamily="2" charset="0"/>
              </a:rPr>
              <a:t>Approvals</a:t>
            </a:r>
          </a:p>
          <a:p>
            <a:pPr marL="342900" indent="-342900" algn="just">
              <a:buFont typeface="Arial" panose="020B0604020202020204" pitchFamily="34" charset="0"/>
              <a:buChar char="•"/>
            </a:pPr>
            <a:r>
              <a:rPr lang="en-US" dirty="0">
                <a:latin typeface="+mj-lt"/>
                <a:ea typeface="Roboto" pitchFamily="2" charset="0"/>
              </a:rPr>
              <a:t>Disbursement polices</a:t>
            </a:r>
          </a:p>
          <a:p>
            <a:pPr marL="342900" indent="-342900" algn="just">
              <a:buFont typeface="Arial" panose="020B0604020202020204" pitchFamily="34" charset="0"/>
              <a:buChar char="•"/>
            </a:pPr>
            <a:r>
              <a:rPr lang="en-US" dirty="0">
                <a:latin typeface="+mj-lt"/>
                <a:ea typeface="Roboto" pitchFamily="2" charset="0"/>
              </a:rPr>
              <a:t>Performance and productivity monitoring</a:t>
            </a:r>
          </a:p>
          <a:p>
            <a:pPr marL="342900" indent="-342900" algn="just">
              <a:buFont typeface="Arial" panose="020B0604020202020204" pitchFamily="34" charset="0"/>
              <a:buChar char="•"/>
            </a:pPr>
            <a:r>
              <a:rPr lang="en-US" dirty="0">
                <a:latin typeface="+mj-lt"/>
                <a:ea typeface="Roboto" pitchFamily="2" charset="0"/>
              </a:rPr>
              <a:t>Data integrity</a:t>
            </a:r>
          </a:p>
          <a:p>
            <a:pPr marL="342900" indent="-342900" algn="just">
              <a:buFont typeface="Arial" panose="020B0604020202020204" pitchFamily="34" charset="0"/>
              <a:buChar char="•"/>
            </a:pPr>
            <a:r>
              <a:rPr lang="en-US" dirty="0">
                <a:latin typeface="+mj-lt"/>
                <a:ea typeface="Roboto" pitchFamily="2" charset="0"/>
              </a:rPr>
              <a:t>Auditing</a:t>
            </a:r>
          </a:p>
          <a:p>
            <a:pPr marL="342900" indent="-342900" algn="just">
              <a:buFont typeface="Arial" panose="020B0604020202020204" pitchFamily="34" charset="0"/>
              <a:buChar char="•"/>
            </a:pPr>
            <a:r>
              <a:rPr lang="en-US" dirty="0">
                <a:latin typeface="+mj-lt"/>
                <a:ea typeface="Roboto" pitchFamily="2" charset="0"/>
              </a:rPr>
              <a:t>Information security</a:t>
            </a:r>
            <a:endParaRPr lang="en-US" sz="2400" dirty="0">
              <a:latin typeface="+mj-lt"/>
              <a:ea typeface="Roboto" pitchFamily="2" charset="0"/>
            </a:endParaRP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30921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61709" cy="4339650"/>
          </a:xfrm>
          <a:prstGeom prst="rect">
            <a:avLst/>
          </a:prstGeom>
          <a:noFill/>
        </p:spPr>
        <p:txBody>
          <a:bodyPr wrap="square" rtlCol="0" anchor="t">
            <a:spAutoFit/>
          </a:bodyPr>
          <a:lstStyle/>
          <a:p>
            <a:r>
              <a:rPr lang="en-US" sz="3200" dirty="0">
                <a:latin typeface="+mj-lt"/>
                <a:ea typeface="Roboto" pitchFamily="2" charset="0"/>
              </a:rPr>
              <a:t>Standards and Controls</a:t>
            </a:r>
            <a:endParaRPr lang="en-US" sz="2100" dirty="0">
              <a:latin typeface="+mj-lt"/>
              <a:ea typeface="Roboto" pitchFamily="2" charset="0"/>
            </a:endParaRPr>
          </a:p>
          <a:p>
            <a:endParaRPr lang="en-US" sz="3200" dirty="0">
              <a:latin typeface="+mj-lt"/>
              <a:ea typeface="Roboto" pitchFamily="2" charset="0"/>
            </a:endParaRPr>
          </a:p>
          <a:p>
            <a:r>
              <a:rPr lang="en-US" sz="3200" dirty="0">
                <a:latin typeface="+mj-lt"/>
                <a:ea typeface="Roboto" pitchFamily="2" charset="0"/>
              </a:rPr>
              <a:t>Compliance</a:t>
            </a:r>
          </a:p>
          <a:p>
            <a:pPr algn="just"/>
            <a:endParaRPr lang="en-US" sz="2000" b="1"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Do what your policies, processes, and procedures state, or change them.</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Monitor, audit, and report on controls.</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Use reports for accountability, performance improvement, and process improvement.</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06722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28458" cy="6063198"/>
          </a:xfrm>
          <a:prstGeom prst="rect">
            <a:avLst/>
          </a:prstGeom>
          <a:noFill/>
        </p:spPr>
        <p:txBody>
          <a:bodyPr wrap="square" rtlCol="0" anchor="t">
            <a:spAutoFit/>
          </a:bodyPr>
          <a:lstStyle/>
          <a:p>
            <a:r>
              <a:rPr lang="en-US" sz="3200" dirty="0">
                <a:latin typeface="+mj-lt"/>
                <a:ea typeface="Roboto" pitchFamily="2" charset="0"/>
              </a:rPr>
              <a:t>User Training</a:t>
            </a:r>
            <a:endParaRPr lang="en-US" sz="2100" dirty="0">
              <a:latin typeface="+mj-lt"/>
              <a:ea typeface="Roboto" pitchFamily="2" charset="0"/>
            </a:endParaRP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Develop and Test User Software Capabilities</a:t>
            </a:r>
          </a:p>
          <a:p>
            <a:pPr marL="800100" lvl="1" indent="-342900" algn="just">
              <a:buFont typeface="Segoe UI" panose="020B0502040204020203" pitchFamily="34" charset="0"/>
              <a:buChar char="‐"/>
            </a:pPr>
            <a:r>
              <a:rPr lang="en-US" sz="1600" dirty="0">
                <a:latin typeface="+mj-lt"/>
                <a:ea typeface="Roboto" pitchFamily="2" charset="0"/>
              </a:rPr>
              <a:t>Proficiency</a:t>
            </a:r>
          </a:p>
          <a:p>
            <a:pPr marL="800100" lvl="1" indent="-342900" algn="just">
              <a:buFont typeface="Segoe UI" panose="020B0502040204020203" pitchFamily="34" charset="0"/>
              <a:buChar char="‐"/>
            </a:pPr>
            <a:r>
              <a:rPr lang="en-US" sz="1600" dirty="0">
                <a:latin typeface="+mj-lt"/>
                <a:ea typeface="Roboto" pitchFamily="2" charset="0"/>
              </a:rPr>
              <a:t>Self-Efficacy</a:t>
            </a:r>
          </a:p>
          <a:p>
            <a:pPr marL="800100" lvl="1" indent="-342900" algn="just">
              <a:buFont typeface="Arial" panose="020B0604020202020204" pitchFamily="34" charset="0"/>
              <a:buChar char="•"/>
            </a:pPr>
            <a:endParaRPr lang="en-US" sz="16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OIG Recommends Annual Training</a:t>
            </a:r>
          </a:p>
          <a:p>
            <a:pPr marL="800100" lvl="1" indent="-342900" algn="just">
              <a:buFont typeface="Segoe UI" panose="020B0502040204020203" pitchFamily="34" charset="0"/>
              <a:buChar char="‐"/>
            </a:pPr>
            <a:r>
              <a:rPr lang="en-US" sz="1600" dirty="0">
                <a:latin typeface="+mj-lt"/>
                <a:ea typeface="Roboto" pitchFamily="2" charset="0"/>
              </a:rPr>
              <a:t>Coding requirements</a:t>
            </a:r>
          </a:p>
          <a:p>
            <a:pPr marL="800100" lvl="1" indent="-342900" algn="just">
              <a:buFont typeface="Segoe UI" panose="020B0502040204020203" pitchFamily="34" charset="0"/>
              <a:buChar char="‐"/>
            </a:pPr>
            <a:r>
              <a:rPr lang="en-US" sz="1600" dirty="0">
                <a:latin typeface="+mj-lt"/>
                <a:ea typeface="Roboto" pitchFamily="2" charset="0"/>
              </a:rPr>
              <a:t>Claim development and submission process</a:t>
            </a:r>
          </a:p>
          <a:p>
            <a:pPr marL="800100" lvl="1" indent="-342900" algn="just">
              <a:buFont typeface="Segoe UI" panose="020B0502040204020203" pitchFamily="34" charset="0"/>
              <a:buChar char="‐"/>
            </a:pPr>
            <a:r>
              <a:rPr lang="en-US" sz="1600" dirty="0">
                <a:latin typeface="+mj-lt"/>
                <a:ea typeface="Roboto" pitchFamily="2" charset="0"/>
              </a:rPr>
              <a:t>Outcome of signing a form for a physician without the physician’s authorization</a:t>
            </a:r>
          </a:p>
          <a:p>
            <a:pPr marL="800100" lvl="1" indent="-342900" algn="just">
              <a:buFont typeface="Segoe UI" panose="020B0502040204020203" pitchFamily="34" charset="0"/>
              <a:buChar char="‐"/>
            </a:pPr>
            <a:r>
              <a:rPr lang="en-US" sz="1600" dirty="0">
                <a:latin typeface="+mj-lt"/>
                <a:ea typeface="Roboto" pitchFamily="2" charset="0"/>
              </a:rPr>
              <a:t>Proper documentation of services rendered</a:t>
            </a:r>
          </a:p>
          <a:p>
            <a:pPr marL="800100" lvl="1" indent="-342900" algn="just">
              <a:buFont typeface="Segoe UI" panose="020B0502040204020203" pitchFamily="34" charset="0"/>
              <a:buChar char="‐"/>
            </a:pPr>
            <a:r>
              <a:rPr lang="en-US" sz="1600" dirty="0">
                <a:latin typeface="+mj-lt"/>
                <a:ea typeface="Roboto" pitchFamily="2" charset="0"/>
              </a:rPr>
              <a:t>Proper billing standards and procedures and submission of accurate bills for services or items rendered</a:t>
            </a:r>
          </a:p>
          <a:p>
            <a:pPr marL="800100" lvl="1" indent="-342900" algn="just">
              <a:buFont typeface="Segoe UI" panose="020B0502040204020203" pitchFamily="34" charset="0"/>
              <a:buChar char="‐"/>
            </a:pPr>
            <a:r>
              <a:rPr lang="en-US" sz="1600" dirty="0">
                <a:latin typeface="+mj-lt"/>
                <a:ea typeface="Roboto" pitchFamily="2" charset="0"/>
              </a:rPr>
              <a:t>Legal sanctions for submitting deliberately false or reckless billings</a:t>
            </a:r>
          </a:p>
          <a:p>
            <a:pPr marL="800100" lvl="1" indent="-342900" algn="just">
              <a:buFont typeface="Arial" panose="020B0604020202020204" pitchFamily="34" charset="0"/>
              <a:buChar char="•"/>
            </a:pPr>
            <a:endParaRPr lang="en-US" sz="16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Advanced Compliance Training</a:t>
            </a:r>
          </a:p>
          <a:p>
            <a:pPr marL="800100" lvl="1" indent="-342900" algn="just">
              <a:buFont typeface="Segoe UI" panose="020B0502040204020203" pitchFamily="34" charset="0"/>
              <a:buChar char="‐"/>
            </a:pPr>
            <a:r>
              <a:rPr lang="en-US" sz="1600" dirty="0">
                <a:latin typeface="+mj-lt"/>
                <a:ea typeface="Roboto" pitchFamily="2" charset="0"/>
              </a:rPr>
              <a:t>Billing Risk Areas</a:t>
            </a:r>
          </a:p>
          <a:p>
            <a:pPr marL="800100" lvl="1" indent="-342900" algn="just">
              <a:buFont typeface="Segoe UI" panose="020B0502040204020203" pitchFamily="34" charset="0"/>
              <a:buChar char="‐"/>
            </a:pPr>
            <a:r>
              <a:rPr lang="en-US" sz="1600" dirty="0">
                <a:latin typeface="+mj-lt"/>
                <a:ea typeface="Roboto" pitchFamily="2" charset="0"/>
              </a:rPr>
              <a:t>Coding Risk Areas</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149322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70022" cy="6001643"/>
          </a:xfrm>
          <a:prstGeom prst="rect">
            <a:avLst/>
          </a:prstGeom>
          <a:noFill/>
        </p:spPr>
        <p:txBody>
          <a:bodyPr wrap="square" rtlCol="0" anchor="t">
            <a:spAutoFit/>
          </a:bodyPr>
          <a:lstStyle/>
          <a:p>
            <a:r>
              <a:rPr lang="en-US" sz="3200" dirty="0">
                <a:latin typeface="+mj-lt"/>
                <a:ea typeface="Roboto" pitchFamily="2" charset="0"/>
              </a:rPr>
              <a:t>Provider Enrollment</a:t>
            </a:r>
            <a:endParaRPr lang="en-US" sz="2100" dirty="0">
              <a:latin typeface="+mj-lt"/>
              <a:ea typeface="Roboto" pitchFamily="2" charset="0"/>
            </a:endParaRP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60-90 days for linkages</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Up to 120 days for new enrollment</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Found physicians working for a year with incomplete enrollment.</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The practice of billing under another provider’s NPI number (or ghost) is </a:t>
            </a:r>
            <a:r>
              <a:rPr lang="en-US" sz="2000" b="1" dirty="0">
                <a:latin typeface="+mj-lt"/>
                <a:ea typeface="Roboto" pitchFamily="2" charset="0"/>
              </a:rPr>
              <a:t>illegal</a:t>
            </a:r>
            <a:r>
              <a:rPr lang="en-US" sz="2000" dirty="0">
                <a:latin typeface="+mj-lt"/>
                <a:ea typeface="Roboto" pitchFamily="2" charset="0"/>
              </a:rPr>
              <a:t>.</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An unenrolled physician </a:t>
            </a:r>
            <a:r>
              <a:rPr lang="en-US" sz="2000" b="1" dirty="0">
                <a:latin typeface="+mj-lt"/>
                <a:ea typeface="Roboto" pitchFamily="2" charset="0"/>
              </a:rPr>
              <a:t>may</a:t>
            </a:r>
            <a:r>
              <a:rPr lang="en-US" sz="2000" dirty="0">
                <a:latin typeface="+mj-lt"/>
                <a:ea typeface="Roboto" pitchFamily="2" charset="0"/>
              </a:rPr>
              <a:t> provide services </a:t>
            </a:r>
            <a:r>
              <a:rPr lang="en-US" sz="2000" b="1" dirty="0">
                <a:latin typeface="+mj-lt"/>
                <a:ea typeface="Roboto" pitchFamily="2" charset="0"/>
              </a:rPr>
              <a:t>incident-to</a:t>
            </a:r>
            <a:r>
              <a:rPr lang="en-US" sz="2000" dirty="0">
                <a:latin typeface="+mj-lt"/>
                <a:ea typeface="Roboto" pitchFamily="2" charset="0"/>
              </a:rPr>
              <a:t> a billing physician’s services. </a:t>
            </a:r>
            <a:r>
              <a:rPr lang="en-US" dirty="0">
                <a:latin typeface="+mj-lt"/>
                <a:ea typeface="Roboto" pitchFamily="2" charset="0"/>
              </a:rPr>
              <a:t>42 C.F.R. §410.26 (2016)</a:t>
            </a:r>
          </a:p>
          <a:p>
            <a:pPr marL="742950" lvl="1" indent="-285750" algn="just">
              <a:buFont typeface="Segoe UI" panose="020B0502040204020203" pitchFamily="34" charset="0"/>
              <a:buChar char="‐"/>
            </a:pPr>
            <a:r>
              <a:rPr lang="en-US" dirty="0">
                <a:latin typeface="+mj-lt"/>
                <a:ea typeface="Roboto" pitchFamily="2" charset="0"/>
              </a:rPr>
              <a:t>Supervising physician is liable for all services</a:t>
            </a:r>
          </a:p>
          <a:p>
            <a:pPr marL="742950" lvl="1" indent="-285750" algn="just">
              <a:buFont typeface="Segoe UI" panose="020B0502040204020203" pitchFamily="34" charset="0"/>
              <a:buChar char="‐"/>
            </a:pPr>
            <a:r>
              <a:rPr lang="en-US" dirty="0">
                <a:latin typeface="+mj-lt"/>
                <a:ea typeface="Roboto" pitchFamily="2" charset="0"/>
              </a:rPr>
              <a:t>Supervision rules apply</a:t>
            </a:r>
          </a:p>
          <a:p>
            <a:pPr marL="742950" lvl="1" indent="-285750" algn="just">
              <a:buFont typeface="Segoe UI" panose="020B0502040204020203" pitchFamily="34" charset="0"/>
              <a:buChar char="‐"/>
            </a:pPr>
            <a:r>
              <a:rPr lang="en-US" dirty="0">
                <a:latin typeface="+mj-lt"/>
                <a:ea typeface="Roboto" pitchFamily="2" charset="0"/>
              </a:rPr>
              <a:t>Some commercials may not allow it</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74853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486400" cy="5139869"/>
          </a:xfrm>
          <a:prstGeom prst="rect">
            <a:avLst/>
          </a:prstGeom>
          <a:noFill/>
        </p:spPr>
        <p:txBody>
          <a:bodyPr wrap="square" rtlCol="0" anchor="t">
            <a:spAutoFit/>
          </a:bodyPr>
          <a:lstStyle/>
          <a:p>
            <a:r>
              <a:rPr lang="en-US" sz="3200" dirty="0">
                <a:latin typeface="+mj-lt"/>
                <a:ea typeface="Roboto" pitchFamily="2" charset="0"/>
              </a:rPr>
              <a:t>Process Design and Alignment</a:t>
            </a:r>
            <a:endParaRPr lang="en-US" sz="2100" dirty="0">
              <a:latin typeface="+mj-lt"/>
              <a:ea typeface="Roboto" pitchFamily="2" charset="0"/>
            </a:endParaRP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Align processes with software.</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Avoid:</a:t>
            </a:r>
          </a:p>
          <a:p>
            <a:pPr marL="800100" lvl="1" indent="-342900" algn="just">
              <a:buFont typeface="Segoe UI" panose="020B0502040204020203" pitchFamily="34" charset="0"/>
              <a:buChar char="‐"/>
            </a:pPr>
            <a:r>
              <a:rPr lang="en-US" dirty="0">
                <a:latin typeface="+mj-lt"/>
                <a:ea typeface="Roboto" pitchFamily="2" charset="0"/>
              </a:rPr>
              <a:t>Shortcuts</a:t>
            </a:r>
          </a:p>
          <a:p>
            <a:pPr marL="800100" lvl="1" indent="-342900" algn="just">
              <a:buFont typeface="Segoe UI" panose="020B0502040204020203" pitchFamily="34" charset="0"/>
              <a:buChar char="‐"/>
            </a:pPr>
            <a:r>
              <a:rPr lang="en-US" dirty="0">
                <a:latin typeface="+mj-lt"/>
                <a:ea typeface="Roboto" pitchFamily="2" charset="0"/>
              </a:rPr>
              <a:t>Convenience</a:t>
            </a:r>
          </a:p>
          <a:p>
            <a:pPr marL="800100" lvl="1" indent="-342900" algn="just">
              <a:buFont typeface="Segoe UI" panose="020B0502040204020203" pitchFamily="34" charset="0"/>
              <a:buChar char="‐"/>
            </a:pPr>
            <a:r>
              <a:rPr lang="en-US" dirty="0">
                <a:latin typeface="+mj-lt"/>
                <a:ea typeface="Roboto" pitchFamily="2" charset="0"/>
              </a:rPr>
              <a:t>Laziness</a:t>
            </a:r>
          </a:p>
          <a:p>
            <a:pPr marL="800100" lvl="1" indent="-342900" algn="just">
              <a:buFont typeface="Segoe UI" panose="020B0502040204020203" pitchFamily="34" charset="0"/>
              <a:buChar char="‐"/>
            </a:pPr>
            <a:r>
              <a:rPr lang="en-US" dirty="0">
                <a:latin typeface="+mj-lt"/>
                <a:ea typeface="Roboto" pitchFamily="2" charset="0"/>
              </a:rPr>
              <a:t>“That’s the way we’ve always done it.”</a:t>
            </a:r>
            <a:endParaRPr lang="en-US" sz="2000" dirty="0">
              <a:latin typeface="+mj-lt"/>
              <a:ea typeface="Roboto" pitchFamily="2" charset="0"/>
            </a:endParaRP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Working outside your software creates:</a:t>
            </a:r>
          </a:p>
          <a:p>
            <a:pPr marL="800100" lvl="1" indent="-342900" algn="just">
              <a:buFont typeface="Segoe UI" panose="020B0502040204020203" pitchFamily="34" charset="0"/>
              <a:buChar char="‐"/>
            </a:pPr>
            <a:r>
              <a:rPr lang="en-US" dirty="0">
                <a:latin typeface="+mj-lt"/>
                <a:ea typeface="Roboto" pitchFamily="2" charset="0"/>
              </a:rPr>
              <a:t>Inefficiency</a:t>
            </a:r>
          </a:p>
          <a:p>
            <a:pPr marL="800100" lvl="1" indent="-342900" algn="just">
              <a:buFont typeface="Segoe UI" panose="020B0502040204020203" pitchFamily="34" charset="0"/>
              <a:buChar char="‐"/>
            </a:pPr>
            <a:r>
              <a:rPr lang="en-US" dirty="0">
                <a:latin typeface="+mj-lt"/>
                <a:ea typeface="Roboto" pitchFamily="2" charset="0"/>
              </a:rPr>
              <a:t>Inflated workloads</a:t>
            </a:r>
          </a:p>
          <a:p>
            <a:pPr marL="800100" lvl="1" indent="-342900" algn="just">
              <a:buFont typeface="Segoe UI" panose="020B0502040204020203" pitchFamily="34" charset="0"/>
              <a:buChar char="‐"/>
            </a:pPr>
            <a:r>
              <a:rPr lang="en-US" dirty="0">
                <a:latin typeface="+mj-lt"/>
                <a:ea typeface="Roboto" pitchFamily="2" charset="0"/>
              </a:rPr>
              <a:t>Overstaffing</a:t>
            </a:r>
          </a:p>
          <a:p>
            <a:pPr marL="800100" lvl="1" indent="-342900" algn="just">
              <a:buFont typeface="Segoe UI" panose="020B0502040204020203" pitchFamily="34" charset="0"/>
              <a:buChar char="‐"/>
            </a:pPr>
            <a:r>
              <a:rPr lang="en-US" dirty="0">
                <a:latin typeface="+mj-lt"/>
                <a:ea typeface="Roboto" pitchFamily="2" charset="0"/>
              </a:rPr>
              <a:t>Risk</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156297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EC8CBF-7176-46ED-BA00-89E63BF6D2C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5186" r="35186"/>
          <a:stretch>
            <a:fillRect/>
          </a:stretch>
        </p:blipFill>
        <p:spPr>
          <a:xfrm>
            <a:off x="0" y="771"/>
            <a:ext cx="3316778" cy="6858000"/>
          </a:xfrm>
        </p:spPr>
      </p:pic>
      <p:sp>
        <p:nvSpPr>
          <p:cNvPr id="56" name="Rectangle 55"/>
          <p:cNvSpPr/>
          <p:nvPr/>
        </p:nvSpPr>
        <p:spPr>
          <a:xfrm>
            <a:off x="-1" y="-1"/>
            <a:ext cx="331677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Title 48"/>
          <p:cNvSpPr>
            <a:spLocks noGrp="1"/>
          </p:cNvSpPr>
          <p:nvPr>
            <p:ph type="title"/>
          </p:nvPr>
        </p:nvSpPr>
        <p:spPr>
          <a:xfrm>
            <a:off x="-2" y="156403"/>
            <a:ext cx="3316780" cy="1140942"/>
          </a:xfrm>
        </p:spPr>
        <p:txBody>
          <a:bodyPr/>
          <a:lstStyle/>
          <a:p>
            <a:r>
              <a:rPr lang="en-US" sz="3600" cap="small" dirty="0"/>
              <a:t>Infrastructure</a:t>
            </a:r>
            <a:endParaRPr lang="en-US" cap="small" dirty="0"/>
          </a:p>
        </p:txBody>
      </p:sp>
      <p:sp>
        <p:nvSpPr>
          <p:cNvPr id="64" name="TextBox 63"/>
          <p:cNvSpPr txBox="1"/>
          <p:nvPr/>
        </p:nvSpPr>
        <p:spPr>
          <a:xfrm>
            <a:off x="3657600" y="726874"/>
            <a:ext cx="5361709" cy="4585871"/>
          </a:xfrm>
          <a:prstGeom prst="rect">
            <a:avLst/>
          </a:prstGeom>
          <a:noFill/>
        </p:spPr>
        <p:txBody>
          <a:bodyPr wrap="square" rtlCol="0" anchor="t">
            <a:spAutoFit/>
          </a:bodyPr>
          <a:lstStyle/>
          <a:p>
            <a:r>
              <a:rPr lang="en-US" sz="3200" dirty="0">
                <a:latin typeface="+mj-lt"/>
                <a:ea typeface="Roboto" pitchFamily="2" charset="0"/>
              </a:rPr>
              <a:t>Provider Commitment</a:t>
            </a:r>
            <a:endParaRPr lang="en-US" sz="2100" dirty="0">
              <a:latin typeface="+mj-lt"/>
              <a:ea typeface="Roboto" pitchFamily="2" charset="0"/>
            </a:endParaRP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Registration and Administrative work are complex and cumbersome.</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Providers must be committed to completing their job…which involves more than direct patient care.</a:t>
            </a:r>
          </a:p>
          <a:p>
            <a:pPr marL="342900" indent="-342900" algn="just">
              <a:buFont typeface="Arial" panose="020B0604020202020204" pitchFamily="34" charset="0"/>
              <a:buChar char="•"/>
            </a:pPr>
            <a:endParaRPr lang="en-US" sz="2000" dirty="0">
              <a:latin typeface="+mj-lt"/>
              <a:ea typeface="Roboto" pitchFamily="2" charset="0"/>
            </a:endParaRPr>
          </a:p>
          <a:p>
            <a:pPr marL="342900" indent="-342900" algn="just">
              <a:buFont typeface="Arial" panose="020B0604020202020204" pitchFamily="34" charset="0"/>
              <a:buChar char="•"/>
            </a:pPr>
            <a:r>
              <a:rPr lang="en-US" sz="2000" dirty="0">
                <a:latin typeface="+mj-lt"/>
                <a:ea typeface="Roboto" pitchFamily="2" charset="0"/>
              </a:rPr>
              <a:t>Patient Safety and Quality issues:</a:t>
            </a:r>
          </a:p>
          <a:p>
            <a:pPr marL="800100" lvl="1" indent="-342900" algn="just">
              <a:buFont typeface="Segoe UI" panose="020B0502040204020203" pitchFamily="34" charset="0"/>
              <a:buChar char="‐"/>
            </a:pPr>
            <a:r>
              <a:rPr lang="en-US" sz="1600" dirty="0">
                <a:latin typeface="+mj-lt"/>
                <a:ea typeface="Roboto" pitchFamily="2" charset="0"/>
              </a:rPr>
              <a:t>Timely completion of records</a:t>
            </a:r>
          </a:p>
          <a:p>
            <a:pPr marL="800100" lvl="1" indent="-342900" algn="just">
              <a:buFont typeface="Segoe UI" panose="020B0502040204020203" pitchFamily="34" charset="0"/>
              <a:buChar char="‐"/>
            </a:pPr>
            <a:r>
              <a:rPr lang="en-US" sz="1600" dirty="0">
                <a:latin typeface="+mj-lt"/>
                <a:ea typeface="Roboto" pitchFamily="2" charset="0"/>
              </a:rPr>
              <a:t>Compliance with statutes, program rules, and program instructions</a:t>
            </a:r>
          </a:p>
          <a:p>
            <a:pPr marL="800100" lvl="1" indent="-342900" algn="just">
              <a:buFont typeface="Segoe UI" panose="020B0502040204020203" pitchFamily="34" charset="0"/>
              <a:buChar char="‐"/>
            </a:pPr>
            <a:r>
              <a:rPr lang="en-US" sz="1600" dirty="0">
                <a:latin typeface="+mj-lt"/>
                <a:ea typeface="Roboto" pitchFamily="2" charset="0"/>
              </a:rPr>
              <a:t>Creating billing complications causes distress for team members and patients</a:t>
            </a:r>
          </a:p>
        </p:txBody>
      </p:sp>
      <p:pic>
        <p:nvPicPr>
          <p:cNvPr id="24" name="Picture 23" descr="A close up of a logo&#10;&#10;Description automatically generated">
            <a:extLst>
              <a:ext uri="{FF2B5EF4-FFF2-40B4-BE49-F238E27FC236}">
                <a16:creationId xmlns:a16="http://schemas.microsoft.com/office/drawing/2014/main" id="{925C1E07-1154-4166-887F-59885330C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08" y="5875949"/>
            <a:ext cx="2651760" cy="883920"/>
          </a:xfrm>
          <a:prstGeom prst="rect">
            <a:avLst/>
          </a:prstGeom>
        </p:spPr>
      </p:pic>
    </p:spTree>
    <p:extLst>
      <p:ext uri="{BB962C8B-B14F-4D97-AF65-F5344CB8AC3E}">
        <p14:creationId xmlns:p14="http://schemas.microsoft.com/office/powerpoint/2010/main" val="304935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47992" cy="5601533"/>
          </a:xfrm>
          <a:prstGeom prst="rect">
            <a:avLst/>
          </a:prstGeom>
          <a:noFill/>
        </p:spPr>
        <p:txBody>
          <a:bodyPr wrap="square" rtlCol="0">
            <a:spAutoFit/>
          </a:bodyPr>
          <a:lstStyle/>
          <a:p>
            <a:pPr algn="just"/>
            <a:r>
              <a:rPr lang="en-US" sz="2800" dirty="0"/>
              <a:t>Scheduling, Pre-Visit Financial Clearance, Admission, and Registration</a:t>
            </a:r>
          </a:p>
          <a:p>
            <a:pPr algn="just"/>
            <a:endParaRPr lang="en-US" sz="2000" dirty="0"/>
          </a:p>
          <a:p>
            <a:pPr algn="just"/>
            <a:r>
              <a:rPr lang="en-US" sz="2000" dirty="0"/>
              <a:t>Inputs</a:t>
            </a:r>
          </a:p>
          <a:p>
            <a:pPr marL="800100" lvl="1" indent="-342900" algn="just">
              <a:buFont typeface="Arial" panose="020B0604020202020204" pitchFamily="34" charset="0"/>
              <a:buChar char="•"/>
            </a:pPr>
            <a:r>
              <a:rPr lang="en-US" dirty="0"/>
              <a:t>Demographic Information</a:t>
            </a:r>
          </a:p>
          <a:p>
            <a:pPr marL="800100" lvl="1" indent="-342900" algn="just">
              <a:buFont typeface="Arial" panose="020B0604020202020204" pitchFamily="34" charset="0"/>
              <a:buChar char="•"/>
            </a:pPr>
            <a:r>
              <a:rPr lang="en-US" dirty="0"/>
              <a:t>Insurance Information</a:t>
            </a:r>
          </a:p>
          <a:p>
            <a:pPr marL="800100" lvl="1" indent="-342900" algn="just">
              <a:buFont typeface="Arial" panose="020B0604020202020204" pitchFamily="34" charset="0"/>
              <a:buChar char="•"/>
            </a:pPr>
            <a:r>
              <a:rPr lang="en-US" dirty="0"/>
              <a:t>Verify information without leading the patient.</a:t>
            </a:r>
          </a:p>
          <a:p>
            <a:pPr marL="800100" lvl="1" indent="-342900" algn="just">
              <a:buFont typeface="Arial" panose="020B0604020202020204" pitchFamily="34" charset="0"/>
              <a:buChar char="•"/>
            </a:pPr>
            <a:r>
              <a:rPr lang="en-US" dirty="0"/>
              <a:t>Cost to rework a claim:  $25</a:t>
            </a:r>
            <a:r>
              <a:rPr lang="en-US" baseline="30000" dirty="0"/>
              <a:t>1</a:t>
            </a:r>
          </a:p>
          <a:p>
            <a:pPr algn="just"/>
            <a:endParaRPr lang="en-US" sz="2000" dirty="0"/>
          </a:p>
          <a:p>
            <a:pPr algn="just"/>
            <a:r>
              <a:rPr lang="en-US" sz="2000" dirty="0"/>
              <a:t>Eligibility</a:t>
            </a:r>
          </a:p>
          <a:p>
            <a:pPr marL="742950" lvl="1" indent="-285750" algn="just">
              <a:buFont typeface="Arial" panose="020B0604020202020204" pitchFamily="34" charset="0"/>
              <a:buChar char="•"/>
            </a:pPr>
            <a:r>
              <a:rPr lang="en-US" dirty="0"/>
              <a:t>Verify active coverage</a:t>
            </a:r>
          </a:p>
          <a:p>
            <a:pPr marL="742950" lvl="1" indent="-285750" algn="just">
              <a:buFont typeface="Arial" panose="020B0604020202020204" pitchFamily="34" charset="0"/>
              <a:buChar char="•"/>
            </a:pPr>
            <a:r>
              <a:rPr lang="en-US" dirty="0"/>
              <a:t>Verify benefits</a:t>
            </a:r>
          </a:p>
          <a:p>
            <a:pPr marL="742950" lvl="1" indent="-285750" algn="just">
              <a:buFont typeface="Arial" panose="020B0604020202020204" pitchFamily="34" charset="0"/>
              <a:buChar char="•"/>
            </a:pPr>
            <a:r>
              <a:rPr lang="en-US" dirty="0"/>
              <a:t>Obtain pre-authorizations if necessary</a:t>
            </a:r>
          </a:p>
          <a:p>
            <a:pPr marL="742950" lvl="1" indent="-285750" algn="just">
              <a:buFont typeface="Arial" panose="020B0604020202020204" pitchFamily="34" charset="0"/>
              <a:buChar char="•"/>
            </a:pPr>
            <a:r>
              <a:rPr lang="en-US" dirty="0"/>
              <a:t>Coordinate benefits – </a:t>
            </a:r>
            <a:r>
              <a:rPr lang="en-US" b="1" dirty="0"/>
              <a:t>Medicare Secondary Payer Program</a:t>
            </a:r>
          </a:p>
          <a:p>
            <a:pPr marL="1200150" lvl="2" indent="-285750" algn="just">
              <a:buFontTx/>
              <a:buChar char="-"/>
            </a:pPr>
            <a:r>
              <a:rPr lang="en-US" dirty="0"/>
              <a:t>42 U.S.C. §1395y (2018)</a:t>
            </a:r>
          </a:p>
          <a:p>
            <a:pPr marL="1200150" lvl="2" indent="-285750" algn="just">
              <a:buFontTx/>
              <a:buChar char="-"/>
            </a:pPr>
            <a:r>
              <a:rPr lang="en-US" dirty="0"/>
              <a:t>Kane ex rel. U.S. v. Healthfirst, Inc. et al., </a:t>
            </a:r>
            <a:r>
              <a:rPr lang="en-US" b="1" dirty="0"/>
              <a:t>$2.95 million</a:t>
            </a:r>
          </a:p>
          <a:p>
            <a:pPr marL="1200150" lvl="2" indent="-285750" algn="just">
              <a:buFontTx/>
              <a:buChar char="-"/>
            </a:pPr>
            <a:r>
              <a:rPr lang="en-US" dirty="0"/>
              <a:t>Negron ex rel. U.S. v. Progressive Cas. Ins. Co. et al., </a:t>
            </a:r>
            <a:r>
              <a:rPr lang="en-US" b="1" dirty="0"/>
              <a:t>$2 million</a:t>
            </a:r>
            <a:endParaRPr lang="en-US" sz="2000" b="1" dirty="0"/>
          </a:p>
          <a:p>
            <a:pPr algn="just"/>
            <a:endParaRPr lang="en-US" sz="1200" dirty="0"/>
          </a:p>
          <a:p>
            <a:pPr algn="just"/>
            <a:r>
              <a:rPr lang="en-US" sz="1200" dirty="0"/>
              <a:t>1 MGMA. (2014). </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93209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47992" cy="3724096"/>
          </a:xfrm>
          <a:prstGeom prst="rect">
            <a:avLst/>
          </a:prstGeom>
          <a:noFill/>
        </p:spPr>
        <p:txBody>
          <a:bodyPr wrap="square" rtlCol="0">
            <a:spAutoFit/>
          </a:bodyPr>
          <a:lstStyle/>
          <a:p>
            <a:pPr algn="just"/>
            <a:r>
              <a:rPr lang="en-US" sz="2800" dirty="0"/>
              <a:t>Medical Record Documentation</a:t>
            </a:r>
          </a:p>
          <a:p>
            <a:pPr algn="just"/>
            <a:endParaRPr lang="en-US" sz="2000" dirty="0"/>
          </a:p>
          <a:p>
            <a:pPr algn="just"/>
            <a:r>
              <a:rPr lang="en-US" sz="2000" dirty="0"/>
              <a:t>Consents and Releases</a:t>
            </a:r>
          </a:p>
          <a:p>
            <a:pPr marL="800100" lvl="1" indent="-342900" algn="just">
              <a:buFont typeface="Arial" panose="020B0604020202020204" pitchFamily="34" charset="0"/>
              <a:buChar char="•"/>
            </a:pPr>
            <a:r>
              <a:rPr lang="en-US" b="1" dirty="0"/>
              <a:t>Informed Consent for Treatment </a:t>
            </a:r>
            <a:r>
              <a:rPr lang="en-US" dirty="0"/>
              <a:t>– protects a patient from making decisions about treatment without first being provided the necessary information</a:t>
            </a:r>
          </a:p>
          <a:p>
            <a:pPr marL="800100" lvl="1" indent="-342900" algn="just">
              <a:buFont typeface="Arial" panose="020B0604020202020204" pitchFamily="34" charset="0"/>
              <a:buChar char="•"/>
            </a:pPr>
            <a:r>
              <a:rPr lang="en-US" b="1" dirty="0"/>
              <a:t>Assignment of Benefits</a:t>
            </a:r>
            <a:r>
              <a:rPr lang="en-US" dirty="0"/>
              <a:t> – assign the right to payment to the facility; financial liability for non-covered services</a:t>
            </a:r>
          </a:p>
          <a:p>
            <a:pPr marL="800100" lvl="1" indent="-342900" algn="just">
              <a:buFont typeface="Arial" panose="020B0604020202020204" pitchFamily="34" charset="0"/>
              <a:buChar char="•"/>
            </a:pPr>
            <a:r>
              <a:rPr lang="en-US" b="1" dirty="0"/>
              <a:t>Advance Directives </a:t>
            </a:r>
            <a:r>
              <a:rPr lang="en-US" dirty="0"/>
              <a:t>– written statement regarding treatment</a:t>
            </a:r>
          </a:p>
          <a:p>
            <a:pPr algn="just"/>
            <a:endParaRPr lang="en-US" sz="2000" dirty="0"/>
          </a:p>
          <a:p>
            <a:pPr algn="just"/>
            <a:endParaRPr lang="en-US" sz="2000" b="1" dirty="0"/>
          </a:p>
          <a:p>
            <a:pPr algn="just"/>
            <a:endParaRPr lang="en-US" sz="20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11737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47992" cy="4616648"/>
          </a:xfrm>
          <a:prstGeom prst="rect">
            <a:avLst/>
          </a:prstGeom>
          <a:noFill/>
        </p:spPr>
        <p:txBody>
          <a:bodyPr wrap="square" rtlCol="0">
            <a:spAutoFit/>
          </a:bodyPr>
          <a:lstStyle/>
          <a:p>
            <a:pPr algn="just"/>
            <a:r>
              <a:rPr lang="en-US" sz="2800" dirty="0"/>
              <a:t>Medical Record Documentation</a:t>
            </a:r>
          </a:p>
          <a:p>
            <a:pPr algn="just"/>
            <a:endParaRPr lang="en-US" sz="2000" dirty="0"/>
          </a:p>
          <a:p>
            <a:pPr algn="just"/>
            <a:r>
              <a:rPr lang="en-US" sz="2000" dirty="0"/>
              <a:t>Consents and Releases</a:t>
            </a:r>
          </a:p>
          <a:p>
            <a:pPr marL="800100" lvl="1" indent="-342900" algn="just">
              <a:buFont typeface="Arial" panose="020B0604020202020204" pitchFamily="34" charset="0"/>
              <a:buChar char="•"/>
            </a:pPr>
            <a:r>
              <a:rPr lang="en-US" b="1" dirty="0"/>
              <a:t>Authorization for Release of Information</a:t>
            </a:r>
            <a:r>
              <a:rPr lang="en-US" dirty="0"/>
              <a:t>:</a:t>
            </a:r>
          </a:p>
          <a:p>
            <a:pPr marL="1200150" lvl="2" indent="-285750" algn="just">
              <a:buFont typeface="Segoe UI" panose="020B0502040204020203" pitchFamily="34" charset="0"/>
              <a:buChar char="‐"/>
            </a:pPr>
            <a:r>
              <a:rPr lang="en-US" sz="1200" dirty="0"/>
              <a:t>the specific name or general designation of the program or person permitted to make the disclosure</a:t>
            </a:r>
          </a:p>
          <a:p>
            <a:pPr marL="1200150" lvl="2" indent="-285750" algn="just">
              <a:buFont typeface="Segoe UI" panose="020B0502040204020203" pitchFamily="34" charset="0"/>
              <a:buChar char="‐"/>
            </a:pPr>
            <a:r>
              <a:rPr lang="en-US" sz="1200" dirty="0"/>
              <a:t>the name or title of the individual or the name of the organization to which disclosure is to be made</a:t>
            </a:r>
          </a:p>
          <a:p>
            <a:pPr marL="1200150" lvl="2" indent="-285750" algn="just">
              <a:buFont typeface="Segoe UI" panose="020B0502040204020203" pitchFamily="34" charset="0"/>
              <a:buChar char="‐"/>
            </a:pPr>
            <a:r>
              <a:rPr lang="en-US" sz="1200" dirty="0"/>
              <a:t>the name of the patient</a:t>
            </a:r>
          </a:p>
          <a:p>
            <a:pPr marL="1200150" lvl="2" indent="-285750" algn="just">
              <a:buFont typeface="Segoe UI" panose="020B0502040204020203" pitchFamily="34" charset="0"/>
              <a:buChar char="‐"/>
            </a:pPr>
            <a:r>
              <a:rPr lang="en-US" sz="1200" dirty="0"/>
              <a:t>the purpose of the disclosure</a:t>
            </a:r>
          </a:p>
          <a:p>
            <a:pPr marL="1200150" lvl="2" indent="-285750" algn="just">
              <a:buFont typeface="Segoe UI" panose="020B0502040204020203" pitchFamily="34" charset="0"/>
              <a:buChar char="‐"/>
            </a:pPr>
            <a:r>
              <a:rPr lang="en-US" sz="1200" dirty="0"/>
              <a:t>how much and what kind of information is to be disclosed</a:t>
            </a:r>
          </a:p>
          <a:p>
            <a:pPr marL="1200150" lvl="2" indent="-285750" algn="just">
              <a:buFont typeface="Segoe UI" panose="020B0502040204020203" pitchFamily="34" charset="0"/>
              <a:buChar char="‐"/>
            </a:pPr>
            <a:r>
              <a:rPr lang="en-US" sz="1200" dirty="0"/>
              <a:t>the signature of the patient and, when required for a patient who is a minor, the signature of a person authorized to give consent under 42 C.F.R. §2.14; or, when required for a patient who is incompetent or deceased, the signature of a person authorized to sign under 42 C.F.R. §2.15 in lieu of the patient</a:t>
            </a:r>
          </a:p>
          <a:p>
            <a:pPr marL="1200150" lvl="2" indent="-285750" algn="just">
              <a:buFont typeface="Segoe UI" panose="020B0502040204020203" pitchFamily="34" charset="0"/>
              <a:buChar char="‐"/>
            </a:pPr>
            <a:r>
              <a:rPr lang="en-US" sz="1200" dirty="0"/>
              <a:t>the date on which the consent is signed</a:t>
            </a:r>
          </a:p>
          <a:p>
            <a:pPr marL="1200150" lvl="2" indent="-285750" algn="just">
              <a:buFont typeface="Segoe UI" panose="020B0502040204020203" pitchFamily="34" charset="0"/>
              <a:buChar char="‐"/>
            </a:pPr>
            <a:r>
              <a:rPr lang="en-US" sz="1200" dirty="0"/>
              <a:t>a statement that the consent is subject to revocation at any time except to the extent that the program or person which is to make the disclosure has already acted in reliance on it. Acting in reliance includes the provision of treatment services in reliance on a valid consent to disclose information to a third party payer</a:t>
            </a:r>
          </a:p>
          <a:p>
            <a:pPr marL="1200150" lvl="2" indent="-285750" algn="just">
              <a:buFont typeface="Segoe UI" panose="020B0502040204020203" pitchFamily="34" charset="0"/>
              <a:buChar char="‐"/>
            </a:pPr>
            <a:r>
              <a:rPr lang="en-US" sz="1200" dirty="0"/>
              <a:t>the date, event, or condition upon which the consent will expire if not revoked before. This date, event, or condition must serve the purpose for which it is given. More restrictive requirements are associated with special records which include HIV/AIDS, psychotherapy, and substance abuse disorder.</a:t>
            </a:r>
          </a:p>
          <a:p>
            <a:pPr lvl="2" algn="just"/>
            <a:endParaRPr lang="en-US" sz="1200" dirty="0"/>
          </a:p>
          <a:p>
            <a:pPr lvl="2" algn="just"/>
            <a:r>
              <a:rPr lang="en-US" sz="1600" dirty="0"/>
              <a:t>42 C.F.R. §2.31 (2018)</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98347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601533"/>
          </a:xfrm>
          <a:prstGeom prst="rect">
            <a:avLst/>
          </a:prstGeom>
          <a:noFill/>
        </p:spPr>
        <p:txBody>
          <a:bodyPr wrap="square" rtlCol="0">
            <a:spAutoFit/>
          </a:bodyPr>
          <a:lstStyle/>
          <a:p>
            <a:pPr algn="just"/>
            <a:r>
              <a:rPr lang="en-US" sz="2800" dirty="0"/>
              <a:t>Scheduling, Pre-Visit Financial Clearance, Admission, and Registration</a:t>
            </a:r>
          </a:p>
          <a:p>
            <a:pPr algn="just"/>
            <a:endParaRPr lang="en-US" sz="2000" dirty="0"/>
          </a:p>
          <a:p>
            <a:pPr algn="just"/>
            <a:r>
              <a:rPr lang="en-US" sz="2000" dirty="0"/>
              <a:t>Consents and Releases</a:t>
            </a:r>
          </a:p>
          <a:p>
            <a:pPr marL="800100" lvl="1" indent="-342900" algn="just">
              <a:buFont typeface="Arial" panose="020B0604020202020204" pitchFamily="34" charset="0"/>
              <a:buChar char="•"/>
            </a:pPr>
            <a:r>
              <a:rPr lang="en-US" b="1" dirty="0"/>
              <a:t>Advance Beneficiary Notices </a:t>
            </a:r>
            <a:r>
              <a:rPr lang="en-US" dirty="0"/>
              <a:t>– </a:t>
            </a:r>
            <a:r>
              <a:rPr lang="en-US" i="1" dirty="0"/>
              <a:t>modifiers used</a:t>
            </a:r>
          </a:p>
          <a:p>
            <a:pPr marL="1200150" lvl="2" indent="-285750" algn="just">
              <a:buFont typeface="Segoe UI" panose="020B0502040204020203" pitchFamily="34" charset="0"/>
              <a:buChar char="‐"/>
            </a:pPr>
            <a:r>
              <a:rPr lang="en-US" sz="1600" dirty="0"/>
              <a:t>Items or services that Medicare isn’t expected to pay for</a:t>
            </a:r>
          </a:p>
          <a:p>
            <a:pPr marL="1200150" lvl="2" indent="-285750" algn="just">
              <a:buFont typeface="Segoe UI" panose="020B0502040204020203" pitchFamily="34" charset="0"/>
              <a:buChar char="‐"/>
            </a:pPr>
            <a:r>
              <a:rPr lang="en-US" sz="1600" dirty="0"/>
              <a:t>An estimate of the costs for the items and services</a:t>
            </a:r>
          </a:p>
          <a:p>
            <a:pPr marL="1200150" lvl="2" indent="-285750" algn="just">
              <a:buFont typeface="Segoe UI" panose="020B0502040204020203" pitchFamily="34" charset="0"/>
              <a:buChar char="‐"/>
            </a:pPr>
            <a:r>
              <a:rPr lang="en-US" sz="1600" dirty="0"/>
              <a:t>The reasons why Medicare may not pay</a:t>
            </a:r>
          </a:p>
          <a:p>
            <a:pPr lvl="2" algn="just"/>
            <a:endParaRPr lang="en-US" sz="1600" dirty="0"/>
          </a:p>
          <a:p>
            <a:pPr lvl="1" algn="just"/>
            <a:r>
              <a:rPr lang="en-US" sz="1400" dirty="0"/>
              <a:t>“To transfer financial liability to the beneficiary, the provider </a:t>
            </a:r>
            <a:r>
              <a:rPr lang="en-US" sz="1400" b="1" dirty="0"/>
              <a:t>must issue an advance written notice of noncoverage</a:t>
            </a:r>
            <a:r>
              <a:rPr lang="en-US" sz="1400" dirty="0"/>
              <a:t> when an item or service is not reasonable and necessary under Medicare Program standards.” </a:t>
            </a:r>
            <a:r>
              <a:rPr lang="en-US" sz="1400" baseline="30000" dirty="0"/>
              <a:t>1</a:t>
            </a:r>
            <a:endParaRPr lang="en-US" sz="1050" baseline="30000" dirty="0"/>
          </a:p>
          <a:p>
            <a:pPr lvl="1" algn="just"/>
            <a:endParaRPr lang="en-US" sz="1400" dirty="0"/>
          </a:p>
          <a:p>
            <a:pPr lvl="1" algn="just"/>
            <a:r>
              <a:rPr lang="en-US" sz="1400" dirty="0"/>
              <a:t>“An advance written notice of noncoverage should be issued </a:t>
            </a:r>
            <a:r>
              <a:rPr lang="en-US" sz="1400" b="1" dirty="0"/>
              <a:t>far enough in advance </a:t>
            </a:r>
            <a:r>
              <a:rPr lang="en-US" sz="1400" dirty="0"/>
              <a:t>of potentially noncovered items or services </a:t>
            </a:r>
            <a:r>
              <a:rPr lang="en-US" sz="1400" b="1" dirty="0"/>
              <a:t>to allow sufficient time for the beneficiary to consider available options</a:t>
            </a:r>
            <a:r>
              <a:rPr lang="en-US" sz="1400" dirty="0"/>
              <a:t>.” </a:t>
            </a:r>
            <a:r>
              <a:rPr lang="en-US" sz="1400" baseline="30000" dirty="0"/>
              <a:t>1</a:t>
            </a:r>
            <a:endParaRPr lang="en-US" sz="1050" baseline="30000" dirty="0"/>
          </a:p>
          <a:p>
            <a:pPr lvl="1" algn="just"/>
            <a:endParaRPr lang="en-US" sz="1400" dirty="0"/>
          </a:p>
          <a:p>
            <a:pPr lvl="1" algn="just"/>
            <a:r>
              <a:rPr lang="en-US" sz="1400" dirty="0"/>
              <a:t>“The ABN </a:t>
            </a:r>
            <a:r>
              <a:rPr lang="en-US" sz="1400" b="1" dirty="0"/>
              <a:t>must be reviewed with the beneficiary </a:t>
            </a:r>
            <a:r>
              <a:rPr lang="en-US" sz="1400" dirty="0"/>
              <a:t>or his/her representative and </a:t>
            </a:r>
            <a:r>
              <a:rPr lang="en-US" sz="1400" b="1" dirty="0"/>
              <a:t>any questions raised during that review must be answered before it is signed</a:t>
            </a:r>
            <a:r>
              <a:rPr lang="en-US" sz="1400" dirty="0"/>
              <a:t>.” </a:t>
            </a:r>
            <a:r>
              <a:rPr lang="en-US" sz="1400" baseline="30000" dirty="0"/>
              <a:t>2</a:t>
            </a:r>
            <a:endParaRPr lang="en-US" sz="1050" baseline="30000" dirty="0"/>
          </a:p>
          <a:p>
            <a:pPr algn="just"/>
            <a:endParaRPr lang="en-US" dirty="0"/>
          </a:p>
          <a:p>
            <a:pPr marL="228600" indent="-228600" algn="just">
              <a:buAutoNum type="arabicPlain"/>
            </a:pPr>
            <a:r>
              <a:rPr lang="en-US" sz="800" dirty="0"/>
              <a:t>Centers for Medicare and Medicaid. (2018). Medicare Advance Written Notices of Noncoverage. Medicare Learning Network, ICN 006266 October 2018.</a:t>
            </a:r>
          </a:p>
          <a:p>
            <a:pPr marL="228600" indent="-228600" algn="just">
              <a:buAutoNum type="arabicPlain"/>
            </a:pPr>
            <a:r>
              <a:rPr lang="en-US" sz="800" dirty="0"/>
              <a:t>Centers for Medicare and Medicaid. (2018). Form Instructions, Advance Beneficiary Notice of Noncoverage (ABN), FFS ABN OMB Approval Number: 0938-0566. </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88762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555093"/>
          </a:xfrm>
          <a:prstGeom prst="rect">
            <a:avLst/>
          </a:prstGeom>
          <a:noFill/>
        </p:spPr>
        <p:txBody>
          <a:bodyPr wrap="square" rtlCol="0">
            <a:spAutoFit/>
          </a:bodyPr>
          <a:lstStyle/>
          <a:p>
            <a:pPr algn="just"/>
            <a:r>
              <a:rPr lang="en-US" sz="2800" dirty="0"/>
              <a:t>Charge Capture</a:t>
            </a:r>
          </a:p>
          <a:p>
            <a:pPr algn="just"/>
            <a:endParaRPr lang="en-US" sz="2000" dirty="0"/>
          </a:p>
          <a:p>
            <a:pPr algn="just"/>
            <a:r>
              <a:rPr lang="en-US" sz="2000" dirty="0"/>
              <a:t>Office and Outpatient Charges</a:t>
            </a:r>
          </a:p>
          <a:p>
            <a:pPr marL="342900" indent="-342900" algn="just">
              <a:buFont typeface="Arial" panose="020B0604020202020204" pitchFamily="34" charset="0"/>
              <a:buChar char="•"/>
            </a:pPr>
            <a:r>
              <a:rPr lang="en-US" dirty="0"/>
              <a:t>Schedule all visit types</a:t>
            </a:r>
          </a:p>
          <a:p>
            <a:pPr marL="342900" indent="-342900" algn="just">
              <a:buFont typeface="Arial" panose="020B0604020202020204" pitchFamily="34" charset="0"/>
              <a:buChar char="•"/>
            </a:pPr>
            <a:r>
              <a:rPr lang="en-US" dirty="0"/>
              <a:t>Missed Visit Report</a:t>
            </a:r>
          </a:p>
          <a:p>
            <a:pPr marL="342900" indent="-342900" algn="just">
              <a:buFont typeface="Arial" panose="020B0604020202020204" pitchFamily="34" charset="0"/>
              <a:buChar char="•"/>
            </a:pPr>
            <a:r>
              <a:rPr lang="en-US" dirty="0"/>
              <a:t>Daily reconciliation</a:t>
            </a:r>
            <a:endParaRPr lang="en-US" sz="1600" dirty="0"/>
          </a:p>
          <a:p>
            <a:pPr algn="just"/>
            <a:endParaRPr lang="en-US" sz="1600" dirty="0"/>
          </a:p>
          <a:p>
            <a:pPr algn="just"/>
            <a:r>
              <a:rPr lang="en-US" sz="2000" dirty="0"/>
              <a:t>Inpatient Charges</a:t>
            </a:r>
          </a:p>
          <a:p>
            <a:pPr marL="285750" indent="-285750" algn="just">
              <a:buFont typeface="Arial" panose="020B0604020202020204" pitchFamily="34" charset="0"/>
              <a:buChar char="•"/>
            </a:pPr>
            <a:r>
              <a:rPr lang="en-US" dirty="0"/>
              <a:t>Request electronic access to hospital registration and clinical systems</a:t>
            </a:r>
          </a:p>
          <a:p>
            <a:pPr marL="285750" indent="-285750" algn="just">
              <a:buFont typeface="Arial" panose="020B0604020202020204" pitchFamily="34" charset="0"/>
              <a:buChar char="•"/>
            </a:pPr>
            <a:r>
              <a:rPr lang="en-US" dirty="0"/>
              <a:t>Verify charge capture with source documents:</a:t>
            </a:r>
          </a:p>
          <a:p>
            <a:pPr marL="1200150" lvl="2" indent="-285750" algn="just">
              <a:buFont typeface="Segoe UI" panose="020B0502040204020203" pitchFamily="34" charset="0"/>
              <a:buChar char="‐"/>
            </a:pPr>
            <a:r>
              <a:rPr lang="en-US" sz="1600" dirty="0"/>
              <a:t>Hospital discharge and transfer reports</a:t>
            </a:r>
          </a:p>
          <a:p>
            <a:pPr marL="1200150" lvl="2" indent="-285750" algn="just">
              <a:buFont typeface="Segoe UI" panose="020B0502040204020203" pitchFamily="34" charset="0"/>
              <a:buChar char="‐"/>
            </a:pPr>
            <a:r>
              <a:rPr lang="en-US" sz="1600" dirty="0"/>
              <a:t>Consultation requests</a:t>
            </a:r>
          </a:p>
          <a:p>
            <a:pPr marL="1200150" lvl="2" indent="-285750" algn="just">
              <a:buFont typeface="Segoe UI" panose="020B0502040204020203" pitchFamily="34" charset="0"/>
              <a:buChar char="‐"/>
            </a:pPr>
            <a:r>
              <a:rPr lang="en-US" sz="1600" dirty="0"/>
              <a:t>Operative reports</a:t>
            </a:r>
          </a:p>
          <a:p>
            <a:pPr marL="1200150" lvl="2" indent="-285750" algn="just">
              <a:buFont typeface="Segoe UI" panose="020B0502040204020203" pitchFamily="34" charset="0"/>
              <a:buChar char="‐"/>
            </a:pPr>
            <a:r>
              <a:rPr lang="en-US" sz="1600" dirty="0"/>
              <a:t>Discharge summaries</a:t>
            </a:r>
          </a:p>
          <a:p>
            <a:pPr marL="1200150" lvl="2" indent="-285750" algn="just">
              <a:buFont typeface="Segoe UI" panose="020B0502040204020203" pitchFamily="34" charset="0"/>
              <a:buChar char="‐"/>
            </a:pPr>
            <a:r>
              <a:rPr lang="en-US" sz="1600" dirty="0"/>
              <a:t>Clinical databases</a:t>
            </a:r>
          </a:p>
          <a:p>
            <a:pPr marL="1200150" lvl="2" indent="-285750" algn="just">
              <a:buFont typeface="Segoe UI" panose="020B0502040204020203" pitchFamily="34" charset="0"/>
              <a:buChar char="‐"/>
            </a:pPr>
            <a:r>
              <a:rPr lang="en-US" sz="1600" dirty="0"/>
              <a:t>Service logs</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0493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1138773"/>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Key Performance Indicators</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graphicFrame>
        <p:nvGraphicFramePr>
          <p:cNvPr id="2" name="Table 1">
            <a:extLst>
              <a:ext uri="{FF2B5EF4-FFF2-40B4-BE49-F238E27FC236}">
                <a16:creationId xmlns:a16="http://schemas.microsoft.com/office/drawing/2014/main" id="{D90AEA1B-0C64-4FA5-98EB-83182652A1D5}"/>
              </a:ext>
            </a:extLst>
          </p:cNvPr>
          <p:cNvGraphicFramePr>
            <a:graphicFrameLocks noGrp="1"/>
          </p:cNvGraphicFramePr>
          <p:nvPr>
            <p:extLst>
              <p:ext uri="{D42A27DB-BD31-4B8C-83A1-F6EECF244321}">
                <p14:modId xmlns:p14="http://schemas.microsoft.com/office/powerpoint/2010/main" val="1385960444"/>
              </p:ext>
            </p:extLst>
          </p:nvPr>
        </p:nvGraphicFramePr>
        <p:xfrm>
          <a:off x="714895" y="2401447"/>
          <a:ext cx="7672648" cy="4190544"/>
        </p:xfrm>
        <a:graphic>
          <a:graphicData uri="http://schemas.openxmlformats.org/drawingml/2006/table">
            <a:tbl>
              <a:tblPr firstRow="1" firstCol="1" bandRow="1">
                <a:tableStyleId>{5C22544A-7EE6-4342-B048-85BDC9FD1C3A}</a:tableStyleId>
              </a:tblPr>
              <a:tblGrid>
                <a:gridCol w="1918162">
                  <a:extLst>
                    <a:ext uri="{9D8B030D-6E8A-4147-A177-3AD203B41FA5}">
                      <a16:colId xmlns:a16="http://schemas.microsoft.com/office/drawing/2014/main" val="226417973"/>
                    </a:ext>
                  </a:extLst>
                </a:gridCol>
                <a:gridCol w="1918162">
                  <a:extLst>
                    <a:ext uri="{9D8B030D-6E8A-4147-A177-3AD203B41FA5}">
                      <a16:colId xmlns:a16="http://schemas.microsoft.com/office/drawing/2014/main" val="2931757845"/>
                    </a:ext>
                  </a:extLst>
                </a:gridCol>
                <a:gridCol w="1918162">
                  <a:extLst>
                    <a:ext uri="{9D8B030D-6E8A-4147-A177-3AD203B41FA5}">
                      <a16:colId xmlns:a16="http://schemas.microsoft.com/office/drawing/2014/main" val="2557005424"/>
                    </a:ext>
                  </a:extLst>
                </a:gridCol>
                <a:gridCol w="1918162">
                  <a:extLst>
                    <a:ext uri="{9D8B030D-6E8A-4147-A177-3AD203B41FA5}">
                      <a16:colId xmlns:a16="http://schemas.microsoft.com/office/drawing/2014/main" val="3208643260"/>
                    </a:ext>
                  </a:extLst>
                </a:gridCol>
              </a:tblGrid>
              <a:tr h="219530">
                <a:tc>
                  <a:txBody>
                    <a:bodyPr/>
                    <a:lstStyle/>
                    <a:p>
                      <a:pPr marL="0" marR="0">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Chart Type</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Records/8-hour day</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Records/Hour</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Time Per Record</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extLst>
                  <a:ext uri="{0D108BD9-81ED-4DB2-BD59-A6C34878D82A}">
                    <a16:rowId xmlns:a16="http://schemas.microsoft.com/office/drawing/2014/main" val="2198984715"/>
                  </a:ext>
                </a:extLst>
              </a:tr>
              <a:tr h="220921">
                <a:tc gridSpan="4">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AHIMA</a:t>
                      </a:r>
                    </a:p>
                  </a:txBody>
                  <a:tcPr marL="68580" marR="68580" marT="0" marB="0">
                    <a:solidFill>
                      <a:schemeClr val="tx1">
                        <a:lumMod val="50000"/>
                      </a:schemeClr>
                    </a:solidFill>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8195299"/>
                  </a:ext>
                </a:extLst>
              </a:tr>
              <a:tr h="219530">
                <a:tc>
                  <a:txBody>
                    <a:bodyPr/>
                    <a:lstStyle/>
                    <a:p>
                      <a:pPr marL="0" marR="0">
                        <a:lnSpc>
                          <a:spcPct val="115000"/>
                        </a:lnSpc>
                        <a:spcBef>
                          <a:spcPts val="0"/>
                        </a:spcBef>
                        <a:spcAft>
                          <a:spcPts val="0"/>
                        </a:spcAft>
                      </a:pPr>
                      <a:r>
                        <a:rPr lang="en-US" sz="1100" b="0" dirty="0">
                          <a:effectLst/>
                          <a:latin typeface="Segoe UI" panose="020B0502040204020203" pitchFamily="34" charset="0"/>
                          <a:cs typeface="Segoe UI" panose="020B0502040204020203" pitchFamily="34" charset="0"/>
                        </a:rPr>
                        <a:t>Inpatient</a:t>
                      </a:r>
                      <a:endParaRPr lang="en-US" sz="110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24</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cs typeface="Segoe UI" panose="020B0502040204020203" pitchFamily="34" charset="0"/>
                        </a:rPr>
                        <a:t>3</a:t>
                      </a:r>
                      <a:endParaRPr lang="en-US" sz="1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20 minutes</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extLst>
                  <a:ext uri="{0D108BD9-81ED-4DB2-BD59-A6C34878D82A}">
                    <a16:rowId xmlns:a16="http://schemas.microsoft.com/office/drawing/2014/main" val="1279383729"/>
                  </a:ext>
                </a:extLst>
              </a:tr>
              <a:tr h="219530">
                <a:tc>
                  <a:txBody>
                    <a:bodyPr/>
                    <a:lstStyle/>
                    <a:p>
                      <a:pPr marL="0" marR="0">
                        <a:lnSpc>
                          <a:spcPct val="115000"/>
                        </a:lnSpc>
                        <a:spcBef>
                          <a:spcPts val="0"/>
                        </a:spcBef>
                        <a:spcAft>
                          <a:spcPts val="0"/>
                        </a:spcAft>
                      </a:pPr>
                      <a:r>
                        <a:rPr lang="en-US" sz="1100" b="0" dirty="0">
                          <a:effectLst/>
                          <a:latin typeface="Segoe UI" panose="020B0502040204020203" pitchFamily="34" charset="0"/>
                          <a:cs typeface="Segoe UI" panose="020B0502040204020203" pitchFamily="34" charset="0"/>
                        </a:rPr>
                        <a:t>OP</a:t>
                      </a:r>
                      <a:endParaRPr lang="en-US" sz="110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40</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cs typeface="Segoe UI" panose="020B0502040204020203" pitchFamily="34" charset="0"/>
                        </a:rPr>
                        <a:t>5</a:t>
                      </a:r>
                      <a:endParaRPr lang="en-US" sz="1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12 minutes</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extLst>
                  <a:ext uri="{0D108BD9-81ED-4DB2-BD59-A6C34878D82A}">
                    <a16:rowId xmlns:a16="http://schemas.microsoft.com/office/drawing/2014/main" val="1245946586"/>
                  </a:ext>
                </a:extLst>
              </a:tr>
              <a:tr h="219530">
                <a:tc>
                  <a:txBody>
                    <a:bodyPr/>
                    <a:lstStyle/>
                    <a:p>
                      <a:pPr marL="0" marR="0">
                        <a:lnSpc>
                          <a:spcPct val="115000"/>
                        </a:lnSpc>
                        <a:spcBef>
                          <a:spcPts val="0"/>
                        </a:spcBef>
                        <a:spcAft>
                          <a:spcPts val="0"/>
                        </a:spcAft>
                      </a:pPr>
                      <a:r>
                        <a:rPr lang="en-US" sz="1100" b="0" dirty="0">
                          <a:effectLst/>
                          <a:latin typeface="Segoe UI" panose="020B0502040204020203" pitchFamily="34" charset="0"/>
                          <a:cs typeface="Segoe UI" panose="020B0502040204020203" pitchFamily="34" charset="0"/>
                        </a:rPr>
                        <a:t>ER</a:t>
                      </a:r>
                      <a:endParaRPr lang="en-US" sz="110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120</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15</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cs typeface="Segoe UI" panose="020B0502040204020203" pitchFamily="34" charset="0"/>
                        </a:rPr>
                        <a:t>4 minutes</a:t>
                      </a:r>
                      <a:endParaRPr lang="en-US" sz="1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extLst>
                  <a:ext uri="{0D108BD9-81ED-4DB2-BD59-A6C34878D82A}">
                    <a16:rowId xmlns:a16="http://schemas.microsoft.com/office/drawing/2014/main" val="985277034"/>
                  </a:ext>
                </a:extLst>
              </a:tr>
              <a:tr h="219530">
                <a:tc>
                  <a:txBody>
                    <a:bodyPr/>
                    <a:lstStyle/>
                    <a:p>
                      <a:pPr marL="0" marR="0">
                        <a:lnSpc>
                          <a:spcPct val="115000"/>
                        </a:lnSpc>
                        <a:spcBef>
                          <a:spcPts val="0"/>
                        </a:spcBef>
                        <a:spcAft>
                          <a:spcPts val="0"/>
                        </a:spcAft>
                      </a:pPr>
                      <a:r>
                        <a:rPr lang="en-US" sz="1100" b="0" dirty="0">
                          <a:effectLst/>
                          <a:latin typeface="Segoe UI" panose="020B0502040204020203" pitchFamily="34" charset="0"/>
                          <a:cs typeface="Segoe UI" panose="020B0502040204020203" pitchFamily="34" charset="0"/>
                        </a:rPr>
                        <a:t>Ancillary Services</a:t>
                      </a:r>
                      <a:endParaRPr lang="en-US" sz="110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240</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30</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cs typeface="Segoe UI" panose="020B0502040204020203" pitchFamily="34" charset="0"/>
                        </a:rPr>
                        <a:t>2 minutes</a:t>
                      </a:r>
                      <a:endParaRPr lang="en-US" sz="1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extLst>
                  <a:ext uri="{0D108BD9-81ED-4DB2-BD59-A6C34878D82A}">
                    <a16:rowId xmlns:a16="http://schemas.microsoft.com/office/drawing/2014/main" val="121030486"/>
                  </a:ext>
                </a:extLst>
              </a:tr>
              <a:tr h="220921">
                <a:tc gridSpan="4">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AAPC</a:t>
                      </a:r>
                    </a:p>
                  </a:txBody>
                  <a:tcPr marL="68580" marR="68580" marT="0" marB="0">
                    <a:solidFill>
                      <a:schemeClr val="tx1">
                        <a:lumMod val="50000"/>
                      </a:schemeClr>
                    </a:solidFill>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3554661"/>
                  </a:ext>
                </a:extLst>
              </a:tr>
              <a:tr h="220921">
                <a:tc>
                  <a:txBody>
                    <a:bodyPr/>
                    <a:lstStyle/>
                    <a:p>
                      <a:pPr marL="0" marR="0">
                        <a:lnSpc>
                          <a:spcPct val="115000"/>
                        </a:lnSpc>
                        <a:spcBef>
                          <a:spcPts val="0"/>
                        </a:spcBef>
                        <a:spcAft>
                          <a:spcPts val="0"/>
                        </a:spcAft>
                      </a:pPr>
                      <a:r>
                        <a:rPr lang="en-US" sz="1100" b="0" dirty="0">
                          <a:effectLst/>
                          <a:latin typeface="Segoe UI" panose="020B0502040204020203" pitchFamily="34" charset="0"/>
                          <a:ea typeface="Calibri" panose="020F0502020204030204" pitchFamily="34" charset="0"/>
                          <a:cs typeface="Segoe UI" panose="020B0502040204020203" pitchFamily="34" charset="0"/>
                        </a:rPr>
                        <a:t>Inpatient</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24</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3</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20 minutes</a:t>
                      </a:r>
                    </a:p>
                  </a:txBody>
                  <a:tcPr marL="68580" marR="68580" marT="0" marB="0"/>
                </a:tc>
                <a:extLst>
                  <a:ext uri="{0D108BD9-81ED-4DB2-BD59-A6C34878D82A}">
                    <a16:rowId xmlns:a16="http://schemas.microsoft.com/office/drawing/2014/main" val="2485816616"/>
                  </a:ext>
                </a:extLst>
              </a:tr>
              <a:tr h="220921">
                <a:tc>
                  <a:txBody>
                    <a:bodyPr/>
                    <a:lstStyle/>
                    <a:p>
                      <a:pPr marL="0" marR="0">
                        <a:lnSpc>
                          <a:spcPct val="115000"/>
                        </a:lnSpc>
                        <a:spcBef>
                          <a:spcPts val="0"/>
                        </a:spcBef>
                        <a:spcAft>
                          <a:spcPts val="0"/>
                        </a:spcAft>
                      </a:pPr>
                      <a:r>
                        <a:rPr lang="en-US" sz="1100" b="0">
                          <a:effectLst/>
                          <a:latin typeface="Segoe UI" panose="020B0502040204020203" pitchFamily="34" charset="0"/>
                          <a:ea typeface="Calibri" panose="020F0502020204030204" pitchFamily="34" charset="0"/>
                          <a:cs typeface="Segoe UI" panose="020B0502040204020203" pitchFamily="34" charset="0"/>
                        </a:rPr>
                        <a:t>OP</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48</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6</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10 minutes</a:t>
                      </a:r>
                    </a:p>
                  </a:txBody>
                  <a:tcPr marL="68580" marR="68580" marT="0" marB="0"/>
                </a:tc>
                <a:extLst>
                  <a:ext uri="{0D108BD9-81ED-4DB2-BD59-A6C34878D82A}">
                    <a16:rowId xmlns:a16="http://schemas.microsoft.com/office/drawing/2014/main" val="386229598"/>
                  </a:ext>
                </a:extLst>
              </a:tr>
              <a:tr h="220921">
                <a:tc>
                  <a:txBody>
                    <a:bodyPr/>
                    <a:lstStyle/>
                    <a:p>
                      <a:pPr marL="0" marR="0">
                        <a:lnSpc>
                          <a:spcPct val="115000"/>
                        </a:lnSpc>
                        <a:spcBef>
                          <a:spcPts val="0"/>
                        </a:spcBef>
                        <a:spcAft>
                          <a:spcPts val="0"/>
                        </a:spcAft>
                      </a:pPr>
                      <a:r>
                        <a:rPr lang="en-US" sz="1100" b="0">
                          <a:effectLst/>
                          <a:latin typeface="Segoe UI" panose="020B0502040204020203" pitchFamily="34" charset="0"/>
                          <a:ea typeface="Calibri" panose="020F0502020204030204" pitchFamily="34" charset="0"/>
                          <a:cs typeface="Segoe UI" panose="020B0502040204020203" pitchFamily="34" charset="0"/>
                        </a:rPr>
                        <a:t>ER</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96</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12</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5 minutes</a:t>
                      </a:r>
                    </a:p>
                  </a:txBody>
                  <a:tcPr marL="68580" marR="68580" marT="0" marB="0"/>
                </a:tc>
                <a:extLst>
                  <a:ext uri="{0D108BD9-81ED-4DB2-BD59-A6C34878D82A}">
                    <a16:rowId xmlns:a16="http://schemas.microsoft.com/office/drawing/2014/main" val="2648704492"/>
                  </a:ext>
                </a:extLst>
              </a:tr>
              <a:tr h="220921">
                <a:tc>
                  <a:txBody>
                    <a:bodyPr/>
                    <a:lstStyle/>
                    <a:p>
                      <a:pPr marL="0" marR="0">
                        <a:lnSpc>
                          <a:spcPct val="115000"/>
                        </a:lnSpc>
                        <a:spcBef>
                          <a:spcPts val="0"/>
                        </a:spcBef>
                        <a:spcAft>
                          <a:spcPts val="0"/>
                        </a:spcAft>
                      </a:pPr>
                      <a:r>
                        <a:rPr lang="en-US" sz="1100" b="0" dirty="0">
                          <a:effectLst/>
                          <a:latin typeface="Segoe UI" panose="020B0502040204020203" pitchFamily="34" charset="0"/>
                          <a:ea typeface="Calibri" panose="020F0502020204030204" pitchFamily="34" charset="0"/>
                          <a:cs typeface="Segoe UI" panose="020B0502040204020203" pitchFamily="34" charset="0"/>
                        </a:rPr>
                        <a:t>Ancillary Services</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240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30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 minutes</a:t>
                      </a:r>
                    </a:p>
                  </a:txBody>
                  <a:tcPr marL="68580" marR="68580" marT="0" marB="0"/>
                </a:tc>
                <a:extLst>
                  <a:ext uri="{0D108BD9-81ED-4DB2-BD59-A6C34878D82A}">
                    <a16:rowId xmlns:a16="http://schemas.microsoft.com/office/drawing/2014/main" val="3562756613"/>
                  </a:ext>
                </a:extLst>
              </a:tr>
              <a:tr h="220921">
                <a:tc gridSpan="4">
                  <a:txBody>
                    <a:bodyPr/>
                    <a:lstStyle/>
                    <a:p>
                      <a:pPr marL="0" marR="0" algn="ctr">
                        <a:lnSpc>
                          <a:spcPct val="115000"/>
                        </a:lnSpc>
                        <a:spcBef>
                          <a:spcPts val="0"/>
                        </a:spcBef>
                        <a:spcAft>
                          <a:spcPts val="0"/>
                        </a:spcAft>
                      </a:pPr>
                      <a:r>
                        <a:rPr lang="en-US" sz="1100" b="1" dirty="0">
                          <a:effectLst/>
                          <a:latin typeface="Segoe UI" panose="020B0502040204020203" pitchFamily="34" charset="0"/>
                          <a:ea typeface="Calibri" panose="020F0502020204030204" pitchFamily="34" charset="0"/>
                          <a:cs typeface="Segoe UI" panose="020B0502040204020203" pitchFamily="34" charset="0"/>
                        </a:rPr>
                        <a:t>HFMA</a:t>
                      </a:r>
                    </a:p>
                  </a:txBody>
                  <a:tcPr marL="68580" marR="68580" marT="0" marB="0">
                    <a:solidFill>
                      <a:schemeClr val="tx1">
                        <a:lumMod val="50000"/>
                      </a:schemeClr>
                    </a:solidFill>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5515320"/>
                  </a:ext>
                </a:extLst>
              </a:tr>
              <a:tr h="220921">
                <a:tc>
                  <a:txBody>
                    <a:bodyPr/>
                    <a:lstStyle/>
                    <a:p>
                      <a:pPr marL="0" marR="0">
                        <a:lnSpc>
                          <a:spcPct val="115000"/>
                        </a:lnSpc>
                        <a:spcBef>
                          <a:spcPts val="0"/>
                        </a:spcBef>
                        <a:spcAft>
                          <a:spcPts val="0"/>
                        </a:spcAft>
                      </a:pPr>
                      <a:r>
                        <a:rPr lang="en-US" sz="1100" b="0" dirty="0">
                          <a:effectLst/>
                          <a:latin typeface="Segoe UI" panose="020B0502040204020203" pitchFamily="34" charset="0"/>
                          <a:ea typeface="Calibri" panose="020F0502020204030204" pitchFamily="34" charset="0"/>
                          <a:cs typeface="Segoe UI" panose="020B0502040204020203" pitchFamily="34" charset="0"/>
                        </a:rPr>
                        <a:t>Inpatient</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23-26</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extLst>
                  <a:ext uri="{0D108BD9-81ED-4DB2-BD59-A6C34878D82A}">
                    <a16:rowId xmlns:a16="http://schemas.microsoft.com/office/drawing/2014/main" val="1162126348"/>
                  </a:ext>
                </a:extLst>
              </a:tr>
              <a:tr h="220921">
                <a:tc>
                  <a:txBody>
                    <a:bodyPr/>
                    <a:lstStyle/>
                    <a:p>
                      <a:pPr marL="0" marR="0">
                        <a:lnSpc>
                          <a:spcPct val="115000"/>
                        </a:lnSpc>
                        <a:spcBef>
                          <a:spcPts val="0"/>
                        </a:spcBef>
                        <a:spcAft>
                          <a:spcPts val="0"/>
                        </a:spcAft>
                      </a:pPr>
                      <a:r>
                        <a:rPr lang="en-US" sz="1100" b="0">
                          <a:effectLst/>
                          <a:latin typeface="Segoe UI" panose="020B0502040204020203" pitchFamily="34" charset="0"/>
                          <a:ea typeface="Calibri" panose="020F0502020204030204" pitchFamily="34" charset="0"/>
                          <a:cs typeface="Segoe UI" panose="020B0502040204020203" pitchFamily="34" charset="0"/>
                        </a:rPr>
                        <a:t>OP</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36-40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extLst>
                  <a:ext uri="{0D108BD9-81ED-4DB2-BD59-A6C34878D82A}">
                    <a16:rowId xmlns:a16="http://schemas.microsoft.com/office/drawing/2014/main" val="3748521070"/>
                  </a:ext>
                </a:extLst>
              </a:tr>
              <a:tr h="220921">
                <a:tc>
                  <a:txBody>
                    <a:bodyPr/>
                    <a:lstStyle/>
                    <a:p>
                      <a:pPr marL="0" marR="0">
                        <a:lnSpc>
                          <a:spcPct val="115000"/>
                        </a:lnSpc>
                        <a:spcBef>
                          <a:spcPts val="0"/>
                        </a:spcBef>
                        <a:spcAft>
                          <a:spcPts val="0"/>
                        </a:spcAft>
                      </a:pPr>
                      <a:r>
                        <a:rPr lang="en-US" sz="1100" b="0">
                          <a:effectLst/>
                          <a:latin typeface="Segoe UI" panose="020B0502040204020203" pitchFamily="34" charset="0"/>
                          <a:ea typeface="Calibri" panose="020F0502020204030204" pitchFamily="34" charset="0"/>
                          <a:cs typeface="Segoe UI" panose="020B0502040204020203" pitchFamily="34" charset="0"/>
                        </a:rPr>
                        <a:t>ER</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190-250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extLst>
                  <a:ext uri="{0D108BD9-81ED-4DB2-BD59-A6C34878D82A}">
                    <a16:rowId xmlns:a16="http://schemas.microsoft.com/office/drawing/2014/main" val="1062533945"/>
                  </a:ext>
                </a:extLst>
              </a:tr>
              <a:tr h="220921">
                <a:tc>
                  <a:txBody>
                    <a:bodyPr/>
                    <a:lstStyle/>
                    <a:p>
                      <a:pPr marL="0" marR="0">
                        <a:lnSpc>
                          <a:spcPct val="115000"/>
                        </a:lnSpc>
                        <a:spcBef>
                          <a:spcPts val="0"/>
                        </a:spcBef>
                        <a:spcAft>
                          <a:spcPts val="0"/>
                        </a:spcAft>
                      </a:pPr>
                      <a:r>
                        <a:rPr lang="en-US" sz="1100" b="0" dirty="0">
                          <a:effectLst/>
                          <a:latin typeface="Segoe UI" panose="020B0502040204020203" pitchFamily="34" charset="0"/>
                          <a:ea typeface="Calibri" panose="020F0502020204030204" pitchFamily="34" charset="0"/>
                          <a:cs typeface="Segoe UI" panose="020B0502040204020203" pitchFamily="34" charset="0"/>
                        </a:rPr>
                        <a:t>Ancillary Services</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150-230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extLst>
                  <a:ext uri="{0D108BD9-81ED-4DB2-BD59-A6C34878D82A}">
                    <a16:rowId xmlns:a16="http://schemas.microsoft.com/office/drawing/2014/main" val="2627949634"/>
                  </a:ext>
                </a:extLst>
              </a:tr>
              <a:tr h="220921">
                <a:tc gridSpan="4">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Clinic Productivity Surveys</a:t>
                      </a:r>
                    </a:p>
                  </a:txBody>
                  <a:tcPr marL="68580" marR="68580" marT="0" marB="0">
                    <a:solidFill>
                      <a:schemeClr val="tx1">
                        <a:lumMod val="50000"/>
                      </a:schemeClr>
                    </a:solidFill>
                  </a:tcPr>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marL="0" marR="0">
                        <a:lnSpc>
                          <a:spcPct val="115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3081132"/>
                  </a:ext>
                </a:extLst>
              </a:tr>
              <a:tr h="220921">
                <a:tc>
                  <a:txBody>
                    <a:bodyPr/>
                    <a:lstStyle/>
                    <a:p>
                      <a:pPr marL="0" marR="0">
                        <a:lnSpc>
                          <a:spcPct val="115000"/>
                        </a:lnSpc>
                        <a:spcBef>
                          <a:spcPts val="0"/>
                        </a:spcBef>
                        <a:spcAft>
                          <a:spcPts val="0"/>
                        </a:spcAft>
                      </a:pPr>
                      <a:r>
                        <a:rPr lang="en-US" sz="1100" b="0" dirty="0">
                          <a:effectLst/>
                          <a:latin typeface="Segoe UI" panose="020B0502040204020203" pitchFamily="34" charset="0"/>
                          <a:ea typeface="Calibri" panose="020F0502020204030204" pitchFamily="34" charset="0"/>
                          <a:cs typeface="Segoe UI" panose="020B0502040204020203" pitchFamily="34" charset="0"/>
                        </a:rPr>
                        <a:t>AHIMA survey</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160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3</a:t>
                      </a:r>
                    </a:p>
                  </a:txBody>
                  <a:tcPr marL="68580" marR="68580" marT="0" marB="0"/>
                </a:tc>
                <a:extLst>
                  <a:ext uri="{0D108BD9-81ED-4DB2-BD59-A6C34878D82A}">
                    <a16:rowId xmlns:a16="http://schemas.microsoft.com/office/drawing/2014/main" val="2207784034"/>
                  </a:ext>
                </a:extLst>
              </a:tr>
              <a:tr h="220921">
                <a:tc>
                  <a:txBody>
                    <a:bodyPr/>
                    <a:lstStyle/>
                    <a:p>
                      <a:pPr marL="0" marR="0">
                        <a:lnSpc>
                          <a:spcPct val="115000"/>
                        </a:lnSpc>
                        <a:spcBef>
                          <a:spcPts val="0"/>
                        </a:spcBef>
                        <a:spcAft>
                          <a:spcPts val="0"/>
                        </a:spcAft>
                      </a:pPr>
                      <a:r>
                        <a:rPr lang="en-US" sz="1100" b="0" dirty="0" err="1">
                          <a:effectLst/>
                          <a:latin typeface="Segoe UI" panose="020B0502040204020203" pitchFamily="34" charset="0"/>
                          <a:ea typeface="Calibri" panose="020F0502020204030204" pitchFamily="34" charset="0"/>
                          <a:cs typeface="Segoe UI" panose="020B0502040204020203" pitchFamily="34" charset="0"/>
                        </a:rPr>
                        <a:t>HCPro</a:t>
                      </a:r>
                      <a:r>
                        <a:rPr lang="en-US" sz="1100" b="0" dirty="0">
                          <a:effectLst/>
                          <a:latin typeface="Segoe UI" panose="020B0502040204020203" pitchFamily="34" charset="0"/>
                          <a:ea typeface="Calibri" panose="020F0502020204030204" pitchFamily="34" charset="0"/>
                          <a:cs typeface="Segoe UI" panose="020B0502040204020203" pitchFamily="34" charset="0"/>
                        </a:rPr>
                        <a:t> Survey</a:t>
                      </a:r>
                    </a:p>
                  </a:txBody>
                  <a:tcPr marL="68580" marR="68580" marT="0" marB="0"/>
                </a:tc>
                <a:tc>
                  <a:txBody>
                    <a:bodyPr/>
                    <a:lstStyle/>
                    <a:p>
                      <a:pPr marL="0" marR="0" algn="ctr">
                        <a:lnSpc>
                          <a:spcPct val="115000"/>
                        </a:lnSpc>
                        <a:spcBef>
                          <a:spcPts val="0"/>
                        </a:spcBef>
                        <a:spcAft>
                          <a:spcPts val="0"/>
                        </a:spcAft>
                      </a:pPr>
                      <a:r>
                        <a:rPr lang="en-US" sz="110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20+</a:t>
                      </a:r>
                    </a:p>
                  </a:txBody>
                  <a:tcPr marL="68580" marR="68580" marT="0" marB="0"/>
                </a:tc>
                <a:tc>
                  <a:txBody>
                    <a:bodyPr/>
                    <a:lstStyle/>
                    <a:p>
                      <a:pPr marL="0" marR="0" algn="ctr">
                        <a:lnSpc>
                          <a:spcPct val="115000"/>
                        </a:lnSpc>
                        <a:spcBef>
                          <a:spcPts val="0"/>
                        </a:spcBef>
                        <a:spcAft>
                          <a:spcPts val="0"/>
                        </a:spcAft>
                      </a:pPr>
                      <a:r>
                        <a:rPr lang="en-US" sz="1100" dirty="0">
                          <a:effectLst/>
                          <a:latin typeface="Segoe UI" panose="020B0502040204020203" pitchFamily="34" charset="0"/>
                          <a:ea typeface="Calibri" panose="020F0502020204030204" pitchFamily="34" charset="0"/>
                          <a:cs typeface="Segoe UI" panose="020B0502040204020203" pitchFamily="34" charset="0"/>
                        </a:rPr>
                        <a:t>N/A</a:t>
                      </a:r>
                    </a:p>
                  </a:txBody>
                  <a:tcPr marL="68580" marR="68580" marT="0" marB="0"/>
                </a:tc>
                <a:extLst>
                  <a:ext uri="{0D108BD9-81ED-4DB2-BD59-A6C34878D82A}">
                    <a16:rowId xmlns:a16="http://schemas.microsoft.com/office/drawing/2014/main" val="1474860636"/>
                  </a:ext>
                </a:extLst>
              </a:tr>
            </a:tbl>
          </a:graphicData>
        </a:graphic>
      </p:graphicFrame>
    </p:spTree>
    <p:extLst>
      <p:ext uri="{BB962C8B-B14F-4D97-AF65-F5344CB8AC3E}">
        <p14:creationId xmlns:p14="http://schemas.microsoft.com/office/powerpoint/2010/main" val="428329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1138773"/>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Key Performance Indicators</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pic>
        <p:nvPicPr>
          <p:cNvPr id="3" name="Picture 2">
            <a:extLst>
              <a:ext uri="{FF2B5EF4-FFF2-40B4-BE49-F238E27FC236}">
                <a16:creationId xmlns:a16="http://schemas.microsoft.com/office/drawing/2014/main" id="{5703822E-B491-494A-BE11-17C1B17F65A2}"/>
              </a:ext>
            </a:extLst>
          </p:cNvPr>
          <p:cNvPicPr>
            <a:picLocks noChangeAspect="1"/>
          </p:cNvPicPr>
          <p:nvPr/>
        </p:nvPicPr>
        <p:blipFill>
          <a:blip r:embed="rId4"/>
          <a:stretch>
            <a:fillRect/>
          </a:stretch>
        </p:blipFill>
        <p:spPr>
          <a:xfrm>
            <a:off x="1308136" y="2401447"/>
            <a:ext cx="6657975" cy="4076700"/>
          </a:xfrm>
          <a:prstGeom prst="rect">
            <a:avLst/>
          </a:prstGeom>
        </p:spPr>
      </p:pic>
      <p:sp>
        <p:nvSpPr>
          <p:cNvPr id="5" name="TextBox 4">
            <a:extLst>
              <a:ext uri="{FF2B5EF4-FFF2-40B4-BE49-F238E27FC236}">
                <a16:creationId xmlns:a16="http://schemas.microsoft.com/office/drawing/2014/main" id="{E4905860-4908-4966-BB66-13F2CF76B1C7}"/>
              </a:ext>
            </a:extLst>
          </p:cNvPr>
          <p:cNvSpPr txBox="1"/>
          <p:nvPr/>
        </p:nvSpPr>
        <p:spPr>
          <a:xfrm>
            <a:off x="6958059" y="6201148"/>
            <a:ext cx="1755609" cy="276999"/>
          </a:xfrm>
          <a:prstGeom prst="rect">
            <a:avLst/>
          </a:prstGeom>
          <a:noFill/>
        </p:spPr>
        <p:txBody>
          <a:bodyPr wrap="none" rtlCol="0">
            <a:spAutoFit/>
          </a:bodyPr>
          <a:lstStyle/>
          <a:p>
            <a:r>
              <a:rPr lang="en-US" sz="1200" dirty="0"/>
              <a:t>- Decision Health, 2016</a:t>
            </a:r>
          </a:p>
        </p:txBody>
      </p:sp>
    </p:spTree>
    <p:extLst>
      <p:ext uri="{BB962C8B-B14F-4D97-AF65-F5344CB8AC3E}">
        <p14:creationId xmlns:p14="http://schemas.microsoft.com/office/powerpoint/2010/main" val="390013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247317"/>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Documentation Risks</a:t>
            </a:r>
          </a:p>
          <a:p>
            <a:pPr marL="342900" indent="-342900" algn="just">
              <a:buFont typeface="Arial" panose="020B0604020202020204" pitchFamily="34" charset="0"/>
              <a:buChar char="•"/>
            </a:pPr>
            <a:r>
              <a:rPr lang="en-US" dirty="0"/>
              <a:t>Copy and paste</a:t>
            </a:r>
          </a:p>
          <a:p>
            <a:pPr marL="342900" indent="-342900" algn="just">
              <a:buFont typeface="Arial" panose="020B0604020202020204" pitchFamily="34" charset="0"/>
              <a:buChar char="•"/>
            </a:pPr>
            <a:r>
              <a:rPr lang="en-US" dirty="0"/>
              <a:t>Copy forward or carried forward</a:t>
            </a:r>
          </a:p>
          <a:p>
            <a:pPr marL="342900" indent="-342900" algn="just">
              <a:buFont typeface="Arial" panose="020B0604020202020204" pitchFamily="34" charset="0"/>
              <a:buChar char="•"/>
            </a:pPr>
            <a:r>
              <a:rPr lang="en-US" dirty="0"/>
              <a:t>Cloning</a:t>
            </a:r>
          </a:p>
          <a:p>
            <a:pPr marL="342900" indent="-342900" algn="just">
              <a:buFont typeface="Arial" panose="020B0604020202020204" pitchFamily="34" charset="0"/>
              <a:buChar char="•"/>
            </a:pPr>
            <a:r>
              <a:rPr lang="en-US" dirty="0"/>
              <a:t>Automatic field population</a:t>
            </a:r>
          </a:p>
          <a:p>
            <a:pPr marL="342900" indent="-342900" algn="just">
              <a:buFont typeface="Arial" panose="020B0604020202020204" pitchFamily="34" charset="0"/>
              <a:buChar char="•"/>
            </a:pPr>
            <a:r>
              <a:rPr lang="en-US" dirty="0"/>
              <a:t>Auto-authentication</a:t>
            </a:r>
          </a:p>
          <a:p>
            <a:pPr marL="342900" indent="-342900" algn="just">
              <a:buFont typeface="Arial" panose="020B0604020202020204" pitchFamily="34" charset="0"/>
              <a:buChar char="•"/>
            </a:pPr>
            <a:r>
              <a:rPr lang="en-US" dirty="0"/>
              <a:t>Macros</a:t>
            </a:r>
          </a:p>
          <a:p>
            <a:pPr marL="342900" indent="-342900" algn="just">
              <a:buFont typeface="Arial" panose="020B0604020202020204" pitchFamily="34" charset="0"/>
              <a:buChar char="•"/>
            </a:pPr>
            <a:r>
              <a:rPr lang="en-US" dirty="0"/>
              <a:t>Templates</a:t>
            </a:r>
          </a:p>
          <a:p>
            <a:pPr marL="342900" indent="-342900" algn="just">
              <a:buFont typeface="Arial" panose="020B0604020202020204" pitchFamily="34" charset="0"/>
              <a:buChar char="•"/>
            </a:pPr>
            <a:endParaRPr lang="en-US" dirty="0"/>
          </a:p>
          <a:p>
            <a:pPr marL="342900" indent="-342900" algn="just">
              <a:buFont typeface="Arial" panose="020B0604020202020204" pitchFamily="34" charset="0"/>
              <a:buChar char="•"/>
            </a:pPr>
            <a:endParaRPr lang="en-US" dirty="0"/>
          </a:p>
          <a:p>
            <a:pPr algn="ctr"/>
            <a:r>
              <a:rPr lang="en-US" sz="2000" dirty="0"/>
              <a:t>These can lead to prepayment reviews, overpayments, payment suspensions, and liability under the False Claims Act.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44669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047536"/>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Questionable Findings…</a:t>
            </a:r>
          </a:p>
          <a:p>
            <a:pPr marL="342900" indent="-342900" algn="just">
              <a:buFont typeface="Arial" panose="020B0604020202020204" pitchFamily="34" charset="0"/>
              <a:buChar char="•"/>
            </a:pPr>
            <a:r>
              <a:rPr lang="en-US" dirty="0"/>
              <a:t>Physician exams are nearly identical in every encounter.</a:t>
            </a:r>
          </a:p>
          <a:p>
            <a:pPr marL="800100" lvl="1" indent="-342900" algn="just">
              <a:buFont typeface="Segoe UI" panose="020B0502040204020203" pitchFamily="34" charset="0"/>
              <a:buChar char="‐"/>
            </a:pPr>
            <a:r>
              <a:rPr lang="en-US" sz="1600" dirty="0"/>
              <a:t>What was actually performed?</a:t>
            </a:r>
          </a:p>
          <a:p>
            <a:pPr marL="800100" lvl="1" indent="-342900" algn="just">
              <a:buFont typeface="Segoe UI" panose="020B0502040204020203" pitchFamily="34" charset="0"/>
              <a:buChar char="‐"/>
            </a:pPr>
            <a:r>
              <a:rPr lang="en-US" sz="1600" dirty="0"/>
              <a:t>Does the documentation support the services?</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dirty="0"/>
              <a:t>Multiple patients have the same findings.</a:t>
            </a:r>
          </a:p>
          <a:p>
            <a:pPr marL="800100" lvl="1" indent="-342900" algn="just">
              <a:buFont typeface="Segoe UI" panose="020B0502040204020203" pitchFamily="34" charset="0"/>
              <a:buChar char="‐"/>
            </a:pPr>
            <a:r>
              <a:rPr lang="en-US" sz="1600" dirty="0"/>
              <a:t>Does the information in the record pertain to the patient?</a:t>
            </a:r>
          </a:p>
          <a:p>
            <a:pPr marL="800100" lvl="1" indent="-342900" algn="just">
              <a:buFont typeface="Segoe UI" panose="020B0502040204020203" pitchFamily="34" charset="0"/>
              <a:buChar char="‐"/>
            </a:pPr>
            <a:r>
              <a:rPr lang="en-US" sz="1600" dirty="0"/>
              <a:t>Does the ROS match the H&amp;P?</a:t>
            </a:r>
          </a:p>
          <a:p>
            <a:pPr marL="800100" lvl="1" indent="-342900" algn="just">
              <a:buFont typeface="Segoe UI" panose="020B0502040204020203" pitchFamily="34" charset="0"/>
              <a:buChar char="‐"/>
            </a:pPr>
            <a:r>
              <a:rPr lang="en-US" sz="1600" dirty="0"/>
              <a:t>Does every patient have the same diagnosis?</a:t>
            </a:r>
          </a:p>
          <a:p>
            <a:pPr marL="800100" lvl="1" indent="-342900" algn="just">
              <a:buFont typeface="Segoe UI" panose="020B0502040204020203" pitchFamily="34" charset="0"/>
              <a:buChar char="‐"/>
            </a:pPr>
            <a:r>
              <a:rPr lang="en-US" sz="1600" dirty="0"/>
              <a:t>Are diagnoses assigned based on what will get the claim paid?</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dirty="0"/>
              <a:t>Default documentation is used.</a:t>
            </a:r>
          </a:p>
          <a:p>
            <a:pPr marL="800100" lvl="1" indent="-342900" algn="just">
              <a:buFont typeface="Segoe UI" panose="020B0502040204020203" pitchFamily="34" charset="0"/>
              <a:buChar char="‐"/>
            </a:pPr>
            <a:r>
              <a:rPr lang="en-US" sz="1600" dirty="0"/>
              <a:t>The records may not be individualized for the patient or the visit.</a:t>
            </a:r>
          </a:p>
          <a:p>
            <a:pPr marL="800100" lvl="1" indent="-342900" algn="just">
              <a:buFont typeface="Segoe UI" panose="020B0502040204020203" pitchFamily="34" charset="0"/>
              <a:buChar char="‐"/>
            </a:pPr>
            <a:r>
              <a:rPr lang="en-US" sz="1600" dirty="0"/>
              <a:t>Did patients actually receive the service?</a:t>
            </a:r>
          </a:p>
          <a:p>
            <a:pPr marL="800100" lvl="1" indent="-342900" algn="just">
              <a:buFont typeface="Segoe UI" panose="020B0502040204020203" pitchFamily="34" charset="0"/>
              <a:buChar char="‐"/>
            </a:pPr>
            <a:r>
              <a:rPr lang="en-US" sz="1600" dirty="0"/>
              <a:t>Do the records establish that the service was provided?</a:t>
            </a:r>
          </a:p>
          <a:p>
            <a:pPr lvl="1" algn="just"/>
            <a:endParaRPr lang="en-US" sz="16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74696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078313"/>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Documentation Risks</a:t>
            </a:r>
          </a:p>
          <a:p>
            <a:pPr marL="342900" indent="-342900" algn="just">
              <a:buFont typeface="Arial" panose="020B0604020202020204" pitchFamily="34" charset="0"/>
              <a:buChar char="•"/>
            </a:pPr>
            <a:r>
              <a:rPr lang="en-US" sz="1600" b="1" dirty="0"/>
              <a:t>“Cookbook Medicine” </a:t>
            </a:r>
            <a:r>
              <a:rPr lang="en-US" sz="1600" dirty="0"/>
              <a:t>– taking the individualized thinking out of medicine because a provider is prompted by software.</a:t>
            </a:r>
          </a:p>
          <a:p>
            <a:pPr marL="342900" indent="-342900" algn="just">
              <a:buFont typeface="Arial" panose="020B0604020202020204" pitchFamily="34" charset="0"/>
              <a:buChar char="•"/>
            </a:pPr>
            <a:endParaRPr lang="en-US" sz="1600" dirty="0"/>
          </a:p>
          <a:p>
            <a:pPr marL="342900" indent="-342900" algn="just">
              <a:buFont typeface="Arial" panose="020B0604020202020204" pitchFamily="34" charset="0"/>
              <a:buChar char="•"/>
            </a:pPr>
            <a:r>
              <a:rPr lang="en-US" sz="1600" b="1" dirty="0"/>
              <a:t>“Note Bloat” </a:t>
            </a:r>
            <a:r>
              <a:rPr lang="en-US" sz="1600" dirty="0"/>
              <a:t>– copying notes from prior encounters making it difficult to determine what was performed during a current encounter.</a:t>
            </a:r>
          </a:p>
          <a:p>
            <a:pPr marL="342900" indent="-342900" algn="just">
              <a:buFont typeface="Arial" panose="020B0604020202020204" pitchFamily="34" charset="0"/>
              <a:buChar char="•"/>
            </a:pPr>
            <a:endParaRPr lang="en-US" sz="1600" dirty="0"/>
          </a:p>
          <a:p>
            <a:pPr marL="342900" indent="-342900" algn="just">
              <a:buFont typeface="Arial" panose="020B0604020202020204" pitchFamily="34" charset="0"/>
              <a:buChar char="•"/>
            </a:pPr>
            <a:r>
              <a:rPr lang="en-US" sz="1600" b="1" dirty="0"/>
              <a:t>Cloning </a:t>
            </a:r>
            <a:r>
              <a:rPr lang="en-US" sz="1600" dirty="0"/>
              <a:t>– each entry is worded exactly like or similar to previous entries or if entries are the same from patient to patient. </a:t>
            </a:r>
            <a:r>
              <a:rPr lang="en-US" sz="1600" b="1" dirty="0"/>
              <a:t>Medicare</a:t>
            </a:r>
            <a:r>
              <a:rPr lang="en-US" sz="1600" dirty="0"/>
              <a:t> considers this a “</a:t>
            </a:r>
            <a:r>
              <a:rPr lang="en-US" sz="1600" b="1" dirty="0"/>
              <a:t>misrepresentation of medical necessity requirements for coverage</a:t>
            </a:r>
            <a:r>
              <a:rPr lang="en-US" sz="1600" dirty="0"/>
              <a:t>.”</a:t>
            </a:r>
          </a:p>
          <a:p>
            <a:pPr marL="342900" indent="-342900" algn="just">
              <a:buFont typeface="Arial" panose="020B0604020202020204" pitchFamily="34" charset="0"/>
              <a:buChar char="•"/>
            </a:pPr>
            <a:endParaRPr lang="en-US" sz="1600" dirty="0"/>
          </a:p>
          <a:p>
            <a:pPr marL="342900" indent="-342900" algn="just">
              <a:buFont typeface="Arial" panose="020B0604020202020204" pitchFamily="34" charset="0"/>
              <a:buChar char="•"/>
            </a:pPr>
            <a:r>
              <a:rPr lang="en-US" sz="1600" b="1" dirty="0"/>
              <a:t>Macros</a:t>
            </a:r>
            <a:r>
              <a:rPr lang="en-US" sz="1600" dirty="0"/>
              <a:t> – programmable code used to auto-populate based upon keystrokes. For example: Autocorrect.</a:t>
            </a:r>
          </a:p>
          <a:p>
            <a:pPr marL="342900" indent="-342900" algn="just">
              <a:buFont typeface="Arial" panose="020B0604020202020204" pitchFamily="34" charset="0"/>
              <a:buChar char="•"/>
            </a:pPr>
            <a:endParaRPr lang="en-US" sz="1600" dirty="0"/>
          </a:p>
          <a:p>
            <a:pPr marL="342900" indent="-342900" algn="just">
              <a:buFont typeface="Arial" panose="020B0604020202020204" pitchFamily="34" charset="0"/>
              <a:buChar char="•"/>
            </a:pPr>
            <a:r>
              <a:rPr lang="en-US" sz="1600" b="1" dirty="0"/>
              <a:t>Auto-authentication</a:t>
            </a:r>
            <a:r>
              <a:rPr lang="en-US" sz="1600" dirty="0"/>
              <a:t> – a provider may click a button in an email or notice to automatically authenticate a record, a result, or a batch of multiple records. The metadata will show that the provider never entered the record to authenticate. </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24185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401205"/>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Documentation Risks</a:t>
            </a:r>
          </a:p>
          <a:p>
            <a:pPr marL="342900" indent="-342900" algn="just">
              <a:buFont typeface="Arial" panose="020B0604020202020204" pitchFamily="34" charset="0"/>
              <a:buChar char="•"/>
            </a:pPr>
            <a:r>
              <a:rPr lang="en-US" b="1" dirty="0"/>
              <a:t>Copy and Paste </a:t>
            </a:r>
            <a:r>
              <a:rPr lang="en-US" dirty="0"/>
              <a:t>– this function is </a:t>
            </a:r>
            <a:r>
              <a:rPr lang="en-US" b="1" u="sng" dirty="0"/>
              <a:t>not</a:t>
            </a:r>
            <a:r>
              <a:rPr lang="en-US" dirty="0"/>
              <a:t> a </a:t>
            </a:r>
            <a:r>
              <a:rPr lang="en-US" b="1" u="sng" dirty="0"/>
              <a:t>non</a:t>
            </a:r>
            <a:r>
              <a:rPr lang="en-US" dirty="0"/>
              <a:t>-compliant practice, but it is also </a:t>
            </a:r>
            <a:r>
              <a:rPr lang="en-US" b="1" u="sng" dirty="0"/>
              <a:t>not</a:t>
            </a:r>
            <a:r>
              <a:rPr lang="en-US" dirty="0"/>
              <a:t> recommended. Compliance is determined based upon whether the information supports the service.</a:t>
            </a:r>
          </a:p>
          <a:p>
            <a:pPr marL="342900" indent="-342900" algn="just">
              <a:buFont typeface="Arial" panose="020B0604020202020204" pitchFamily="34" charset="0"/>
              <a:buChar char="•"/>
            </a:pPr>
            <a:endParaRPr lang="en-US" dirty="0"/>
          </a:p>
          <a:p>
            <a:pPr marL="342900" indent="-342900" algn="just">
              <a:buFont typeface="Arial" panose="020B0604020202020204" pitchFamily="34" charset="0"/>
              <a:buChar char="•"/>
            </a:pPr>
            <a:r>
              <a:rPr lang="en-US" b="1" dirty="0"/>
              <a:t>Copy forward </a:t>
            </a:r>
            <a:r>
              <a:rPr lang="en-US" dirty="0"/>
              <a:t>– moving previous information forward but manually updating episode-specific information such as vital signs. This is </a:t>
            </a:r>
            <a:r>
              <a:rPr lang="en-US" b="1" u="sng" dirty="0"/>
              <a:t>not</a:t>
            </a:r>
            <a:r>
              <a:rPr lang="en-US" dirty="0"/>
              <a:t> a best practice, but is lower risk than copy and paste. The Office of Inspector General recommends </a:t>
            </a:r>
            <a:r>
              <a:rPr lang="en-US" b="1" u="sng" dirty="0"/>
              <a:t>against</a:t>
            </a:r>
            <a:r>
              <a:rPr lang="en-US" dirty="0"/>
              <a:t> both practices.</a:t>
            </a:r>
          </a:p>
          <a:p>
            <a:pPr marL="342900" indent="-342900" algn="just">
              <a:buFont typeface="Arial" panose="020B0604020202020204" pitchFamily="34" charset="0"/>
              <a:buChar char="•"/>
            </a:pPr>
            <a:endParaRPr lang="en-US" dirty="0"/>
          </a:p>
          <a:p>
            <a:pPr marL="342900" indent="-342900" algn="just">
              <a:buFont typeface="Arial" panose="020B0604020202020204" pitchFamily="34" charset="0"/>
              <a:buChar char="•"/>
            </a:pPr>
            <a:r>
              <a:rPr lang="en-US" dirty="0"/>
              <a:t>If you are going to do either…</a:t>
            </a:r>
          </a:p>
          <a:p>
            <a:pPr marL="800100" lvl="1" indent="-342900" algn="just">
              <a:buFont typeface="Segoe UI" panose="020B0502040204020203" pitchFamily="34" charset="0"/>
              <a:buChar char="‐"/>
            </a:pPr>
            <a:r>
              <a:rPr lang="en-US" sz="1600" dirty="0"/>
              <a:t>Never move information from Patient A to Patient B.</a:t>
            </a:r>
          </a:p>
          <a:p>
            <a:pPr marL="800100" lvl="1" indent="-342900" algn="just">
              <a:buFont typeface="Segoe UI" panose="020B0502040204020203" pitchFamily="34" charset="0"/>
              <a:buChar char="‐"/>
            </a:pPr>
            <a:r>
              <a:rPr lang="en-US" sz="1600" dirty="0"/>
              <a:t>Always copy, paste, edit, then review for accuracy and authenticate.</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02384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478423"/>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Templates</a:t>
            </a:r>
          </a:p>
          <a:p>
            <a:pPr marL="342900" indent="-342900" algn="just">
              <a:buFont typeface="Arial" panose="020B0604020202020204" pitchFamily="34" charset="0"/>
              <a:buChar char="•"/>
            </a:pPr>
            <a:r>
              <a:rPr lang="en-US" dirty="0"/>
              <a:t>Advantages</a:t>
            </a:r>
          </a:p>
          <a:p>
            <a:pPr marL="800100" lvl="1" indent="-342900" algn="just">
              <a:buFont typeface="Segoe UI" panose="020B0502040204020203" pitchFamily="34" charset="0"/>
              <a:buChar char="‐"/>
            </a:pPr>
            <a:r>
              <a:rPr lang="en-US" sz="1600" dirty="0"/>
              <a:t>Streamline documentation process</a:t>
            </a:r>
          </a:p>
          <a:p>
            <a:pPr marL="800100" lvl="1" indent="-342900" algn="just">
              <a:buFont typeface="Segoe UI" panose="020B0502040204020203" pitchFamily="34" charset="0"/>
              <a:buChar char="‐"/>
            </a:pPr>
            <a:r>
              <a:rPr lang="en-US" sz="1600" dirty="0"/>
              <a:t>Improve legibility</a:t>
            </a:r>
          </a:p>
          <a:p>
            <a:pPr marL="800100" lvl="1" indent="-342900" algn="just">
              <a:buFont typeface="Segoe UI" panose="020B0502040204020203" pitchFamily="34" charset="0"/>
              <a:buChar char="‐"/>
            </a:pPr>
            <a:r>
              <a:rPr lang="en-US" sz="1600" dirty="0"/>
              <a:t>Improve records search</a:t>
            </a:r>
          </a:p>
          <a:p>
            <a:pPr marL="342900" indent="-342900" algn="just">
              <a:buFont typeface="Arial" panose="020B0604020202020204" pitchFamily="34" charset="0"/>
              <a:buChar char="•"/>
            </a:pPr>
            <a:endParaRPr lang="en-US" dirty="0"/>
          </a:p>
          <a:p>
            <a:pPr marL="342900" indent="-342900" algn="just">
              <a:buFont typeface="Arial" panose="020B0604020202020204" pitchFamily="34" charset="0"/>
              <a:buChar char="•"/>
            </a:pPr>
            <a:r>
              <a:rPr lang="en-US" dirty="0"/>
              <a:t>Disadvantages</a:t>
            </a:r>
          </a:p>
          <a:p>
            <a:pPr marL="800100" lvl="1" indent="-342900" algn="just">
              <a:buFont typeface="Segoe UI" panose="020B0502040204020203" pitchFamily="34" charset="0"/>
              <a:buChar char="‐"/>
            </a:pPr>
            <a:r>
              <a:rPr lang="en-US" sz="1600" dirty="0"/>
              <a:t>Limited ability to enter free text when necessary for accuracy or completeness</a:t>
            </a:r>
          </a:p>
          <a:p>
            <a:pPr marL="800100" lvl="1" indent="-342900" algn="just">
              <a:buFont typeface="Segoe UI" panose="020B0502040204020203" pitchFamily="34" charset="0"/>
              <a:buChar char="‐"/>
            </a:pPr>
            <a:r>
              <a:rPr lang="en-US" sz="1600" dirty="0"/>
              <a:t>Checking boxes may not capture all information to support medical necessity</a:t>
            </a:r>
          </a:p>
          <a:p>
            <a:pPr marL="800100" lvl="1" indent="-342900" algn="just">
              <a:buFont typeface="Segoe UI" panose="020B0502040204020203" pitchFamily="34" charset="0"/>
              <a:buChar char="‐"/>
            </a:pPr>
            <a:r>
              <a:rPr lang="en-US" sz="1600" dirty="0"/>
              <a:t>Canned documentation – Example:  Drug dosages</a:t>
            </a:r>
          </a:p>
          <a:p>
            <a:pPr marL="800100" lvl="1" indent="-342900" algn="just">
              <a:buFont typeface="Segoe UI" panose="020B0502040204020203" pitchFamily="34" charset="0"/>
              <a:buChar char="‐"/>
            </a:pPr>
            <a:r>
              <a:rPr lang="en-US" sz="1600" dirty="0"/>
              <a:t>Must be updated, particularly problematic with personal customization</a:t>
            </a:r>
          </a:p>
          <a:p>
            <a:pPr marL="800100" lvl="1" indent="-342900" algn="just">
              <a:buFont typeface="Segoe UI" panose="020B0502040204020203" pitchFamily="34" charset="0"/>
              <a:buChar char="‐"/>
            </a:pPr>
            <a:r>
              <a:rPr lang="en-US" sz="1600" dirty="0"/>
              <a:t>Auto-wording can promote upcoding – Examples: creating the appearance of an examination of all systems when not actually performed; EMR may designate a body part as “unremarkable” instead of “unexamined” leading to incorrect billing</a:t>
            </a:r>
          </a:p>
          <a:p>
            <a:pPr lvl="1" algn="just"/>
            <a:endParaRPr lang="en-US" sz="1600" dirty="0"/>
          </a:p>
          <a:p>
            <a:pPr marL="285750" indent="-285750" algn="just">
              <a:buFont typeface="Arial" panose="020B0604020202020204" pitchFamily="34" charset="0"/>
              <a:buChar char="•"/>
            </a:pPr>
            <a:r>
              <a:rPr lang="en-US" b="1" dirty="0"/>
              <a:t>CMS does not approve or prohibit</a:t>
            </a:r>
            <a:r>
              <a:rPr lang="en-US" dirty="0"/>
              <a:t>. CMS </a:t>
            </a:r>
            <a:r>
              <a:rPr lang="en-US" b="1" dirty="0"/>
              <a:t>discourages</a:t>
            </a:r>
            <a:r>
              <a:rPr lang="en-US" dirty="0"/>
              <a:t> templates with limited options and checkboxes in place of free text fields.</a:t>
            </a:r>
            <a:endParaRPr lang="en-US" sz="1600" dirty="0"/>
          </a:p>
          <a:p>
            <a:pPr marL="800100" lvl="1" indent="-342900" algn="just">
              <a:buFont typeface="Arial" panose="020B0604020202020204" pitchFamily="34" charset="0"/>
              <a:buChar char="•"/>
            </a:pPr>
            <a:endParaRPr lang="en-US" sz="16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61543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524589"/>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Copy and Paste</a:t>
            </a:r>
          </a:p>
          <a:p>
            <a:pPr algn="just"/>
            <a:endParaRPr lang="en-US" sz="2000" dirty="0"/>
          </a:p>
          <a:p>
            <a:pPr algn="just"/>
            <a:r>
              <a:rPr lang="en-US" dirty="0"/>
              <a:t>July 7, 2016 – MD2U (Home Health company) agreed to pay </a:t>
            </a:r>
            <a:r>
              <a:rPr lang="en-US" b="1" dirty="0"/>
              <a:t>$21.5 million for allegations of upcoding and cloning enabled by improper EHR use.</a:t>
            </a:r>
            <a:r>
              <a:rPr lang="en-US" dirty="0"/>
              <a:t> NPPs were able to </a:t>
            </a:r>
            <a:r>
              <a:rPr lang="en-US" b="1" dirty="0"/>
              <a:t>cut, copy and paste medical notes from prior visits which grossly exaggerated the level of service provided</a:t>
            </a:r>
            <a:r>
              <a:rPr lang="en-US" dirty="0"/>
              <a:t> – the Justice Department figured this out using </a:t>
            </a:r>
            <a:r>
              <a:rPr lang="en-US" b="1" dirty="0"/>
              <a:t>data mining</a:t>
            </a:r>
            <a:r>
              <a:rPr lang="en-US" dirty="0"/>
              <a:t>. The complexity of the records indicated that nurse practitioners were spending </a:t>
            </a:r>
            <a:r>
              <a:rPr lang="en-US" b="1" dirty="0"/>
              <a:t>5-15 minutes</a:t>
            </a:r>
            <a:r>
              <a:rPr lang="en-US" dirty="0"/>
              <a:t> with patients; however, the software time-stamping function revealed that these records were open for as little as </a:t>
            </a:r>
            <a:r>
              <a:rPr lang="en-US" b="1" dirty="0"/>
              <a:t>34 seconds</a:t>
            </a:r>
            <a:r>
              <a:rPr lang="en-US" dirty="0"/>
              <a:t>.</a:t>
            </a:r>
          </a:p>
          <a:p>
            <a:pPr algn="just"/>
            <a:endParaRPr lang="en-US" dirty="0"/>
          </a:p>
          <a:p>
            <a:pPr algn="just"/>
            <a:endParaRPr lang="en-US" dirty="0"/>
          </a:p>
          <a:p>
            <a:pPr algn="just"/>
            <a:endParaRPr lang="en-US" dirty="0"/>
          </a:p>
          <a:p>
            <a:pPr algn="just"/>
            <a:r>
              <a:rPr lang="en-US" sz="900" dirty="0"/>
              <a:t>Department of Justice. (2016). Louisville Based MD2U, a Regional Provider of Home-Based Care, and Its Principal Owners Admit to Violating the Federal False Claims Act and Being Liable for Millions. July 7, 2016. https://www.justice.gov/opa/pr/louisville-based-md2u-regional-provider-home-based-care-and-its-principal-owners-admit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83731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555367"/>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Copy and Paste/Carried forward</a:t>
            </a:r>
          </a:p>
          <a:p>
            <a:pPr algn="just"/>
            <a:endParaRPr lang="en-US" sz="2000" dirty="0"/>
          </a:p>
          <a:p>
            <a:pPr algn="just"/>
            <a:r>
              <a:rPr lang="en-US" dirty="0"/>
              <a:t>“We analyzed 23,630 notes written by 460 clinicians. In a typical note, 18% of the text was manually entered; </a:t>
            </a:r>
            <a:r>
              <a:rPr lang="en-US" b="1" dirty="0"/>
              <a:t>46%, copied</a:t>
            </a:r>
            <a:r>
              <a:rPr lang="en-US" dirty="0"/>
              <a:t>; and </a:t>
            </a:r>
            <a:r>
              <a:rPr lang="en-US" b="1" dirty="0"/>
              <a:t>36%, imported</a:t>
            </a:r>
            <a:r>
              <a:rPr lang="en-US" dirty="0"/>
              <a:t>. Residents manually entered less (11.8% of the text) and copied more (51.4%) than did medical students (16.2% of the text manually entered and 49.0% copied) or direct care hospitalists (14.1% of the text manually entered and 47.9% copied).”</a:t>
            </a:r>
          </a:p>
          <a:p>
            <a:pPr algn="just"/>
            <a:endParaRPr lang="en-US" dirty="0"/>
          </a:p>
          <a:p>
            <a:pPr algn="just"/>
            <a:r>
              <a:rPr lang="en-US" dirty="0"/>
              <a:t>“Of the 253 physicians who wrote inpatient notes electronically, </a:t>
            </a:r>
            <a:r>
              <a:rPr lang="en-US" b="1" dirty="0"/>
              <a:t>226 (90%) used CPF, and 177 (70%) used it almost always or most of the time </a:t>
            </a:r>
            <a:r>
              <a:rPr lang="en-US" dirty="0"/>
              <a:t>when writing daily progress notes.”</a:t>
            </a:r>
          </a:p>
          <a:p>
            <a:pPr algn="just"/>
            <a:endParaRPr lang="en-US" dirty="0"/>
          </a:p>
          <a:p>
            <a:pPr algn="just"/>
            <a:endParaRPr lang="en-US" dirty="0"/>
          </a:p>
          <a:p>
            <a:pPr algn="just"/>
            <a:r>
              <a:rPr lang="en-US" sz="900" dirty="0"/>
              <a:t>O’Donnell HC, Kaushal R, </a:t>
            </a:r>
            <a:r>
              <a:rPr lang="en-US" sz="900" dirty="0" err="1"/>
              <a:t>Barrón</a:t>
            </a:r>
            <a:r>
              <a:rPr lang="en-US" sz="900" dirty="0"/>
              <a:t> Y, et al. Physicians’ Attitudes towards Copy and Pasting in Electronic Note Writing. J Gen Intern Med. 2009 Jan; 24(1): 63–68. doi:10.1007/s11606-008-0843-2. Also available as of March 2015 at http://www.ncbi.nlm.nih.gov/pmc/articles/PMC2607489/</a:t>
            </a:r>
          </a:p>
          <a:p>
            <a:pPr algn="just"/>
            <a:endParaRPr lang="en-US" sz="11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83078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3539430"/>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endParaRPr lang="en-US" sz="2000" dirty="0"/>
          </a:p>
          <a:p>
            <a:pPr algn="just"/>
            <a:endParaRPr lang="en-US" sz="2000" dirty="0"/>
          </a:p>
          <a:p>
            <a:pPr algn="ctr"/>
            <a:r>
              <a:rPr lang="en-US" sz="2400" dirty="0"/>
              <a:t>Providers are going to use copy and paste.</a:t>
            </a:r>
          </a:p>
          <a:p>
            <a:pPr algn="ctr"/>
            <a:endParaRPr lang="en-US" sz="2400" dirty="0"/>
          </a:p>
          <a:p>
            <a:pPr algn="ctr"/>
            <a:r>
              <a:rPr lang="en-US" sz="2400" dirty="0"/>
              <a:t>The challenge is not to eliminate it, but to manage it and the associated risk through quality audits.</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3072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001369"/>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Templates</a:t>
            </a:r>
          </a:p>
          <a:p>
            <a:pPr algn="just"/>
            <a:endParaRPr lang="en-US" sz="2000" dirty="0"/>
          </a:p>
          <a:p>
            <a:pPr algn="just"/>
            <a:r>
              <a:rPr lang="en-US" i="1" dirty="0"/>
              <a:t>U.S. v. William King, MD (2008)</a:t>
            </a:r>
          </a:p>
          <a:p>
            <a:pPr algn="just"/>
            <a:endParaRPr lang="en-US" dirty="0"/>
          </a:p>
          <a:p>
            <a:pPr algn="just"/>
            <a:r>
              <a:rPr lang="en-US" dirty="0"/>
              <a:t>Practice developed an office </a:t>
            </a:r>
            <a:r>
              <a:rPr lang="en-US" b="1" dirty="0"/>
              <a:t>template</a:t>
            </a:r>
            <a:r>
              <a:rPr lang="en-US" dirty="0"/>
              <a:t> which resulted in </a:t>
            </a:r>
            <a:r>
              <a:rPr lang="en-US" b="1" dirty="0"/>
              <a:t>99215 on almost every visit</a:t>
            </a:r>
            <a:r>
              <a:rPr lang="en-US" dirty="0"/>
              <a:t>. The template allowed the physician to check off elements of the visit which included templated text. The templated text included </a:t>
            </a:r>
            <a:r>
              <a:rPr lang="en-US" b="1" dirty="0"/>
              <a:t>services that were not actually performed</a:t>
            </a:r>
            <a:r>
              <a:rPr lang="en-US" dirty="0"/>
              <a:t> and resulted in the software coding engine </a:t>
            </a:r>
            <a:r>
              <a:rPr lang="en-US" b="1" dirty="0"/>
              <a:t>upcoding each visit</a:t>
            </a:r>
            <a:r>
              <a:rPr lang="en-US" dirty="0"/>
              <a:t>. The result was </a:t>
            </a:r>
            <a:r>
              <a:rPr lang="en-US" b="1" dirty="0"/>
              <a:t>billing for services not provided</a:t>
            </a:r>
            <a:r>
              <a:rPr lang="en-US" dirty="0"/>
              <a:t>. Patients testified that they did not receive those elements of the exam. The physician was convicted of 59 counts of health care fraud, 13 counts of mail fraud, and 10 counts of false statements.</a:t>
            </a:r>
          </a:p>
          <a:p>
            <a:pPr algn="just"/>
            <a:endParaRPr lang="en-US" sz="11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52506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216539"/>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Auto-authentication</a:t>
            </a:r>
          </a:p>
          <a:p>
            <a:pPr algn="just"/>
            <a:endParaRPr lang="en-US" sz="2000" dirty="0"/>
          </a:p>
          <a:p>
            <a:pPr algn="just"/>
            <a:r>
              <a:rPr lang="en-US" dirty="0"/>
              <a:t>Do not authenticate until </a:t>
            </a:r>
            <a:r>
              <a:rPr lang="en-US" b="1" dirty="0"/>
              <a:t>after services are performed</a:t>
            </a:r>
            <a:r>
              <a:rPr lang="en-US" dirty="0"/>
              <a:t>. - Program Integrity Manual CMS Pub. 100-08 PIM §3.3.2.4</a:t>
            </a:r>
          </a:p>
          <a:p>
            <a:pPr algn="just"/>
            <a:endParaRPr lang="en-US" dirty="0"/>
          </a:p>
          <a:p>
            <a:pPr algn="just"/>
            <a:r>
              <a:rPr lang="en-US" dirty="0"/>
              <a:t>All patient medical record entries must be </a:t>
            </a:r>
            <a:r>
              <a:rPr lang="en-US" b="1" dirty="0"/>
              <a:t>legible, complete, dated, timed, and authenticated</a:t>
            </a:r>
            <a:r>
              <a:rPr lang="en-US" dirty="0"/>
              <a:t> in written or electronic form by the person responsible for providing or evaluating the service provided. – 42 C.F.R. §482.24(c)(1) </a:t>
            </a:r>
          </a:p>
          <a:p>
            <a:pPr algn="just"/>
            <a:endParaRPr lang="en-US" sz="1600" dirty="0"/>
          </a:p>
          <a:p>
            <a:pPr algn="just"/>
            <a:endParaRPr lang="en-US" sz="16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95704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201424"/>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Auto-authentication</a:t>
            </a:r>
          </a:p>
          <a:p>
            <a:pPr algn="just"/>
            <a:endParaRPr lang="en-US" sz="2000" dirty="0"/>
          </a:p>
          <a:p>
            <a:pPr algn="just"/>
            <a:r>
              <a:rPr lang="en-US" sz="1600" dirty="0"/>
              <a:t>“A system of auto-authentication in which a physician or other practitioner authenticates an entry that he or she cannot review, e.g., because it has not yet been transcribed, or the electronic entry cannot be displayed, is not consistent with these requirements. </a:t>
            </a:r>
            <a:r>
              <a:rPr lang="en-US" sz="1600" b="1" dirty="0"/>
              <a:t>There must be a method of determining that the practitioner did, in fact, authenticate the entry after it was created.</a:t>
            </a:r>
            <a:r>
              <a:rPr lang="en-US" sz="1600" dirty="0"/>
              <a:t> In addition, failure to disapprove an entry within a specific time period is not acceptable as authentication… if the electronically-generated document only prints the date and time that an event occurred (e.g., EKG printouts, lab results, etc.) and does not print the date and time that the practitioner actually reviewed the document, then the practitioner must either authenticate, date, and time this document itself or incorporate an acknowledgment that the document was reviewed into another document (such as the H&amp;P, a progress note, etc.), which would then be authenticated, dated, and timed by the practitioner.”</a:t>
            </a:r>
          </a:p>
          <a:p>
            <a:pPr algn="just"/>
            <a:endParaRPr lang="en-US" sz="1600" dirty="0"/>
          </a:p>
          <a:p>
            <a:pPr algn="just"/>
            <a:r>
              <a:rPr lang="en-US" sz="1200" dirty="0"/>
              <a:t>– A-0450 Rev. 47, Issued: 06-05-09, Effective/Implementation: 06-05-09</a:t>
            </a:r>
            <a:endParaRPr lang="en-US" sz="11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231920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278094"/>
          </a:xfrm>
          <a:prstGeom prst="rect">
            <a:avLst/>
          </a:prstGeom>
          <a:noFill/>
        </p:spPr>
        <p:txBody>
          <a:bodyPr wrap="square" rtlCol="0">
            <a:spAutoFit/>
          </a:bodyPr>
          <a:lstStyle/>
          <a:p>
            <a:pPr algn="just"/>
            <a:r>
              <a:rPr lang="en-US" sz="2800" dirty="0"/>
              <a:t>Medical Documentation and Coding</a:t>
            </a:r>
          </a:p>
          <a:p>
            <a:pPr algn="just"/>
            <a:endParaRPr lang="en-US" sz="2000" dirty="0"/>
          </a:p>
          <a:p>
            <a:pPr algn="just"/>
            <a:r>
              <a:rPr lang="en-US" sz="2000" dirty="0"/>
              <a:t>A Big Deal?</a:t>
            </a:r>
          </a:p>
          <a:p>
            <a:pPr algn="just"/>
            <a:endParaRPr lang="en-US" sz="2000" dirty="0"/>
          </a:p>
          <a:p>
            <a:pPr algn="just"/>
            <a:r>
              <a:rPr lang="en-US" sz="2000" b="1" u="sng" dirty="0"/>
              <a:t>Metadata</a:t>
            </a:r>
          </a:p>
          <a:p>
            <a:pPr algn="just"/>
            <a:endParaRPr lang="en-US" sz="2000" dirty="0"/>
          </a:p>
          <a:p>
            <a:r>
              <a:rPr lang="en-US" dirty="0"/>
              <a:t>Currently, the federal government is not routinely requesting metadata that will show:</a:t>
            </a:r>
          </a:p>
          <a:p>
            <a:pPr marL="285750" indent="-285750">
              <a:buFont typeface="Arial" panose="020B0604020202020204" pitchFamily="34" charset="0"/>
              <a:buChar char="•"/>
            </a:pPr>
            <a:r>
              <a:rPr lang="en-US" dirty="0"/>
              <a:t>Who was in the record?</a:t>
            </a:r>
          </a:p>
          <a:p>
            <a:pPr marL="285750" indent="-285750">
              <a:buFont typeface="Arial" panose="020B0604020202020204" pitchFamily="34" charset="0"/>
              <a:buChar char="•"/>
            </a:pPr>
            <a:r>
              <a:rPr lang="en-US" dirty="0"/>
              <a:t>What did they do?</a:t>
            </a:r>
          </a:p>
          <a:p>
            <a:pPr marL="285750" indent="-285750">
              <a:buFont typeface="Arial" panose="020B0604020202020204" pitchFamily="34" charset="0"/>
              <a:buChar char="•"/>
            </a:pPr>
            <a:r>
              <a:rPr lang="en-US" dirty="0"/>
              <a:t>How long were they in it?</a:t>
            </a:r>
          </a:p>
          <a:p>
            <a:pPr marL="285750" indent="-285750">
              <a:buFont typeface="Arial" panose="020B0604020202020204" pitchFamily="34" charset="0"/>
              <a:buChar char="•"/>
            </a:pPr>
            <a:endParaRPr lang="en-US" dirty="0"/>
          </a:p>
          <a:p>
            <a:r>
              <a:rPr lang="en-US" dirty="0"/>
              <a:t>As law enforcement learns how to best leverage this information, they will begin to subpoena it as part of e-discovery and will begin to use it as they did in MD2U. </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56809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4862870"/>
          </a:xfrm>
          <a:prstGeom prst="rect">
            <a:avLst/>
          </a:prstGeom>
          <a:noFill/>
        </p:spPr>
        <p:txBody>
          <a:bodyPr wrap="square" rtlCol="0">
            <a:spAutoFit/>
          </a:bodyPr>
          <a:lstStyle/>
          <a:p>
            <a:pPr algn="just"/>
            <a:r>
              <a:rPr lang="en-US" sz="2800" dirty="0"/>
              <a:t>Billing</a:t>
            </a:r>
          </a:p>
          <a:p>
            <a:pPr algn="just"/>
            <a:endParaRPr lang="en-US" sz="2000" dirty="0"/>
          </a:p>
          <a:p>
            <a:pPr algn="just"/>
            <a:r>
              <a:rPr lang="en-US" sz="2000" dirty="0"/>
              <a:t>Risk Areas:</a:t>
            </a:r>
          </a:p>
          <a:p>
            <a:pPr algn="just"/>
            <a:endParaRPr lang="en-US" dirty="0"/>
          </a:p>
          <a:p>
            <a:pPr marL="285750" indent="-285750" algn="just">
              <a:buFont typeface="Arial" panose="020B0604020202020204" pitchFamily="34" charset="0"/>
              <a:buChar char="•"/>
            </a:pPr>
            <a:r>
              <a:rPr lang="en-US" sz="1600" b="1" dirty="0"/>
              <a:t>Billing for items or services not rendered </a:t>
            </a:r>
            <a:r>
              <a:rPr lang="en-US" sz="1600" dirty="0"/>
              <a:t>or not provided as claimed, such as using a covered code or diagnosis when the practice knows the service is not covered.</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b="1" dirty="0"/>
              <a:t>Double-billing</a:t>
            </a:r>
            <a:r>
              <a:rPr lang="en-US" sz="1600" dirty="0"/>
              <a:t> (when a provider bills for the same item or service more than once or another party billed the federal healthcare program for an item or service also billed by the provider) resulting in duplicate payment. For example, charging a Medicare patient a fee just to be a member of your practice, and then also charging Medicare the fee for the services rendered to that patient such as an office visit. Double billing can also be caused by automatically sending another claim when a service has not been paid by the insurance carrier.</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b="1" dirty="0"/>
              <a:t>Knowing misuse of provider identification numbers </a:t>
            </a:r>
            <a:r>
              <a:rPr lang="en-US" sz="1600" dirty="0"/>
              <a:t>that result in improper billing, such as using another physician’s number because the performing physician does not have a number yet.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32632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355312"/>
          </a:xfrm>
          <a:prstGeom prst="rect">
            <a:avLst/>
          </a:prstGeom>
          <a:noFill/>
        </p:spPr>
        <p:txBody>
          <a:bodyPr wrap="square" rtlCol="0">
            <a:spAutoFit/>
          </a:bodyPr>
          <a:lstStyle/>
          <a:p>
            <a:pPr algn="just"/>
            <a:r>
              <a:rPr lang="en-US" sz="2800" dirty="0"/>
              <a:t>Billing</a:t>
            </a:r>
          </a:p>
          <a:p>
            <a:pPr algn="just"/>
            <a:endParaRPr lang="en-US" sz="2000" dirty="0"/>
          </a:p>
          <a:p>
            <a:pPr algn="just"/>
            <a:r>
              <a:rPr lang="en-US" sz="2000" dirty="0"/>
              <a:t>Risk Areas:</a:t>
            </a:r>
          </a:p>
          <a:p>
            <a:pPr algn="just"/>
            <a:endParaRPr lang="en-US" dirty="0"/>
          </a:p>
          <a:p>
            <a:pPr marL="285750" indent="-285750" algn="just">
              <a:buFont typeface="Arial" panose="020B0604020202020204" pitchFamily="34" charset="0"/>
              <a:buChar char="•"/>
            </a:pPr>
            <a:r>
              <a:rPr lang="en-US" sz="1600" b="1" dirty="0"/>
              <a:t>Unbundling </a:t>
            </a:r>
            <a:r>
              <a:rPr lang="en-US" sz="1600" dirty="0"/>
              <a:t>(billing for each component of the service instead of billing or using an all-inclusive code). For example, if dressings and instruments are included in a fee for a minor procedure, the provider may not also bill separately for the dressings and instruments.</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Using </a:t>
            </a:r>
            <a:r>
              <a:rPr lang="en-US" sz="1600" b="1" dirty="0"/>
              <a:t>coding modifiers </a:t>
            </a:r>
            <a:r>
              <a:rPr lang="en-US" sz="1600" dirty="0"/>
              <a:t>improperly.</a:t>
            </a:r>
          </a:p>
          <a:p>
            <a:pPr marL="285750" indent="-285750" algn="just">
              <a:buFont typeface="Arial" panose="020B0604020202020204" pitchFamily="34" charset="0"/>
              <a:buChar char="•"/>
            </a:pPr>
            <a:endParaRPr lang="en-US" sz="1600" b="1" dirty="0"/>
          </a:p>
          <a:p>
            <a:pPr marL="285750" indent="-285750" algn="just">
              <a:buFont typeface="Arial" panose="020B0604020202020204" pitchFamily="34" charset="0"/>
              <a:buChar char="•"/>
            </a:pPr>
            <a:r>
              <a:rPr lang="en-US" sz="1600" b="1" dirty="0"/>
              <a:t>Clustering</a:t>
            </a:r>
            <a:r>
              <a:rPr lang="en-US" sz="1600" dirty="0"/>
              <a:t>, or coding/charging, one or two “middle” levels of service exclusively under the philosophy that some will be higher, some lower, and the charges will average out over an extended period. (In reality, this overcharges some patients while undercharging others.)</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b="1" dirty="0"/>
              <a:t>Up-coding</a:t>
            </a:r>
            <a:r>
              <a:rPr lang="en-US" sz="1600" dirty="0"/>
              <a:t> the level of service provided, such as purposely billing for a higher evaluation and management (E/M) code than actually provided.</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b="1" dirty="0"/>
              <a:t>Patient inducement </a:t>
            </a:r>
            <a:r>
              <a:rPr lang="en-US" sz="1600" dirty="0"/>
              <a:t>– routine waiver of patient cost-sharing responsibilities. Arguments can be made against persistent failure to provide ABNs. Hardship waivers are permissible but must be documented.</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38696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Processing</a:t>
            </a:r>
          </a:p>
        </p:txBody>
      </p:sp>
      <p:sp>
        <p:nvSpPr>
          <p:cNvPr id="31" name="TextBox 30"/>
          <p:cNvSpPr txBox="1"/>
          <p:nvPr/>
        </p:nvSpPr>
        <p:spPr>
          <a:xfrm>
            <a:off x="329753" y="1215810"/>
            <a:ext cx="8614742" cy="5355312"/>
          </a:xfrm>
          <a:prstGeom prst="rect">
            <a:avLst/>
          </a:prstGeom>
          <a:noFill/>
        </p:spPr>
        <p:txBody>
          <a:bodyPr wrap="square" rtlCol="0">
            <a:spAutoFit/>
          </a:bodyPr>
          <a:lstStyle/>
          <a:p>
            <a:pPr algn="just"/>
            <a:r>
              <a:rPr lang="en-US" sz="2800" dirty="0"/>
              <a:t>Collections</a:t>
            </a:r>
          </a:p>
          <a:p>
            <a:pPr algn="just"/>
            <a:endParaRPr lang="en-US" sz="2000" dirty="0"/>
          </a:p>
          <a:p>
            <a:pPr algn="just"/>
            <a:r>
              <a:rPr lang="en-US" sz="2000" dirty="0"/>
              <a:t>Applicable Laws:</a:t>
            </a:r>
          </a:p>
          <a:p>
            <a:pPr marL="285750" indent="-285750" algn="just">
              <a:buFont typeface="Arial" panose="020B0604020202020204" pitchFamily="34" charset="0"/>
              <a:buChar char="•"/>
            </a:pPr>
            <a:r>
              <a:rPr lang="en-US" dirty="0"/>
              <a:t>Fair Debt Collection Practices Act – 15 U.S.C. §1692-1692o</a:t>
            </a:r>
          </a:p>
          <a:p>
            <a:pPr marL="285750" indent="-285750" algn="just">
              <a:buFont typeface="Arial" panose="020B0604020202020204" pitchFamily="34" charset="0"/>
              <a:buChar char="•"/>
            </a:pPr>
            <a:r>
              <a:rPr lang="en-US" dirty="0"/>
              <a:t>Fair Credit Reporting Act – 15 U.S.C. §1681-1681u</a:t>
            </a:r>
          </a:p>
          <a:p>
            <a:pPr algn="just"/>
            <a:endParaRPr lang="en-US" sz="2000" dirty="0"/>
          </a:p>
          <a:p>
            <a:pPr algn="just"/>
            <a:r>
              <a:rPr lang="en-US" sz="2000" dirty="0"/>
              <a:t>If your RHC is a department of a tax-exempt hospital under 26 U.S.C. 501(c)3…</a:t>
            </a:r>
          </a:p>
          <a:p>
            <a:pPr algn="just"/>
            <a:endParaRPr lang="en-US" sz="2000" dirty="0"/>
          </a:p>
          <a:p>
            <a:pPr algn="just"/>
            <a:r>
              <a:rPr lang="en-US" dirty="0"/>
              <a:t>26 U.S.C. §501(r)6 - An organization meets the requirement of this paragraph only if the organization does not engage in </a:t>
            </a:r>
            <a:r>
              <a:rPr lang="en-US" b="1" dirty="0"/>
              <a:t>extraordinary collection actions</a:t>
            </a:r>
            <a:r>
              <a:rPr lang="en-US" dirty="0"/>
              <a:t> before the organization has made </a:t>
            </a:r>
            <a:r>
              <a:rPr lang="en-US" b="1" dirty="0"/>
              <a:t>reasonable efforts </a:t>
            </a:r>
            <a:r>
              <a:rPr lang="en-US" dirty="0"/>
              <a:t>to determine whether the individual is eligible for assistance under the financial assistance policy.</a:t>
            </a:r>
          </a:p>
          <a:p>
            <a:pPr algn="just"/>
            <a:endParaRPr lang="en-US" sz="1400" dirty="0"/>
          </a:p>
          <a:p>
            <a:pPr algn="just"/>
            <a:r>
              <a:rPr lang="en-US" b="1" dirty="0"/>
              <a:t>Reasonable Efforts? </a:t>
            </a:r>
            <a:r>
              <a:rPr lang="en-US" dirty="0"/>
              <a:t>26 C.F.R. §1.501(r)-1 – </a:t>
            </a:r>
            <a:r>
              <a:rPr lang="en-US" b="1" dirty="0"/>
              <a:t>Application Period</a:t>
            </a:r>
            <a:r>
              <a:rPr lang="en-US" dirty="0"/>
              <a:t> begins on the date the care is provided and ends on the 240th day (8 months) after the date that the first post-discharge billing statement for the care is provided.  Additionally, </a:t>
            </a:r>
            <a:r>
              <a:rPr lang="pt-BR" dirty="0"/>
              <a:t>26 C.F.R. §1.501(r)-6 </a:t>
            </a:r>
            <a:r>
              <a:rPr lang="en-US" dirty="0"/>
              <a:t>requires 30-day </a:t>
            </a:r>
            <a:r>
              <a:rPr lang="en-US" b="1" dirty="0"/>
              <a:t>Notification</a:t>
            </a:r>
            <a:r>
              <a:rPr lang="en-US" dirty="0"/>
              <a: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21569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5693866"/>
          </a:xfrm>
          <a:prstGeom prst="rect">
            <a:avLst/>
          </a:prstGeom>
          <a:noFill/>
        </p:spPr>
        <p:txBody>
          <a:bodyPr wrap="square" rtlCol="0">
            <a:spAutoFit/>
          </a:bodyPr>
          <a:lstStyle/>
          <a:p>
            <a:pPr algn="just"/>
            <a:r>
              <a:rPr lang="en-US" sz="2800" dirty="0"/>
              <a:t>False Claims Act</a:t>
            </a:r>
          </a:p>
          <a:p>
            <a:pPr algn="just"/>
            <a:endParaRPr lang="en-US" sz="2000" dirty="0"/>
          </a:p>
          <a:p>
            <a:pPr algn="just"/>
            <a:r>
              <a:rPr lang="en-US" sz="2000" dirty="0"/>
              <a:t>False Claim – what do investigators look for?</a:t>
            </a:r>
          </a:p>
          <a:p>
            <a:pPr marL="342900" indent="-342900" algn="just">
              <a:buFont typeface="+mj-lt"/>
              <a:buAutoNum type="arabicPeriod"/>
            </a:pPr>
            <a:r>
              <a:rPr lang="en-US" dirty="0"/>
              <a:t>Must be a </a:t>
            </a:r>
            <a:r>
              <a:rPr lang="en-US" b="1" dirty="0"/>
              <a:t>claim</a:t>
            </a:r>
            <a:r>
              <a:rPr lang="en-US" dirty="0"/>
              <a:t> requesting federal money. Excludes private plans. - 31 U.S.C. §3729(b)(2)</a:t>
            </a:r>
          </a:p>
          <a:p>
            <a:pPr marL="342900" indent="-342900" algn="just">
              <a:buFont typeface="Arial" panose="020B0604020202020204" pitchFamily="34" charset="0"/>
              <a:buChar char="•"/>
            </a:pPr>
            <a:endParaRPr lang="en-US" dirty="0"/>
          </a:p>
          <a:p>
            <a:pPr marL="342900" indent="-342900" algn="just">
              <a:buFont typeface="+mj-lt"/>
              <a:buAutoNum type="arabicPeriod" startAt="2"/>
            </a:pPr>
            <a:r>
              <a:rPr lang="en-US" dirty="0"/>
              <a:t>A </a:t>
            </a:r>
            <a:r>
              <a:rPr lang="en-US" b="1" dirty="0"/>
              <a:t>falsity</a:t>
            </a:r>
            <a:r>
              <a:rPr lang="en-US" dirty="0"/>
              <a:t> must exist…actual or legal.</a:t>
            </a:r>
          </a:p>
          <a:p>
            <a:pPr marL="800100" lvl="1" indent="-342900" algn="just">
              <a:buFont typeface="Arial" panose="020B0604020202020204" pitchFamily="34" charset="0"/>
              <a:buChar char="•"/>
            </a:pPr>
            <a:r>
              <a:rPr lang="en-US" sz="1600" dirty="0"/>
              <a:t>Legal falsity may include a violation of laws, rules, or instructions.</a:t>
            </a:r>
          </a:p>
          <a:p>
            <a:pPr marL="800100" lvl="1" indent="-342900" algn="just">
              <a:buFont typeface="Arial" panose="020B0604020202020204" pitchFamily="34" charset="0"/>
              <a:buChar char="•"/>
            </a:pPr>
            <a:r>
              <a:rPr lang="en-US" sz="1600" dirty="0"/>
              <a:t>Certification – CMS Form 1500</a:t>
            </a:r>
          </a:p>
          <a:p>
            <a:pPr marL="1257300" lvl="2" indent="-342900" algn="just">
              <a:buFont typeface="Arial" panose="020B0604020202020204" pitchFamily="34" charset="0"/>
              <a:buChar char="•"/>
            </a:pPr>
            <a:r>
              <a:rPr lang="en-US" sz="1600" dirty="0"/>
              <a:t>“The information…is true, accurate, and complete.”</a:t>
            </a:r>
          </a:p>
          <a:p>
            <a:pPr marL="1257300" lvl="2" indent="-342900" algn="just">
              <a:buFont typeface="Arial" panose="020B0604020202020204" pitchFamily="34" charset="0"/>
              <a:buChar char="•"/>
            </a:pPr>
            <a:r>
              <a:rPr lang="en-US" sz="1600" dirty="0"/>
              <a:t>“I have familiarized myself with all applicable laws, regulations, and program instructions.” </a:t>
            </a:r>
          </a:p>
          <a:p>
            <a:pPr marL="1257300" lvl="2" indent="-342900" algn="just">
              <a:buFont typeface="Arial" panose="020B0604020202020204" pitchFamily="34" charset="0"/>
              <a:buChar char="•"/>
            </a:pPr>
            <a:r>
              <a:rPr lang="en-US" sz="1600" dirty="0"/>
              <a:t>“I have provided or will provide sufficient information required to allow the government to make an informed eligibility and payment decision.” </a:t>
            </a:r>
          </a:p>
          <a:p>
            <a:pPr marL="1257300" lvl="2" indent="-342900" algn="just">
              <a:buFont typeface="Arial" panose="020B0604020202020204" pitchFamily="34" charset="0"/>
              <a:buChar char="•"/>
            </a:pPr>
            <a:r>
              <a:rPr lang="en-US" sz="1600" dirty="0"/>
              <a:t>“This claim complies with all applicable Medicare and/or Medicaid laws, regulations, and program instructions for payment.”</a:t>
            </a:r>
          </a:p>
          <a:p>
            <a:pPr marL="1257300" lvl="2" indent="-342900" algn="just">
              <a:buFont typeface="Arial" panose="020B0604020202020204" pitchFamily="34" charset="0"/>
              <a:buChar char="•"/>
            </a:pPr>
            <a:r>
              <a:rPr lang="en-US" sz="1600" dirty="0"/>
              <a:t>“The services on this form were medically necessary and personally performed by me or were furnished incident to my professional service by my employee under my direct supervision, except as otherwise permitted by Medicare.” </a:t>
            </a:r>
          </a:p>
          <a:p>
            <a:pPr marL="1257300" lvl="2" indent="-342900" algn="just">
              <a:buFont typeface="Arial" panose="020B0604020202020204" pitchFamily="34" charset="0"/>
              <a:buChar char="•"/>
            </a:pPr>
            <a:r>
              <a:rPr lang="en-US" sz="1600" dirty="0"/>
              <a:t>“I agree to keep such records as are necessary to disclose fully the extent of services provided to individuals.”</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427154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4739759"/>
          </a:xfrm>
          <a:prstGeom prst="rect">
            <a:avLst/>
          </a:prstGeom>
          <a:noFill/>
        </p:spPr>
        <p:txBody>
          <a:bodyPr wrap="square" rtlCol="0">
            <a:spAutoFit/>
          </a:bodyPr>
          <a:lstStyle/>
          <a:p>
            <a:pPr algn="just"/>
            <a:r>
              <a:rPr lang="en-US" sz="2800" dirty="0"/>
              <a:t>False Claims Act</a:t>
            </a:r>
          </a:p>
          <a:p>
            <a:pPr algn="just"/>
            <a:endParaRPr lang="en-US" sz="2000" dirty="0"/>
          </a:p>
          <a:p>
            <a:pPr algn="just"/>
            <a:r>
              <a:rPr lang="en-US" sz="2000" dirty="0"/>
              <a:t>False Claims:</a:t>
            </a:r>
          </a:p>
          <a:p>
            <a:pPr marL="800100" lvl="1" indent="-342900" algn="just">
              <a:buFont typeface="Arial" panose="020B0604020202020204" pitchFamily="34" charset="0"/>
              <a:buChar char="•"/>
            </a:pPr>
            <a:r>
              <a:rPr lang="en-US" sz="1600" dirty="0"/>
              <a:t>Implied Certification – an express certification is not required. A false statement may be implied where two conditions are satisfied:</a:t>
            </a:r>
          </a:p>
          <a:p>
            <a:pPr marL="1257300" lvl="2" indent="-342900" algn="just">
              <a:buFont typeface="+mj-lt"/>
              <a:buAutoNum type="arabicPeriod"/>
            </a:pPr>
            <a:r>
              <a:rPr lang="en-US" sz="1600" dirty="0"/>
              <a:t>A representation is made in connection with a claim.</a:t>
            </a:r>
          </a:p>
          <a:p>
            <a:pPr marL="1257300" lvl="2" indent="-342900" algn="just">
              <a:buFont typeface="+mj-lt"/>
              <a:buAutoNum type="arabicPeriod"/>
            </a:pPr>
            <a:r>
              <a:rPr lang="en-US" sz="1600" dirty="0"/>
              <a:t>There is a failure to disclose a violation of a material requirement that renders the claims representation misleading. </a:t>
            </a:r>
          </a:p>
          <a:p>
            <a:pPr marL="1257300" lvl="2" indent="-342900" algn="just">
              <a:buFont typeface="Segoe UI" panose="020B0502040204020203" pitchFamily="34" charset="0"/>
              <a:buChar char="‐"/>
            </a:pPr>
            <a:r>
              <a:rPr lang="en-US" sz="1600" dirty="0"/>
              <a:t>Example: </a:t>
            </a:r>
            <a:r>
              <a:rPr lang="en-US" sz="1600" i="1" dirty="0"/>
              <a:t>UHS v. Escobar (2016) </a:t>
            </a:r>
            <a:r>
              <a:rPr lang="en-US" sz="1600" dirty="0"/>
              <a:t>- services rendered by a provider without privileges or licensure</a:t>
            </a:r>
          </a:p>
          <a:p>
            <a:pPr marL="1257300" lvl="2" indent="-342900" algn="just">
              <a:buFont typeface="Segoe UI" panose="020B0502040204020203" pitchFamily="34" charset="0"/>
              <a:buChar char="‐"/>
            </a:pPr>
            <a:endParaRPr lang="en-US" sz="1600" dirty="0"/>
          </a:p>
          <a:p>
            <a:pPr marL="342900" indent="-342900" algn="just">
              <a:buFont typeface="+mj-lt"/>
              <a:buAutoNum type="arabicPeriod" startAt="3"/>
            </a:pPr>
            <a:r>
              <a:rPr lang="en-US" b="1" dirty="0"/>
              <a:t>Materiality</a:t>
            </a:r>
            <a:r>
              <a:rPr lang="en-US" dirty="0"/>
              <a:t> – a natural tendency to affect the government’s payment decision. </a:t>
            </a:r>
            <a:r>
              <a:rPr lang="en-US" i="1" dirty="0"/>
              <a:t>Could</a:t>
            </a:r>
            <a:r>
              <a:rPr lang="en-US" dirty="0"/>
              <a:t> it or </a:t>
            </a:r>
            <a:r>
              <a:rPr lang="en-US" i="1" dirty="0"/>
              <a:t>would</a:t>
            </a:r>
            <a:r>
              <a:rPr lang="en-US" dirty="0"/>
              <a:t> it? - 31 U.S.C. §3729(b)(4)</a:t>
            </a:r>
          </a:p>
          <a:p>
            <a:pPr marL="285750" indent="-285750" algn="just">
              <a:buFont typeface="Arial" panose="020B0604020202020204" pitchFamily="34" charset="0"/>
              <a:buChar char="•"/>
            </a:pPr>
            <a:endParaRPr lang="en-US" dirty="0"/>
          </a:p>
          <a:p>
            <a:pPr marL="342900" indent="-342900" algn="just">
              <a:buFont typeface="+mj-lt"/>
              <a:buAutoNum type="arabicPeriod" startAt="4"/>
            </a:pPr>
            <a:r>
              <a:rPr lang="en-US" b="1" dirty="0"/>
              <a:t>Causation</a:t>
            </a:r>
            <a:r>
              <a:rPr lang="en-US" dirty="0"/>
              <a:t> – Direct submission of a claim or causing the submission of a claim</a:t>
            </a:r>
          </a:p>
          <a:p>
            <a:pPr marL="285750" indent="-285750" algn="just">
              <a:buFont typeface="Arial" panose="020B0604020202020204" pitchFamily="34" charset="0"/>
              <a:buChar char="•"/>
            </a:pPr>
            <a:endParaRPr lang="en-US" dirty="0"/>
          </a:p>
          <a:p>
            <a:pPr lvl="2" algn="just"/>
            <a:endParaRPr lang="en-US" sz="16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2451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2954655"/>
          </a:xfrm>
          <a:prstGeom prst="rect">
            <a:avLst/>
          </a:prstGeom>
          <a:noFill/>
        </p:spPr>
        <p:txBody>
          <a:bodyPr wrap="square" rtlCol="0">
            <a:spAutoFit/>
          </a:bodyPr>
          <a:lstStyle/>
          <a:p>
            <a:pPr algn="just"/>
            <a:r>
              <a:rPr lang="en-US" sz="2800" dirty="0"/>
              <a:t>False Claims Act</a:t>
            </a:r>
          </a:p>
          <a:p>
            <a:pPr algn="just"/>
            <a:endParaRPr lang="en-US" sz="2000" dirty="0"/>
          </a:p>
          <a:p>
            <a:pPr algn="just"/>
            <a:r>
              <a:rPr lang="en-US" sz="2000" dirty="0"/>
              <a:t>False Claims:</a:t>
            </a:r>
          </a:p>
          <a:p>
            <a:pPr marL="342900" indent="-342900" algn="just">
              <a:buFont typeface="+mj-lt"/>
              <a:buAutoNum type="arabicPeriod" startAt="5"/>
            </a:pPr>
            <a:r>
              <a:rPr lang="en-US" b="1" dirty="0"/>
              <a:t>Knowledge</a:t>
            </a:r>
            <a:r>
              <a:rPr lang="en-US" dirty="0"/>
              <a:t> – Acting with actual knowledge, reckless disregard, </a:t>
            </a:r>
            <a:r>
              <a:rPr lang="en-US" b="1" dirty="0"/>
              <a:t>or</a:t>
            </a:r>
            <a:r>
              <a:rPr lang="en-US" dirty="0"/>
              <a:t> deliberate ignorance. – 31 U.S.C. §3729(b)(1)</a:t>
            </a:r>
          </a:p>
          <a:p>
            <a:pPr marL="742950" lvl="1" indent="-285750" algn="just">
              <a:buFont typeface="Segoe UI" panose="020B0502040204020203" pitchFamily="34" charset="0"/>
              <a:buChar char="‐"/>
            </a:pPr>
            <a:r>
              <a:rPr lang="en-US" sz="1600" dirty="0"/>
              <a:t>“OR” signifies that </a:t>
            </a:r>
            <a:r>
              <a:rPr lang="en-US" sz="1600" b="1" dirty="0"/>
              <a:t>any</a:t>
            </a:r>
            <a:r>
              <a:rPr lang="en-US" sz="1600" dirty="0"/>
              <a:t> will suffice</a:t>
            </a:r>
          </a:p>
          <a:p>
            <a:pPr marL="742950" lvl="1" indent="-285750" algn="just">
              <a:buFont typeface="Segoe UI" panose="020B0502040204020203" pitchFamily="34" charset="0"/>
              <a:buChar char="‐"/>
            </a:pPr>
            <a:r>
              <a:rPr lang="en-US" sz="1600" dirty="0"/>
              <a:t>The company is liable for employees</a:t>
            </a:r>
          </a:p>
          <a:p>
            <a:pPr marL="742950" lvl="1" indent="-285750" algn="just">
              <a:buFont typeface="Segoe UI" panose="020B0502040204020203" pitchFamily="34" charset="0"/>
              <a:buChar char="‐"/>
            </a:pPr>
            <a:r>
              <a:rPr lang="en-US" sz="1600" b="1" dirty="0"/>
              <a:t>DID</a:t>
            </a:r>
            <a:r>
              <a:rPr lang="en-US" sz="1600" dirty="0"/>
              <a:t> you know? versus </a:t>
            </a:r>
            <a:r>
              <a:rPr lang="en-US" sz="1600" b="1" dirty="0"/>
              <a:t>SHOULD</a:t>
            </a:r>
            <a:r>
              <a:rPr lang="en-US" sz="1600" dirty="0"/>
              <a:t> you have known?</a:t>
            </a:r>
          </a:p>
          <a:p>
            <a:pPr marL="285750" indent="-285750" algn="just">
              <a:buFont typeface="Arial" panose="020B0604020202020204" pitchFamily="34" charset="0"/>
              <a:buChar char="•"/>
            </a:pPr>
            <a:endParaRPr lang="en-US" dirty="0"/>
          </a:p>
          <a:p>
            <a:pPr lvl="2" algn="just"/>
            <a:endParaRPr lang="en-US" sz="1600"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229597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5416868"/>
          </a:xfrm>
          <a:prstGeom prst="rect">
            <a:avLst/>
          </a:prstGeom>
          <a:noFill/>
        </p:spPr>
        <p:txBody>
          <a:bodyPr wrap="square" rtlCol="0">
            <a:spAutoFit/>
          </a:bodyPr>
          <a:lstStyle/>
          <a:p>
            <a:pPr algn="just"/>
            <a:r>
              <a:rPr lang="en-US" sz="2800" dirty="0"/>
              <a:t>False Claims Act</a:t>
            </a:r>
          </a:p>
          <a:p>
            <a:pPr algn="just"/>
            <a:endParaRPr lang="en-US" sz="2000" dirty="0"/>
          </a:p>
          <a:p>
            <a:pPr algn="just"/>
            <a:r>
              <a:rPr lang="en-US" sz="2000" dirty="0"/>
              <a:t>Reverse False Claims:</a:t>
            </a:r>
          </a:p>
          <a:p>
            <a:pPr marL="285750" indent="-285750" algn="just">
              <a:buFont typeface="Arial" panose="020B0604020202020204" pitchFamily="34" charset="0"/>
              <a:buChar char="•"/>
            </a:pPr>
            <a:r>
              <a:rPr lang="en-US" dirty="0"/>
              <a:t>Definition:  Concealment, avoidance, or reduction of an obligation to the federal government.</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31 U.S.C. §3729(a)(1)(G) - Knowingly making, using, or causing to be made or used a false record or statement material to an obligation to pay or transmit money or property to the government.“ Prohibits “knowingly concealing or knowingly and improperly avoiding or decreasing an obligation to pay or transmit money or property to the government.”</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60-Day Rule – established by the PPACA</a:t>
            </a:r>
          </a:p>
          <a:p>
            <a:pPr marL="742950" lvl="1" indent="-285750" algn="just">
              <a:buFont typeface="Segoe UI" panose="020B0502040204020203" pitchFamily="34" charset="0"/>
              <a:buChar char="‐"/>
            </a:pPr>
            <a:r>
              <a:rPr lang="en-US" sz="1600" dirty="0"/>
              <a:t>Identification, notification, and repayment</a:t>
            </a:r>
          </a:p>
          <a:p>
            <a:pPr marL="742950" lvl="1" indent="-285750" algn="just">
              <a:buFont typeface="Segoe UI" panose="020B0502040204020203" pitchFamily="34" charset="0"/>
              <a:buChar char="‐"/>
            </a:pPr>
            <a:r>
              <a:rPr lang="en-US" sz="1600" dirty="0"/>
              <a:t>6 month investigation period</a:t>
            </a:r>
          </a:p>
          <a:p>
            <a:pPr marL="742950" lvl="1" indent="-285750" algn="just">
              <a:buFont typeface="Segoe UI" panose="020B0502040204020203" pitchFamily="34" charset="0"/>
              <a:buChar char="‐"/>
            </a:pPr>
            <a:r>
              <a:rPr lang="en-US" sz="1600" dirty="0"/>
              <a:t>Incentive to not identify…but you SHOULD have known</a:t>
            </a:r>
          </a:p>
          <a:p>
            <a:pPr marL="742950" lvl="1" indent="-285750" algn="just">
              <a:buFont typeface="Segoe UI" panose="020B0502040204020203" pitchFamily="34" charset="0"/>
              <a:buChar char="‐"/>
            </a:pPr>
            <a:r>
              <a:rPr lang="en-US" sz="1600" dirty="0"/>
              <a:t>PPACA 60-day rule is specific to Medicare and Medicaid, but used as guidance for other federal programs.</a:t>
            </a:r>
          </a:p>
          <a:p>
            <a:pPr lvl="1" algn="ctr"/>
            <a:endParaRPr lang="en-US"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63330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2831544"/>
          </a:xfrm>
          <a:prstGeom prst="rect">
            <a:avLst/>
          </a:prstGeom>
          <a:noFill/>
        </p:spPr>
        <p:txBody>
          <a:bodyPr wrap="square" rtlCol="0">
            <a:spAutoFit/>
          </a:bodyPr>
          <a:lstStyle/>
          <a:p>
            <a:pPr algn="just"/>
            <a:r>
              <a:rPr lang="en-US" sz="2800" dirty="0"/>
              <a:t>False Claims Act</a:t>
            </a:r>
          </a:p>
          <a:p>
            <a:pPr algn="just"/>
            <a:endParaRPr lang="en-US" sz="2800" dirty="0"/>
          </a:p>
          <a:p>
            <a:pPr algn="just"/>
            <a:endParaRPr lang="en-US" sz="2800" dirty="0"/>
          </a:p>
          <a:p>
            <a:pPr algn="just"/>
            <a:endParaRPr lang="en-US" sz="2800" dirty="0"/>
          </a:p>
          <a:p>
            <a:pPr algn="just"/>
            <a:endParaRPr lang="en-US" sz="2800" dirty="0"/>
          </a:p>
          <a:p>
            <a:pPr algn="ctr"/>
            <a:r>
              <a:rPr lang="en-US" sz="2000" dirty="0"/>
              <a:t>Do </a:t>
            </a:r>
            <a:r>
              <a:rPr lang="en-US" sz="2000" b="1" dirty="0"/>
              <a:t>NOT</a:t>
            </a:r>
            <a:r>
              <a:rPr lang="en-US" sz="2000" dirty="0"/>
              <a:t> allow your credits to age. Reconcile them in a timely manner.</a:t>
            </a:r>
          </a:p>
          <a:p>
            <a:pPr lvl="1" algn="ctr"/>
            <a:endParaRPr lang="en-US" dirty="0"/>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4297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5139869"/>
          </a:xfrm>
          <a:prstGeom prst="rect">
            <a:avLst/>
          </a:prstGeom>
          <a:noFill/>
        </p:spPr>
        <p:txBody>
          <a:bodyPr wrap="square" rtlCol="0">
            <a:spAutoFit/>
          </a:bodyPr>
          <a:lstStyle/>
          <a:p>
            <a:pPr algn="just"/>
            <a:r>
              <a:rPr lang="en-US" sz="2800" dirty="0"/>
              <a:t>Laws that impact billing and coding:</a:t>
            </a:r>
          </a:p>
          <a:p>
            <a:pPr algn="just"/>
            <a:endParaRPr lang="en-US" sz="2000" dirty="0"/>
          </a:p>
          <a:p>
            <a:pPr marL="342900" indent="-342900" algn="just">
              <a:buFont typeface="Arial" panose="020B0604020202020204" pitchFamily="34" charset="0"/>
              <a:buChar char="•"/>
            </a:pPr>
            <a:r>
              <a:rPr lang="en-US" sz="2000" dirty="0"/>
              <a:t>Emergency Medical Treatment and Labor Act (EMTALA)</a:t>
            </a:r>
          </a:p>
          <a:p>
            <a:pPr marL="342900" indent="-342900" algn="just">
              <a:buFont typeface="Arial" panose="020B0604020202020204" pitchFamily="34" charset="0"/>
              <a:buChar char="•"/>
            </a:pPr>
            <a:r>
              <a:rPr lang="en-US" sz="2000" dirty="0"/>
              <a:t>Health Insurance Portability and Accountability Act (HIPAA)</a:t>
            </a:r>
          </a:p>
          <a:p>
            <a:pPr marL="342900" indent="-342900" algn="just">
              <a:buFont typeface="Arial" panose="020B0604020202020204" pitchFamily="34" charset="0"/>
              <a:buChar char="•"/>
            </a:pPr>
            <a:r>
              <a:rPr lang="en-US" sz="2000" dirty="0"/>
              <a:t>Patient Protection and Affordable Care Act (PPACA)</a:t>
            </a:r>
          </a:p>
          <a:p>
            <a:pPr marL="342900" indent="-342900" algn="just">
              <a:buFont typeface="Arial" panose="020B0604020202020204" pitchFamily="34" charset="0"/>
              <a:buChar char="•"/>
            </a:pPr>
            <a:r>
              <a:rPr lang="en-US" sz="2000" dirty="0"/>
              <a:t>False Claims Act</a:t>
            </a:r>
          </a:p>
          <a:p>
            <a:pPr marL="342900" indent="-342900" algn="just">
              <a:buFont typeface="Arial" panose="020B0604020202020204" pitchFamily="34" charset="0"/>
              <a:buChar char="•"/>
            </a:pPr>
            <a:r>
              <a:rPr lang="en-US" sz="2000" dirty="0"/>
              <a:t>Civil Monetary Penalties Act</a:t>
            </a:r>
          </a:p>
          <a:p>
            <a:pPr marL="342900" indent="-342900" algn="just">
              <a:buFont typeface="Arial" panose="020B0604020202020204" pitchFamily="34" charset="0"/>
              <a:buChar char="•"/>
            </a:pPr>
            <a:r>
              <a:rPr lang="en-US" sz="2000" dirty="0"/>
              <a:t>Anti-Kickback Statute</a:t>
            </a:r>
          </a:p>
          <a:p>
            <a:pPr marL="342900" indent="-342900" algn="just">
              <a:buFont typeface="Arial" panose="020B0604020202020204" pitchFamily="34" charset="0"/>
              <a:buChar char="•"/>
            </a:pPr>
            <a:r>
              <a:rPr lang="en-US" sz="2000" dirty="0"/>
              <a:t>Stark Law</a:t>
            </a:r>
          </a:p>
          <a:p>
            <a:pPr marL="342900" indent="-342900" algn="just">
              <a:buFont typeface="Arial" panose="020B0604020202020204" pitchFamily="34" charset="0"/>
              <a:buChar char="•"/>
            </a:pPr>
            <a:r>
              <a:rPr lang="en-US" sz="2000" dirty="0"/>
              <a:t>Mail and Wire Fraud Statute</a:t>
            </a:r>
          </a:p>
          <a:p>
            <a:pPr marL="342900" indent="-342900" algn="just">
              <a:buFont typeface="Arial" panose="020B0604020202020204" pitchFamily="34" charset="0"/>
              <a:buChar char="•"/>
            </a:pPr>
            <a:r>
              <a:rPr lang="en-US" sz="2000" dirty="0"/>
              <a:t>OIG Exclusions Provisions</a:t>
            </a:r>
          </a:p>
          <a:p>
            <a:pPr marL="342900" indent="-342900" algn="just">
              <a:buFont typeface="Arial" panose="020B0604020202020204" pitchFamily="34" charset="0"/>
              <a:buChar char="•"/>
            </a:pPr>
            <a:r>
              <a:rPr lang="en-US" sz="2000" dirty="0"/>
              <a:t>CMS Conditions of Participation</a:t>
            </a:r>
          </a:p>
          <a:p>
            <a:pPr marL="342900" indent="-342900" algn="just">
              <a:buFont typeface="Arial" panose="020B0604020202020204" pitchFamily="34" charset="0"/>
              <a:buChar char="•"/>
            </a:pPr>
            <a:r>
              <a:rPr lang="en-US" sz="2000" dirty="0"/>
              <a:t>Medicare Secondary Payer</a:t>
            </a:r>
          </a:p>
          <a:p>
            <a:pPr marL="342900" indent="-342900" algn="just">
              <a:buFont typeface="Arial" panose="020B0604020202020204" pitchFamily="34" charset="0"/>
              <a:buChar char="•"/>
            </a:pPr>
            <a:r>
              <a:rPr lang="en-US" sz="2000" dirty="0"/>
              <a:t>Incident-To Statutes</a:t>
            </a:r>
          </a:p>
          <a:p>
            <a:pPr marL="342900" indent="-342900" algn="just">
              <a:buFont typeface="Arial" panose="020B0604020202020204" pitchFamily="34" charset="0"/>
              <a:buChar char="•"/>
            </a:pPr>
            <a:r>
              <a:rPr lang="en-US" sz="2000" dirty="0"/>
              <a:t>Release of Information</a:t>
            </a:r>
          </a:p>
          <a:p>
            <a:pPr marL="342900" indent="-342900" algn="just">
              <a:buFont typeface="Arial" panose="020B0604020202020204" pitchFamily="34" charset="0"/>
              <a:buChar char="•"/>
            </a:pPr>
            <a:r>
              <a:rPr lang="en-US" sz="2000" dirty="0"/>
              <a:t>HMO Act of 1973</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98220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2369880"/>
          </a:xfrm>
          <a:prstGeom prst="rect">
            <a:avLst/>
          </a:prstGeom>
          <a:noFill/>
        </p:spPr>
        <p:txBody>
          <a:bodyPr wrap="square" rtlCol="0">
            <a:spAutoFit/>
          </a:bodyPr>
          <a:lstStyle/>
          <a:p>
            <a:pPr algn="just"/>
            <a:r>
              <a:rPr lang="en-US" sz="2800" dirty="0"/>
              <a:t>Laws that impact billing and coding:</a:t>
            </a:r>
          </a:p>
          <a:p>
            <a:pPr algn="just"/>
            <a:endParaRPr lang="en-US" sz="2000" dirty="0"/>
          </a:p>
          <a:p>
            <a:pPr marL="342900" indent="-342900" algn="just">
              <a:buFont typeface="Arial" panose="020B0604020202020204" pitchFamily="34" charset="0"/>
              <a:buChar char="•"/>
            </a:pPr>
            <a:r>
              <a:rPr lang="en-US" sz="2000" dirty="0"/>
              <a:t>Fair Debt Collection Practices Act</a:t>
            </a:r>
          </a:p>
          <a:p>
            <a:pPr marL="342900" indent="-342900" algn="just">
              <a:buFont typeface="Arial" panose="020B0604020202020204" pitchFamily="34" charset="0"/>
              <a:buChar char="•"/>
            </a:pPr>
            <a:r>
              <a:rPr lang="en-US" sz="2000" dirty="0"/>
              <a:t>Fair Credit Reporting Act</a:t>
            </a:r>
          </a:p>
          <a:p>
            <a:pPr marL="342900" indent="-342900" algn="just">
              <a:buFont typeface="Arial" panose="020B0604020202020204" pitchFamily="34" charset="0"/>
              <a:buChar char="•"/>
            </a:pPr>
            <a:r>
              <a:rPr lang="en-US" sz="2000" dirty="0"/>
              <a:t>Federal Trade Commission Act</a:t>
            </a:r>
          </a:p>
          <a:p>
            <a:pPr marL="342900" indent="-342900" algn="just">
              <a:buFont typeface="Arial" panose="020B0604020202020204" pitchFamily="34" charset="0"/>
              <a:buChar char="•"/>
            </a:pPr>
            <a:r>
              <a:rPr lang="en-US" sz="2000" dirty="0"/>
              <a:t>Gramm-Leach-Bliley Act</a:t>
            </a:r>
          </a:p>
          <a:p>
            <a:pPr marL="342900" indent="-342900" algn="just">
              <a:buFont typeface="Arial" panose="020B0604020202020204" pitchFamily="34" charset="0"/>
              <a:buChar char="•"/>
            </a:pPr>
            <a:r>
              <a:rPr lang="en-US" sz="2000" dirty="0"/>
              <a:t>Telephone Consumer Protection Act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06225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5416868"/>
          </a:xfrm>
          <a:prstGeom prst="rect">
            <a:avLst/>
          </a:prstGeom>
          <a:noFill/>
        </p:spPr>
        <p:txBody>
          <a:bodyPr wrap="square" rtlCol="0">
            <a:spAutoFit/>
          </a:bodyPr>
          <a:lstStyle/>
          <a:p>
            <a:pPr algn="just"/>
            <a:r>
              <a:rPr lang="en-US" sz="2800" dirty="0"/>
              <a:t>Law Enforcement, Regulatory Agencies, Contractors, and Tattletales</a:t>
            </a:r>
          </a:p>
          <a:p>
            <a:pPr algn="just"/>
            <a:endParaRPr lang="en-US" sz="2000" dirty="0"/>
          </a:p>
          <a:p>
            <a:pPr marL="342900" indent="-342900" algn="just">
              <a:buFont typeface="Arial" panose="020B0604020202020204" pitchFamily="34" charset="0"/>
              <a:buChar char="•"/>
            </a:pPr>
            <a:r>
              <a:rPr lang="en-US" sz="2000" dirty="0"/>
              <a:t>Department of Health and Human Services</a:t>
            </a:r>
          </a:p>
          <a:p>
            <a:pPr marL="800100" lvl="1" indent="-342900" algn="just">
              <a:buFont typeface="Segoe UI" panose="020B0502040204020203" pitchFamily="34" charset="0"/>
              <a:buChar char="‐"/>
            </a:pPr>
            <a:r>
              <a:rPr lang="en-US" dirty="0"/>
              <a:t>Centers for Medicare and Medicaid</a:t>
            </a:r>
          </a:p>
          <a:p>
            <a:pPr marL="800100" lvl="1" indent="-342900" algn="just">
              <a:buFont typeface="Segoe UI" panose="020B0502040204020203" pitchFamily="34" charset="0"/>
              <a:buChar char="‐"/>
            </a:pPr>
            <a:r>
              <a:rPr lang="en-US" dirty="0"/>
              <a:t>Office of Civil Rights (OCR)</a:t>
            </a:r>
          </a:p>
          <a:p>
            <a:pPr marL="800100" lvl="1" indent="-342900" algn="just">
              <a:buFont typeface="Segoe UI" panose="020B0502040204020203" pitchFamily="34" charset="0"/>
              <a:buChar char="‐"/>
            </a:pPr>
            <a:r>
              <a:rPr lang="en-US" dirty="0"/>
              <a:t>Agency for Healthcare Research &amp; Quality (AHRQ)</a:t>
            </a:r>
          </a:p>
          <a:p>
            <a:pPr marL="800100" lvl="1" indent="-342900" algn="just">
              <a:buFont typeface="Segoe UI" panose="020B0502040204020203" pitchFamily="34" charset="0"/>
              <a:buChar char="‐"/>
            </a:pPr>
            <a:r>
              <a:rPr lang="en-US" dirty="0"/>
              <a:t>State Health Department (Agent of CMS)</a:t>
            </a:r>
          </a:p>
          <a:p>
            <a:pPr marL="342900" indent="-342900" algn="just">
              <a:buFont typeface="Arial" panose="020B0604020202020204" pitchFamily="34" charset="0"/>
              <a:buChar char="•"/>
            </a:pPr>
            <a:r>
              <a:rPr lang="en-US" sz="2000" dirty="0"/>
              <a:t>Internal Revenue Service (IRS)</a:t>
            </a:r>
          </a:p>
          <a:p>
            <a:pPr marL="342900" indent="-342900" algn="just">
              <a:buFont typeface="Arial" panose="020B0604020202020204" pitchFamily="34" charset="0"/>
              <a:buChar char="•"/>
            </a:pPr>
            <a:r>
              <a:rPr lang="en-US" sz="2000" dirty="0"/>
              <a:t>The Joint Commission (TJC)</a:t>
            </a:r>
          </a:p>
          <a:p>
            <a:pPr marL="342900" indent="-342900" algn="just">
              <a:buFont typeface="Arial" panose="020B0604020202020204" pitchFamily="34" charset="0"/>
              <a:buChar char="•"/>
            </a:pPr>
            <a:r>
              <a:rPr lang="en-US" sz="2000" dirty="0"/>
              <a:t>Food and Drug Administration (FDA)</a:t>
            </a:r>
          </a:p>
          <a:p>
            <a:pPr marL="342900" indent="-342900" algn="just">
              <a:buFont typeface="Arial" panose="020B0604020202020204" pitchFamily="34" charset="0"/>
              <a:buChar char="•"/>
            </a:pPr>
            <a:r>
              <a:rPr lang="en-US" sz="2000" dirty="0"/>
              <a:t>National Committee for Quality Assurance (NCQA)</a:t>
            </a:r>
          </a:p>
          <a:p>
            <a:pPr marL="342900" indent="-342900" algn="just">
              <a:buFont typeface="Arial" panose="020B0604020202020204" pitchFamily="34" charset="0"/>
              <a:buChar char="•"/>
            </a:pPr>
            <a:r>
              <a:rPr lang="en-US" sz="2000" dirty="0"/>
              <a:t>Environmental Protection Agency (EPA)</a:t>
            </a:r>
          </a:p>
          <a:p>
            <a:pPr marL="800100" lvl="1" indent="-342900" algn="just">
              <a:buFont typeface="Segoe UI" panose="020B0502040204020203" pitchFamily="34" charset="0"/>
              <a:buChar char="‐"/>
            </a:pPr>
            <a:r>
              <a:rPr lang="en-US" dirty="0"/>
              <a:t>Department of Environmental Quality (DEQ)</a:t>
            </a:r>
          </a:p>
          <a:p>
            <a:pPr marL="342900" indent="-342900" algn="just">
              <a:buFont typeface="Arial" panose="020B0604020202020204" pitchFamily="34" charset="0"/>
              <a:buChar char="•"/>
            </a:pPr>
            <a:r>
              <a:rPr lang="en-US" sz="2000" dirty="0"/>
              <a:t>Zone Program Integrity Contractors (ZPIC)</a:t>
            </a:r>
          </a:p>
          <a:p>
            <a:pPr marL="342900" indent="-342900" algn="just">
              <a:buFont typeface="Arial" panose="020B0604020202020204" pitchFamily="34" charset="0"/>
              <a:buChar char="•"/>
            </a:pPr>
            <a:r>
              <a:rPr lang="en-US" sz="2000" dirty="0"/>
              <a:t>Recovery Audit Contractors (RAC)</a:t>
            </a:r>
          </a:p>
          <a:p>
            <a:pPr marL="342900" indent="-342900" algn="just">
              <a:buFont typeface="Arial" panose="020B0604020202020204" pitchFamily="34" charset="0"/>
              <a:buChar char="•"/>
            </a:pPr>
            <a:r>
              <a:rPr lang="en-US" sz="2000" dirty="0"/>
              <a:t>Comprehensive Error Rate Testing (CERT)</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02400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2187" y="189571"/>
            <a:ext cx="4463020" cy="979375"/>
          </a:xfrm>
        </p:spPr>
        <p:txBody>
          <a:bodyPr/>
          <a:lstStyle/>
          <a:p>
            <a:r>
              <a:rPr lang="en-US" sz="4500" dirty="0"/>
              <a:t>Compliance Risk</a:t>
            </a:r>
          </a:p>
        </p:txBody>
      </p:sp>
      <p:sp>
        <p:nvSpPr>
          <p:cNvPr id="31" name="TextBox 30"/>
          <p:cNvSpPr txBox="1"/>
          <p:nvPr/>
        </p:nvSpPr>
        <p:spPr>
          <a:xfrm>
            <a:off x="329753" y="1215810"/>
            <a:ext cx="8614742" cy="4339650"/>
          </a:xfrm>
          <a:prstGeom prst="rect">
            <a:avLst/>
          </a:prstGeom>
          <a:noFill/>
        </p:spPr>
        <p:txBody>
          <a:bodyPr wrap="square" rtlCol="0">
            <a:spAutoFit/>
          </a:bodyPr>
          <a:lstStyle/>
          <a:p>
            <a:pPr algn="just"/>
            <a:r>
              <a:rPr lang="en-US" sz="2800" dirty="0"/>
              <a:t>Law Enforcement, Regulatory Agencies, Contractors, and Tattletales</a:t>
            </a:r>
          </a:p>
          <a:p>
            <a:pPr algn="just"/>
            <a:endParaRPr lang="en-US" sz="2000" dirty="0"/>
          </a:p>
          <a:p>
            <a:pPr marL="342900" indent="-342900" algn="just">
              <a:buFont typeface="Arial" panose="020B0604020202020204" pitchFamily="34" charset="0"/>
              <a:buChar char="•"/>
            </a:pPr>
            <a:r>
              <a:rPr lang="en-US" sz="2000" dirty="0"/>
              <a:t>Medicare Administrative Contractors (MAC)</a:t>
            </a:r>
          </a:p>
          <a:p>
            <a:pPr marL="342900" indent="-342900" algn="just">
              <a:buFont typeface="Arial" panose="020B0604020202020204" pitchFamily="34" charset="0"/>
              <a:buChar char="•"/>
            </a:pPr>
            <a:r>
              <a:rPr lang="en-US" sz="2000" dirty="0"/>
              <a:t>Medicaid Integrity Contractors (MIC)</a:t>
            </a:r>
          </a:p>
          <a:p>
            <a:pPr marL="342900" indent="-342900" algn="just">
              <a:buFont typeface="Arial" panose="020B0604020202020204" pitchFamily="34" charset="0"/>
              <a:buChar char="•"/>
            </a:pPr>
            <a:r>
              <a:rPr lang="en-US" sz="2000" dirty="0"/>
              <a:t>Supplemental Medical Review Contractor (SMRC)</a:t>
            </a:r>
          </a:p>
          <a:p>
            <a:pPr marL="342900" indent="-342900" algn="just">
              <a:buFont typeface="Arial" panose="020B0604020202020204" pitchFamily="34" charset="0"/>
              <a:buChar char="•"/>
            </a:pPr>
            <a:r>
              <a:rPr lang="en-US" sz="2000" dirty="0"/>
              <a:t>Medicaid Integrity Program (MIP)</a:t>
            </a:r>
          </a:p>
          <a:p>
            <a:pPr marL="342900" indent="-342900" algn="just">
              <a:buFont typeface="Arial" panose="020B0604020202020204" pitchFamily="34" charset="0"/>
              <a:buChar char="•"/>
            </a:pPr>
            <a:r>
              <a:rPr lang="en-US" sz="2000" dirty="0"/>
              <a:t>Medicaid Fraud Control Units (MFCU)</a:t>
            </a:r>
          </a:p>
          <a:p>
            <a:pPr marL="342900" indent="-342900" algn="just">
              <a:buFont typeface="Arial" panose="020B0604020202020204" pitchFamily="34" charset="0"/>
              <a:buChar char="•"/>
            </a:pPr>
            <a:r>
              <a:rPr lang="en-US" sz="2000" dirty="0"/>
              <a:t>Medicare Fraud Strike Force</a:t>
            </a:r>
          </a:p>
          <a:p>
            <a:pPr marL="342900" indent="-342900" algn="just">
              <a:buFont typeface="Arial" panose="020B0604020202020204" pitchFamily="34" charset="0"/>
              <a:buChar char="•"/>
            </a:pPr>
            <a:r>
              <a:rPr lang="en-US" sz="2000" dirty="0"/>
              <a:t>Office of Inspector General (OIG)</a:t>
            </a:r>
          </a:p>
          <a:p>
            <a:pPr marL="342900" indent="-342900" algn="just">
              <a:buFont typeface="Arial" panose="020B0604020202020204" pitchFamily="34" charset="0"/>
              <a:buChar char="•"/>
            </a:pPr>
            <a:r>
              <a:rPr lang="en-US" sz="2000" dirty="0"/>
              <a:t>Federal Bureau of Investigation (FBI)</a:t>
            </a:r>
          </a:p>
          <a:p>
            <a:pPr marL="342900" indent="-342900" algn="just">
              <a:buFont typeface="Arial" panose="020B0604020202020204" pitchFamily="34" charset="0"/>
              <a:buChar char="•"/>
            </a:pPr>
            <a:r>
              <a:rPr lang="en-US" sz="2000" dirty="0"/>
              <a:t>Private Payers</a:t>
            </a:r>
          </a:p>
          <a:p>
            <a:pPr marL="342900" indent="-342900" algn="just">
              <a:buFont typeface="Arial" panose="020B0604020202020204" pitchFamily="34" charset="0"/>
              <a:buChar char="•"/>
            </a:pPr>
            <a:r>
              <a:rPr lang="en-US" sz="2000" dirty="0"/>
              <a:t>Whistleblowers –Amateur and Professional</a:t>
            </a:r>
          </a:p>
        </p:txBody>
      </p:sp>
      <p:pic>
        <p:nvPicPr>
          <p:cNvPr id="9" name="Picture 8" descr="A close up of a logo&#10;&#10;Description automatically generated">
            <a:extLst>
              <a:ext uri="{FF2B5EF4-FFF2-40B4-BE49-F238E27FC236}">
                <a16:creationId xmlns:a16="http://schemas.microsoft.com/office/drawing/2014/main" id="{61B0ECFB-7BA6-4567-80A4-FE3DD79E5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211553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33A63AD-5F07-410A-835F-94855E3A8610}"/>
              </a:ext>
            </a:extLst>
          </p:cNvPr>
          <p:cNvSpPr txBox="1"/>
          <p:nvPr/>
        </p:nvSpPr>
        <p:spPr>
          <a:xfrm>
            <a:off x="329753" y="1215810"/>
            <a:ext cx="8614742" cy="5416868"/>
          </a:xfrm>
          <a:prstGeom prst="rect">
            <a:avLst/>
          </a:prstGeom>
          <a:noFill/>
        </p:spPr>
        <p:txBody>
          <a:bodyPr wrap="square" rtlCol="0">
            <a:spAutoFit/>
          </a:bodyPr>
          <a:lstStyle/>
          <a:p>
            <a:pPr algn="just"/>
            <a:r>
              <a:rPr lang="en-US" sz="2000" u="sng" dirty="0"/>
              <a:t>Front-End Processes</a:t>
            </a:r>
          </a:p>
          <a:p>
            <a:pPr marL="285750" indent="-285750" algn="just">
              <a:buFont typeface="Arial" panose="020B0604020202020204" pitchFamily="34" charset="0"/>
              <a:buChar char="•"/>
            </a:pPr>
            <a:r>
              <a:rPr lang="en-US" dirty="0"/>
              <a:t>Claim edits and denials from registration:			&lt;2%</a:t>
            </a:r>
          </a:p>
          <a:p>
            <a:pPr marL="285750" indent="-285750" algn="just">
              <a:buFont typeface="Arial" panose="020B0604020202020204" pitchFamily="34" charset="0"/>
              <a:buChar char="•"/>
            </a:pPr>
            <a:r>
              <a:rPr lang="en-US" dirty="0"/>
              <a:t>Percentage of insurance verified:					98% or greater</a:t>
            </a:r>
          </a:p>
          <a:p>
            <a:pPr marL="285750" indent="-285750" algn="just">
              <a:buFont typeface="Arial" panose="020B0604020202020204" pitchFamily="34" charset="0"/>
              <a:buChar char="•"/>
            </a:pPr>
            <a:r>
              <a:rPr lang="en-US" dirty="0"/>
              <a:t>Number of patients fully cleared prior to visit:		90% or greater</a:t>
            </a:r>
          </a:p>
          <a:p>
            <a:pPr marL="285750" indent="-285750" algn="just">
              <a:buFont typeface="Arial" panose="020B0604020202020204" pitchFamily="34" charset="0"/>
              <a:buChar char="•"/>
            </a:pPr>
            <a:r>
              <a:rPr lang="en-US" dirty="0"/>
              <a:t>Error rates:										&lt;2%</a:t>
            </a:r>
          </a:p>
          <a:p>
            <a:pPr marL="285750" indent="-285750" algn="just">
              <a:buFont typeface="Arial" panose="020B0604020202020204" pitchFamily="34" charset="0"/>
              <a:buChar char="•"/>
            </a:pPr>
            <a:r>
              <a:rPr lang="en-US" dirty="0"/>
              <a:t>Copayments at the time of service:				100%</a:t>
            </a:r>
          </a:p>
          <a:p>
            <a:pPr marL="285750" indent="-285750" algn="just">
              <a:buFont typeface="Arial" panose="020B0604020202020204" pitchFamily="34" charset="0"/>
              <a:buChar char="•"/>
            </a:pPr>
            <a:r>
              <a:rPr lang="en-US" dirty="0"/>
              <a:t>Outstanding balances at the time of service:		75%</a:t>
            </a:r>
          </a:p>
          <a:p>
            <a:pPr algn="just"/>
            <a:endParaRPr lang="en-US" dirty="0"/>
          </a:p>
          <a:p>
            <a:pPr algn="just"/>
            <a:r>
              <a:rPr lang="en-US" sz="2000" u="sng" dirty="0"/>
              <a:t>Charge Capture, Coding, and Charge Entry</a:t>
            </a:r>
          </a:p>
          <a:p>
            <a:pPr marL="285750" indent="-285750" algn="just">
              <a:buFont typeface="Arial" panose="020B0604020202020204" pitchFamily="34" charset="0"/>
              <a:buChar char="•"/>
            </a:pPr>
            <a:r>
              <a:rPr lang="en-US" dirty="0"/>
              <a:t>Service &gt; Documentation &gt; Coding &gt;</a:t>
            </a:r>
          </a:p>
          <a:p>
            <a:pPr algn="just"/>
            <a:r>
              <a:rPr lang="en-US" dirty="0"/>
              <a:t>	Charge Entry &gt; Bill Release						48 hours or less</a:t>
            </a:r>
          </a:p>
          <a:p>
            <a:pPr marL="285750" indent="-285750" algn="just">
              <a:buFont typeface="Arial" panose="020B0604020202020204" pitchFamily="34" charset="0"/>
              <a:buChar char="•"/>
            </a:pPr>
            <a:r>
              <a:rPr lang="en-US" dirty="0"/>
              <a:t>Missed charges for documented services			0%</a:t>
            </a:r>
          </a:p>
          <a:p>
            <a:pPr marL="285750" indent="-285750" algn="just">
              <a:buFont typeface="Arial" panose="020B0604020202020204" pitchFamily="34" charset="0"/>
              <a:buChar char="•"/>
            </a:pPr>
            <a:r>
              <a:rPr lang="en-US" dirty="0"/>
              <a:t>Charge corrections for coding errors				&lt;1%</a:t>
            </a:r>
          </a:p>
          <a:p>
            <a:pPr marL="285750" indent="-285750" algn="just">
              <a:buFont typeface="Arial" panose="020B0604020202020204" pitchFamily="34" charset="0"/>
              <a:buChar char="•"/>
            </a:pPr>
            <a:r>
              <a:rPr lang="en-US" dirty="0"/>
              <a:t>Denials for coding								&lt;2%</a:t>
            </a:r>
          </a:p>
          <a:p>
            <a:pPr marL="285750" indent="-285750" algn="just">
              <a:buFont typeface="Arial" panose="020B0604020202020204" pitchFamily="34" charset="0"/>
              <a:buChar char="•"/>
            </a:pPr>
            <a:r>
              <a:rPr lang="en-US" dirty="0"/>
              <a:t>Charge corrections for charge entry errors			0%</a:t>
            </a:r>
          </a:p>
          <a:p>
            <a:pPr marL="285750" indent="-285750" algn="just">
              <a:buFont typeface="Arial" panose="020B0604020202020204" pitchFamily="34" charset="0"/>
              <a:buChar char="•"/>
            </a:pPr>
            <a:r>
              <a:rPr lang="en-US" dirty="0"/>
              <a:t>Claim submission								Daily</a:t>
            </a:r>
          </a:p>
          <a:p>
            <a:pPr marL="285750" indent="-285750" algn="just">
              <a:buFont typeface="Arial" panose="020B0604020202020204" pitchFamily="34" charset="0"/>
              <a:buChar char="•"/>
            </a:pPr>
            <a:r>
              <a:rPr lang="en-US" dirty="0"/>
              <a:t>Percentage of claims billed electronically			90% or greater</a:t>
            </a:r>
          </a:p>
          <a:p>
            <a:pPr marL="285750" indent="-285750" algn="just">
              <a:buFont typeface="Arial" panose="020B0604020202020204" pitchFamily="34" charset="0"/>
              <a:buChar char="•"/>
            </a:pPr>
            <a:r>
              <a:rPr lang="en-US" dirty="0"/>
              <a:t>Claims filing deadline compliance					100%</a:t>
            </a:r>
          </a:p>
          <a:p>
            <a:pPr marL="285750" indent="-285750" algn="just">
              <a:buFont typeface="Arial" panose="020B0604020202020204" pitchFamily="34" charset="0"/>
              <a:buChar char="•"/>
            </a:pPr>
            <a:r>
              <a:rPr lang="en-US" dirty="0"/>
              <a:t>Claims pending on an edit report					&lt;1%</a:t>
            </a:r>
          </a:p>
        </p:txBody>
      </p:sp>
      <p:sp>
        <p:nvSpPr>
          <p:cNvPr id="16" name="Rectangle 15"/>
          <p:cNvSpPr/>
          <p:nvPr/>
        </p:nvSpPr>
        <p:spPr>
          <a:xfrm>
            <a:off x="7913716" y="0"/>
            <a:ext cx="1230284"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j-lt"/>
            </a:endParaRPr>
          </a:p>
        </p:txBody>
      </p:sp>
      <p:sp>
        <p:nvSpPr>
          <p:cNvPr id="26" name="Title 3">
            <a:extLst>
              <a:ext uri="{FF2B5EF4-FFF2-40B4-BE49-F238E27FC236}">
                <a16:creationId xmlns:a16="http://schemas.microsoft.com/office/drawing/2014/main" id="{8AA7E916-474F-4E81-905F-4F595B028D9C}"/>
              </a:ext>
            </a:extLst>
          </p:cNvPr>
          <p:cNvSpPr>
            <a:spLocks noGrp="1"/>
          </p:cNvSpPr>
          <p:nvPr>
            <p:ph type="title"/>
          </p:nvPr>
        </p:nvSpPr>
        <p:spPr>
          <a:xfrm>
            <a:off x="832187" y="189571"/>
            <a:ext cx="7771486" cy="979375"/>
          </a:xfrm>
        </p:spPr>
        <p:txBody>
          <a:bodyPr/>
          <a:lstStyle/>
          <a:p>
            <a:r>
              <a:rPr lang="en-US" sz="4500" dirty="0">
                <a:solidFill>
                  <a:schemeClr val="tx2"/>
                </a:solidFill>
              </a:rPr>
              <a:t>Key Performance Indicators</a:t>
            </a:r>
          </a:p>
        </p:txBody>
      </p:sp>
      <p:pic>
        <p:nvPicPr>
          <p:cNvPr id="29" name="Picture 28" descr="A close up of a logo&#10;&#10;Description automatically generated">
            <a:extLst>
              <a:ext uri="{FF2B5EF4-FFF2-40B4-BE49-F238E27FC236}">
                <a16:creationId xmlns:a16="http://schemas.microsoft.com/office/drawing/2014/main" id="{43DD8061-BEDC-4083-8AA0-C8857AF6B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14337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6" grpId="0" animBg="1"/>
      <p:bldP spid="2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33A63AD-5F07-410A-835F-94855E3A8610}"/>
              </a:ext>
            </a:extLst>
          </p:cNvPr>
          <p:cNvSpPr txBox="1"/>
          <p:nvPr/>
        </p:nvSpPr>
        <p:spPr>
          <a:xfrm>
            <a:off x="329753" y="1215810"/>
            <a:ext cx="8614742" cy="5416868"/>
          </a:xfrm>
          <a:prstGeom prst="rect">
            <a:avLst/>
          </a:prstGeom>
          <a:noFill/>
        </p:spPr>
        <p:txBody>
          <a:bodyPr wrap="square" rtlCol="0">
            <a:spAutoFit/>
          </a:bodyPr>
          <a:lstStyle/>
          <a:p>
            <a:pPr algn="just"/>
            <a:r>
              <a:rPr lang="en-US" sz="2000" u="sng" dirty="0"/>
              <a:t>Payment and Denial Posting</a:t>
            </a:r>
          </a:p>
          <a:p>
            <a:pPr marL="285750" indent="-285750" algn="just">
              <a:buFont typeface="Arial" panose="020B0604020202020204" pitchFamily="34" charset="0"/>
              <a:buChar char="•"/>
            </a:pPr>
            <a:r>
              <a:rPr lang="en-US" dirty="0"/>
              <a:t>Payment or Denial &gt; Posting						Same day or</a:t>
            </a:r>
          </a:p>
          <a:p>
            <a:pPr algn="just"/>
            <a:r>
              <a:rPr lang="en-US" dirty="0"/>
              <a:t>												within 24 hours</a:t>
            </a:r>
          </a:p>
          <a:p>
            <a:pPr marL="285750" indent="-285750" algn="just">
              <a:buFont typeface="Arial" panose="020B0604020202020204" pitchFamily="34" charset="0"/>
              <a:buChar char="•"/>
            </a:pPr>
            <a:r>
              <a:rPr lang="en-US" dirty="0"/>
              <a:t>Adjustments for untimely filing					0%</a:t>
            </a:r>
          </a:p>
          <a:p>
            <a:pPr marL="285750" indent="-285750" algn="just">
              <a:buFont typeface="Arial" panose="020B0604020202020204" pitchFamily="34" charset="0"/>
              <a:buChar char="•"/>
            </a:pPr>
            <a:r>
              <a:rPr lang="en-US" dirty="0"/>
              <a:t>Credit balances as a percentage of AR				&lt;2%</a:t>
            </a:r>
          </a:p>
          <a:p>
            <a:pPr marL="285750" indent="-285750" algn="just">
              <a:buFont typeface="Arial" panose="020B0604020202020204" pitchFamily="34" charset="0"/>
              <a:buChar char="•"/>
            </a:pPr>
            <a:r>
              <a:rPr lang="en-US" dirty="0"/>
              <a:t>Identification and return of overpayments			Within 60 days</a:t>
            </a:r>
          </a:p>
          <a:p>
            <a:pPr marL="285750" indent="-285750" algn="just">
              <a:buFont typeface="Arial" panose="020B0604020202020204" pitchFamily="34" charset="0"/>
              <a:buChar char="•"/>
            </a:pPr>
            <a:endParaRPr lang="en-US" dirty="0"/>
          </a:p>
          <a:p>
            <a:pPr algn="just"/>
            <a:r>
              <a:rPr lang="en-US" sz="2000" u="sng" dirty="0"/>
              <a:t>Insurance Follow-up</a:t>
            </a:r>
          </a:p>
          <a:p>
            <a:pPr marL="285750" indent="-285750" algn="just">
              <a:buFont typeface="Arial" panose="020B0604020202020204" pitchFamily="34" charset="0"/>
              <a:buChar char="•"/>
            </a:pPr>
            <a:r>
              <a:rPr lang="en-US" dirty="0"/>
              <a:t>Follow-up notes documented					Per payer payment</a:t>
            </a:r>
          </a:p>
          <a:p>
            <a:pPr algn="just"/>
            <a:r>
              <a:rPr lang="en-US" dirty="0"/>
              <a:t>												cycle; minimum</a:t>
            </a:r>
          </a:p>
          <a:p>
            <a:pPr algn="just"/>
            <a:r>
              <a:rPr lang="en-US" dirty="0"/>
              <a:t>												every 30-45 days</a:t>
            </a:r>
          </a:p>
          <a:p>
            <a:pPr marL="285750" indent="-285750" algn="just">
              <a:buFont typeface="Arial" panose="020B0604020202020204" pitchFamily="34" charset="0"/>
              <a:buChar char="•"/>
            </a:pPr>
            <a:r>
              <a:rPr lang="en-US" dirty="0"/>
              <a:t>AR aged less than 60 days						60% or greater</a:t>
            </a:r>
          </a:p>
          <a:p>
            <a:pPr marL="285750" indent="-285750" algn="just">
              <a:buFont typeface="Arial" panose="020B0604020202020204" pitchFamily="34" charset="0"/>
              <a:buChar char="•"/>
            </a:pPr>
            <a:r>
              <a:rPr lang="en-US" dirty="0"/>
              <a:t>AR aged less than 120 days						85% or greater</a:t>
            </a:r>
          </a:p>
          <a:p>
            <a:pPr marL="285750" indent="-285750" algn="just">
              <a:buFont typeface="Arial" panose="020B0604020202020204" pitchFamily="34" charset="0"/>
              <a:buChar char="•"/>
            </a:pPr>
            <a:r>
              <a:rPr lang="en-US" dirty="0"/>
              <a:t>AR aged more than 120 days						15% or less</a:t>
            </a:r>
          </a:p>
          <a:p>
            <a:pPr marL="285750" indent="-285750" algn="just">
              <a:buFont typeface="Arial" panose="020B0604020202020204" pitchFamily="34" charset="0"/>
              <a:buChar char="•"/>
            </a:pPr>
            <a:r>
              <a:rPr lang="en-US" dirty="0"/>
              <a:t>Gross Collection Rate*							55%-65%</a:t>
            </a:r>
          </a:p>
          <a:p>
            <a:pPr marL="285750" indent="-285750" algn="just">
              <a:buFont typeface="Arial" panose="020B0604020202020204" pitchFamily="34" charset="0"/>
              <a:buChar char="•"/>
            </a:pPr>
            <a:r>
              <a:rPr lang="en-US" dirty="0"/>
              <a:t>Insurance Net Collection Rate*					97% or greater</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pPr algn="just"/>
            <a:r>
              <a:rPr lang="en-US" sz="1400" dirty="0"/>
              <a:t>*Not including federal programs and cost-based reimbursement methodologies for RHCs.</a:t>
            </a:r>
          </a:p>
        </p:txBody>
      </p:sp>
      <p:sp>
        <p:nvSpPr>
          <p:cNvPr id="16" name="Rectangle 15"/>
          <p:cNvSpPr/>
          <p:nvPr/>
        </p:nvSpPr>
        <p:spPr>
          <a:xfrm>
            <a:off x="7913716" y="0"/>
            <a:ext cx="1230284"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j-lt"/>
            </a:endParaRPr>
          </a:p>
        </p:txBody>
      </p:sp>
      <p:sp>
        <p:nvSpPr>
          <p:cNvPr id="26" name="Title 3">
            <a:extLst>
              <a:ext uri="{FF2B5EF4-FFF2-40B4-BE49-F238E27FC236}">
                <a16:creationId xmlns:a16="http://schemas.microsoft.com/office/drawing/2014/main" id="{8AA7E916-474F-4E81-905F-4F595B028D9C}"/>
              </a:ext>
            </a:extLst>
          </p:cNvPr>
          <p:cNvSpPr>
            <a:spLocks noGrp="1"/>
          </p:cNvSpPr>
          <p:nvPr>
            <p:ph type="title"/>
          </p:nvPr>
        </p:nvSpPr>
        <p:spPr>
          <a:xfrm>
            <a:off x="832187" y="189571"/>
            <a:ext cx="7771486" cy="979375"/>
          </a:xfrm>
        </p:spPr>
        <p:txBody>
          <a:bodyPr/>
          <a:lstStyle/>
          <a:p>
            <a:r>
              <a:rPr lang="en-US" sz="4500" dirty="0">
                <a:solidFill>
                  <a:schemeClr val="tx2"/>
                </a:solidFill>
              </a:rPr>
              <a:t>Key Performance Indicators</a:t>
            </a:r>
          </a:p>
        </p:txBody>
      </p:sp>
      <p:pic>
        <p:nvPicPr>
          <p:cNvPr id="29" name="Picture 28" descr="A close up of a logo&#10;&#10;Description automatically generated">
            <a:extLst>
              <a:ext uri="{FF2B5EF4-FFF2-40B4-BE49-F238E27FC236}">
                <a16:creationId xmlns:a16="http://schemas.microsoft.com/office/drawing/2014/main" id="{43DD8061-BEDC-4083-8AA0-C8857AF6B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09574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33A63AD-5F07-410A-835F-94855E3A8610}"/>
              </a:ext>
            </a:extLst>
          </p:cNvPr>
          <p:cNvSpPr txBox="1"/>
          <p:nvPr/>
        </p:nvSpPr>
        <p:spPr>
          <a:xfrm>
            <a:off x="329753" y="1215810"/>
            <a:ext cx="8614742" cy="3200876"/>
          </a:xfrm>
          <a:prstGeom prst="rect">
            <a:avLst/>
          </a:prstGeom>
          <a:noFill/>
        </p:spPr>
        <p:txBody>
          <a:bodyPr wrap="square" rtlCol="0">
            <a:spAutoFit/>
          </a:bodyPr>
          <a:lstStyle/>
          <a:p>
            <a:pPr algn="just"/>
            <a:r>
              <a:rPr lang="en-US" sz="2000" u="sng" dirty="0"/>
              <a:t>Denial Management</a:t>
            </a:r>
          </a:p>
          <a:p>
            <a:pPr marL="285750" indent="-285750" algn="just">
              <a:buFont typeface="Arial" panose="020B0604020202020204" pitchFamily="34" charset="0"/>
              <a:buChar char="•"/>
            </a:pPr>
            <a:r>
              <a:rPr lang="en-US" dirty="0"/>
              <a:t>Claim denial rate								7%</a:t>
            </a:r>
          </a:p>
          <a:p>
            <a:pPr marL="285750" indent="-285750" algn="just">
              <a:buFont typeface="Arial" panose="020B0604020202020204" pitchFamily="34" charset="0"/>
              <a:buChar char="•"/>
            </a:pPr>
            <a:r>
              <a:rPr lang="en-US" dirty="0"/>
              <a:t>Appeals										File within 5 days</a:t>
            </a:r>
          </a:p>
          <a:p>
            <a:pPr marL="285750" indent="-285750" algn="just">
              <a:buFont typeface="Arial" panose="020B0604020202020204" pitchFamily="34" charset="0"/>
              <a:buChar char="•"/>
            </a:pPr>
            <a:r>
              <a:rPr lang="en-US" dirty="0"/>
              <a:t>Payment after first appeal						75% success rate</a:t>
            </a:r>
          </a:p>
          <a:p>
            <a:pPr marL="285750" indent="-285750" algn="just">
              <a:buFont typeface="Arial" panose="020B0604020202020204" pitchFamily="34" charset="0"/>
              <a:buChar char="•"/>
            </a:pPr>
            <a:endParaRPr lang="en-US" dirty="0"/>
          </a:p>
          <a:p>
            <a:pPr algn="just"/>
            <a:r>
              <a:rPr lang="en-US" sz="2000" u="sng" dirty="0"/>
              <a:t>Patient Collections</a:t>
            </a:r>
          </a:p>
          <a:p>
            <a:pPr marL="285750" indent="-285750" algn="just">
              <a:buFont typeface="Arial" panose="020B0604020202020204" pitchFamily="34" charset="0"/>
              <a:buChar char="•"/>
            </a:pPr>
            <a:r>
              <a:rPr lang="en-US" dirty="0"/>
              <a:t>Statement suspension for investigation			&lt;2%</a:t>
            </a:r>
          </a:p>
          <a:p>
            <a:pPr marL="285750" indent="-285750" algn="just">
              <a:buFont typeface="Arial" panose="020B0604020202020204" pitchFamily="34" charset="0"/>
              <a:buChar char="•"/>
            </a:pPr>
            <a:r>
              <a:rPr lang="en-US" dirty="0"/>
              <a:t>Returned mail									&lt;2%</a:t>
            </a:r>
          </a:p>
          <a:p>
            <a:pPr marL="285750" indent="-285750" algn="just">
              <a:buFont typeface="Arial" panose="020B0604020202020204" pitchFamily="34" charset="0"/>
              <a:buChar char="•"/>
            </a:pPr>
            <a:r>
              <a:rPr lang="en-US" dirty="0"/>
              <a:t>Patient balance follow-up						70-90 per day</a:t>
            </a:r>
          </a:p>
          <a:p>
            <a:pPr marL="285750" indent="-285750" algn="just">
              <a:buFont typeface="Arial" panose="020B0604020202020204" pitchFamily="34" charset="0"/>
              <a:buChar char="•"/>
            </a:pPr>
            <a:endParaRPr lang="en-US" dirty="0"/>
          </a:p>
          <a:p>
            <a:pPr algn="just"/>
            <a:endParaRPr lang="en-US" dirty="0"/>
          </a:p>
        </p:txBody>
      </p:sp>
      <p:sp>
        <p:nvSpPr>
          <p:cNvPr id="16" name="Rectangle 15"/>
          <p:cNvSpPr/>
          <p:nvPr/>
        </p:nvSpPr>
        <p:spPr>
          <a:xfrm>
            <a:off x="7913716" y="0"/>
            <a:ext cx="1230284"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j-lt"/>
            </a:endParaRPr>
          </a:p>
        </p:txBody>
      </p:sp>
      <p:sp>
        <p:nvSpPr>
          <p:cNvPr id="26" name="Title 3">
            <a:extLst>
              <a:ext uri="{FF2B5EF4-FFF2-40B4-BE49-F238E27FC236}">
                <a16:creationId xmlns:a16="http://schemas.microsoft.com/office/drawing/2014/main" id="{8AA7E916-474F-4E81-905F-4F595B028D9C}"/>
              </a:ext>
            </a:extLst>
          </p:cNvPr>
          <p:cNvSpPr>
            <a:spLocks noGrp="1"/>
          </p:cNvSpPr>
          <p:nvPr>
            <p:ph type="title"/>
          </p:nvPr>
        </p:nvSpPr>
        <p:spPr>
          <a:xfrm>
            <a:off x="832187" y="189571"/>
            <a:ext cx="7771486" cy="979375"/>
          </a:xfrm>
        </p:spPr>
        <p:txBody>
          <a:bodyPr/>
          <a:lstStyle/>
          <a:p>
            <a:r>
              <a:rPr lang="en-US" sz="4500" dirty="0">
                <a:solidFill>
                  <a:schemeClr val="tx2"/>
                </a:solidFill>
              </a:rPr>
              <a:t>Key Performance Indicators</a:t>
            </a:r>
          </a:p>
        </p:txBody>
      </p:sp>
      <p:pic>
        <p:nvPicPr>
          <p:cNvPr id="29" name="Picture 28" descr="A close up of a logo&#10;&#10;Description automatically generated">
            <a:extLst>
              <a:ext uri="{FF2B5EF4-FFF2-40B4-BE49-F238E27FC236}">
                <a16:creationId xmlns:a16="http://schemas.microsoft.com/office/drawing/2014/main" id="{43DD8061-BEDC-4083-8AA0-C8857AF6B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14441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33A63AD-5F07-410A-835F-94855E3A8610}"/>
              </a:ext>
            </a:extLst>
          </p:cNvPr>
          <p:cNvSpPr txBox="1"/>
          <p:nvPr/>
        </p:nvSpPr>
        <p:spPr>
          <a:xfrm>
            <a:off x="329753" y="1215810"/>
            <a:ext cx="8614742" cy="5647700"/>
          </a:xfrm>
          <a:prstGeom prst="rect">
            <a:avLst/>
          </a:prstGeom>
          <a:noFill/>
        </p:spPr>
        <p:txBody>
          <a:bodyPr wrap="square" rtlCol="0">
            <a:spAutoFit/>
          </a:bodyPr>
          <a:lstStyle/>
          <a:p>
            <a:pPr algn="just"/>
            <a:r>
              <a:rPr lang="en-US" sz="2000" u="sng" dirty="0"/>
              <a:t>Controls</a:t>
            </a:r>
            <a:endParaRPr lang="en-US" dirty="0"/>
          </a:p>
          <a:p>
            <a:pPr algn="just"/>
            <a:endParaRPr lang="en-US" dirty="0"/>
          </a:p>
          <a:p>
            <a:pPr algn="just"/>
            <a:r>
              <a:rPr lang="en-US" sz="2000" dirty="0"/>
              <a:t>Organizational and Administrative</a:t>
            </a:r>
          </a:p>
          <a:p>
            <a:pPr marL="285750" indent="-285750" algn="just">
              <a:buFont typeface="Arial" panose="020B0604020202020204" pitchFamily="34" charset="0"/>
              <a:buChar char="•"/>
            </a:pPr>
            <a:r>
              <a:rPr lang="en-US" dirty="0"/>
              <a:t>Background checks</a:t>
            </a:r>
          </a:p>
          <a:p>
            <a:pPr marL="285750" indent="-285750" algn="just">
              <a:buFont typeface="Arial" panose="020B0604020202020204" pitchFamily="34" charset="0"/>
              <a:buChar char="•"/>
            </a:pPr>
            <a:r>
              <a:rPr lang="en-US" dirty="0"/>
              <a:t>Exclusion lists</a:t>
            </a:r>
          </a:p>
          <a:p>
            <a:pPr marL="285750" indent="-285750" algn="just">
              <a:buFont typeface="Arial" panose="020B0604020202020204" pitchFamily="34" charset="0"/>
              <a:buChar char="•"/>
            </a:pPr>
            <a:r>
              <a:rPr lang="en-US" dirty="0"/>
              <a:t>Performance and productivity monitoring</a:t>
            </a:r>
          </a:p>
          <a:p>
            <a:pPr algn="just"/>
            <a:endParaRPr lang="en-US" dirty="0"/>
          </a:p>
          <a:p>
            <a:pPr algn="just"/>
            <a:r>
              <a:rPr lang="en-US" sz="2000" dirty="0"/>
              <a:t>Revenue Cycle</a:t>
            </a:r>
          </a:p>
          <a:p>
            <a:pPr marL="285750" indent="-285750" algn="just">
              <a:buFont typeface="Arial" panose="020B0604020202020204" pitchFamily="34" charset="0"/>
              <a:buChar char="•"/>
            </a:pPr>
            <a:r>
              <a:rPr lang="en-US" dirty="0"/>
              <a:t>Begin with a baseline audit</a:t>
            </a:r>
          </a:p>
          <a:p>
            <a:pPr marL="285750" indent="-285750" algn="just">
              <a:buFont typeface="Arial" panose="020B0604020202020204" pitchFamily="34" charset="0"/>
              <a:buChar char="•"/>
            </a:pPr>
            <a:r>
              <a:rPr lang="en-US" dirty="0"/>
              <a:t>Identify risk areas</a:t>
            </a:r>
          </a:p>
          <a:p>
            <a:pPr marL="285750" indent="-285750" algn="just">
              <a:buFont typeface="Arial" panose="020B0604020202020204" pitchFamily="34" charset="0"/>
              <a:buChar char="•"/>
            </a:pPr>
            <a:r>
              <a:rPr lang="en-US" dirty="0"/>
              <a:t>Create policies, processes, procedures, and controls</a:t>
            </a:r>
          </a:p>
          <a:p>
            <a:pPr marL="285750" indent="-285750" algn="just">
              <a:buFont typeface="Arial" panose="020B0604020202020204" pitchFamily="34" charset="0"/>
              <a:buChar char="•"/>
            </a:pPr>
            <a:r>
              <a:rPr lang="en-US" dirty="0"/>
              <a:t>Monitor and audit controls for fraud, abuse, and waste; report results</a:t>
            </a:r>
          </a:p>
          <a:p>
            <a:pPr marL="285750" indent="-285750" algn="just">
              <a:buFont typeface="Arial" panose="020B0604020202020204" pitchFamily="34" charset="0"/>
              <a:buChar char="•"/>
            </a:pPr>
            <a:endParaRPr lang="en-US" dirty="0"/>
          </a:p>
          <a:p>
            <a:pPr algn="just"/>
            <a:r>
              <a:rPr lang="en-US" sz="2000" dirty="0"/>
              <a:t>Logical Security</a:t>
            </a:r>
          </a:p>
          <a:p>
            <a:pPr marL="285750" indent="-285750" algn="just">
              <a:buFont typeface="Arial" panose="020B0604020202020204" pitchFamily="34" charset="0"/>
              <a:buChar char="•"/>
            </a:pPr>
            <a:r>
              <a:rPr lang="en-US" dirty="0"/>
              <a:t>Critical systems user management</a:t>
            </a:r>
          </a:p>
          <a:p>
            <a:pPr marL="285750" indent="-285750" algn="just">
              <a:buFont typeface="Arial" panose="020B0604020202020204" pitchFamily="34" charset="0"/>
              <a:buChar char="•"/>
            </a:pPr>
            <a:r>
              <a:rPr lang="en-US" dirty="0"/>
              <a:t>Security permissions</a:t>
            </a:r>
          </a:p>
          <a:p>
            <a:pPr marL="285750" indent="-285750" algn="just">
              <a:buFont typeface="Arial" panose="020B0604020202020204" pitchFamily="34" charset="0"/>
              <a:buChar char="•"/>
            </a:pPr>
            <a:r>
              <a:rPr lang="en-US" dirty="0"/>
              <a:t>Password parameters – user-friendly, 8 or more characters, cross-check</a:t>
            </a:r>
          </a:p>
          <a:p>
            <a:pPr marL="285750" indent="-285750" algn="just">
              <a:buFont typeface="Arial" panose="020B0604020202020204" pitchFamily="34" charset="0"/>
              <a:buChar char="•"/>
            </a:pPr>
            <a:r>
              <a:rPr lang="en-US" dirty="0"/>
              <a:t>Poor choices, use alphanumeric phrases, no hints, no expiration. </a:t>
            </a:r>
            <a:r>
              <a:rPr lang="en-US" baseline="30000" dirty="0"/>
              <a:t>1</a:t>
            </a:r>
          </a:p>
          <a:p>
            <a:pPr algn="just"/>
            <a:endParaRPr lang="en-US" dirty="0"/>
          </a:p>
          <a:p>
            <a:pPr algn="just"/>
            <a:r>
              <a:rPr lang="en-US" sz="1100" dirty="0"/>
              <a:t>1 National Institute of Standards and Technology (NIST)</a:t>
            </a:r>
          </a:p>
        </p:txBody>
      </p:sp>
      <p:sp>
        <p:nvSpPr>
          <p:cNvPr id="16" name="Rectangle 15"/>
          <p:cNvSpPr/>
          <p:nvPr/>
        </p:nvSpPr>
        <p:spPr>
          <a:xfrm>
            <a:off x="7913716" y="0"/>
            <a:ext cx="1230284"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j-lt"/>
            </a:endParaRPr>
          </a:p>
        </p:txBody>
      </p:sp>
      <p:sp>
        <p:nvSpPr>
          <p:cNvPr id="26" name="Title 3">
            <a:extLst>
              <a:ext uri="{FF2B5EF4-FFF2-40B4-BE49-F238E27FC236}">
                <a16:creationId xmlns:a16="http://schemas.microsoft.com/office/drawing/2014/main" id="{8AA7E916-474F-4E81-905F-4F595B028D9C}"/>
              </a:ext>
            </a:extLst>
          </p:cNvPr>
          <p:cNvSpPr>
            <a:spLocks noGrp="1"/>
          </p:cNvSpPr>
          <p:nvPr>
            <p:ph type="title"/>
          </p:nvPr>
        </p:nvSpPr>
        <p:spPr>
          <a:xfrm>
            <a:off x="832187" y="189571"/>
            <a:ext cx="7771486" cy="979375"/>
          </a:xfrm>
        </p:spPr>
        <p:txBody>
          <a:bodyPr/>
          <a:lstStyle/>
          <a:p>
            <a:r>
              <a:rPr lang="en-US" sz="4500" dirty="0">
                <a:solidFill>
                  <a:schemeClr val="tx2"/>
                </a:solidFill>
              </a:rPr>
              <a:t>Compliance Monitoring</a:t>
            </a:r>
          </a:p>
        </p:txBody>
      </p:sp>
      <p:pic>
        <p:nvPicPr>
          <p:cNvPr id="29" name="Picture 28" descr="A close up of a logo&#10;&#10;Description automatically generated">
            <a:extLst>
              <a:ext uri="{FF2B5EF4-FFF2-40B4-BE49-F238E27FC236}">
                <a16:creationId xmlns:a16="http://schemas.microsoft.com/office/drawing/2014/main" id="{43DD8061-BEDC-4083-8AA0-C8857AF6B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370784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33A63AD-5F07-410A-835F-94855E3A8610}"/>
              </a:ext>
            </a:extLst>
          </p:cNvPr>
          <p:cNvSpPr txBox="1"/>
          <p:nvPr/>
        </p:nvSpPr>
        <p:spPr>
          <a:xfrm>
            <a:off x="329753" y="1215810"/>
            <a:ext cx="8614742" cy="3477875"/>
          </a:xfrm>
          <a:prstGeom prst="rect">
            <a:avLst/>
          </a:prstGeom>
          <a:noFill/>
        </p:spPr>
        <p:txBody>
          <a:bodyPr wrap="square" rtlCol="0">
            <a:spAutoFit/>
          </a:bodyPr>
          <a:lstStyle/>
          <a:p>
            <a:pPr algn="just"/>
            <a:r>
              <a:rPr lang="en-US" sz="2000" u="sng" dirty="0"/>
              <a:t>Controls</a:t>
            </a:r>
            <a:endParaRPr lang="en-US" dirty="0"/>
          </a:p>
          <a:p>
            <a:pPr algn="just"/>
            <a:endParaRPr lang="en-US" dirty="0"/>
          </a:p>
          <a:p>
            <a:pPr algn="just"/>
            <a:r>
              <a:rPr lang="en-US" sz="2000" dirty="0"/>
              <a:t>Physical Security</a:t>
            </a:r>
            <a:endParaRPr lang="en-US" sz="1100" dirty="0"/>
          </a:p>
          <a:p>
            <a:pPr marL="285750" indent="-285750" algn="just">
              <a:buFont typeface="Arial" panose="020B0604020202020204" pitchFamily="34" charset="0"/>
              <a:buChar char="•"/>
            </a:pPr>
            <a:r>
              <a:rPr lang="en-US" dirty="0"/>
              <a:t>Secure all access to PHI – physical and visual</a:t>
            </a:r>
          </a:p>
          <a:p>
            <a:pPr marL="285750" indent="-285750" algn="just">
              <a:buFont typeface="Arial" panose="020B0604020202020204" pitchFamily="34" charset="0"/>
              <a:buChar char="•"/>
            </a:pPr>
            <a:r>
              <a:rPr lang="en-US" dirty="0"/>
              <a:t>Workstations – automatic screen lock</a:t>
            </a:r>
          </a:p>
          <a:p>
            <a:pPr marL="285750" indent="-285750" algn="just">
              <a:buFont typeface="Arial" panose="020B0604020202020204" pitchFamily="34" charset="0"/>
              <a:buChar char="•"/>
            </a:pPr>
            <a:r>
              <a:rPr lang="en-US" dirty="0"/>
              <a:t>Use the “Windows + L” function</a:t>
            </a:r>
          </a:p>
          <a:p>
            <a:pPr marL="285750" indent="-285750" algn="just">
              <a:buFont typeface="Arial" panose="020B0604020202020204" pitchFamily="34" charset="0"/>
              <a:buChar char="•"/>
            </a:pPr>
            <a:r>
              <a:rPr lang="en-US" dirty="0"/>
              <a:t>Shred documents containing PHI</a:t>
            </a:r>
          </a:p>
          <a:p>
            <a:pPr marL="285750" indent="-285750" algn="just">
              <a:buFont typeface="Arial" panose="020B0604020202020204" pitchFamily="34" charset="0"/>
              <a:buChar char="•"/>
            </a:pPr>
            <a:r>
              <a:rPr lang="en-US" dirty="0"/>
              <a:t>Observe third-party contractors shred onsite</a:t>
            </a:r>
          </a:p>
          <a:p>
            <a:pPr algn="just"/>
            <a:endParaRPr lang="en-US" dirty="0"/>
          </a:p>
          <a:p>
            <a:pPr algn="just"/>
            <a:r>
              <a:rPr lang="en-US" sz="2000" dirty="0"/>
              <a:t>Backup &amp; Recovery</a:t>
            </a:r>
          </a:p>
          <a:p>
            <a:pPr marL="285750" indent="-285750" algn="just">
              <a:buFont typeface="Arial" panose="020B0604020202020204" pitchFamily="34" charset="0"/>
              <a:buChar char="•"/>
            </a:pPr>
            <a:r>
              <a:rPr lang="en-US" dirty="0"/>
              <a:t>Perform full backups of critical systems and significant files</a:t>
            </a:r>
          </a:p>
          <a:p>
            <a:pPr marL="285750" indent="-285750" algn="just">
              <a:buFont typeface="Arial" panose="020B0604020202020204" pitchFamily="34" charset="0"/>
              <a:buChar char="•"/>
            </a:pPr>
            <a:r>
              <a:rPr lang="en-US" dirty="0"/>
              <a:t>Develop a disaster recovery plan</a:t>
            </a:r>
          </a:p>
        </p:txBody>
      </p:sp>
      <p:sp>
        <p:nvSpPr>
          <p:cNvPr id="16" name="Rectangle 15"/>
          <p:cNvSpPr/>
          <p:nvPr/>
        </p:nvSpPr>
        <p:spPr>
          <a:xfrm>
            <a:off x="7913716" y="0"/>
            <a:ext cx="1230284"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j-lt"/>
            </a:endParaRPr>
          </a:p>
        </p:txBody>
      </p:sp>
      <p:sp>
        <p:nvSpPr>
          <p:cNvPr id="26" name="Title 3">
            <a:extLst>
              <a:ext uri="{FF2B5EF4-FFF2-40B4-BE49-F238E27FC236}">
                <a16:creationId xmlns:a16="http://schemas.microsoft.com/office/drawing/2014/main" id="{8AA7E916-474F-4E81-905F-4F595B028D9C}"/>
              </a:ext>
            </a:extLst>
          </p:cNvPr>
          <p:cNvSpPr>
            <a:spLocks noGrp="1"/>
          </p:cNvSpPr>
          <p:nvPr>
            <p:ph type="title"/>
          </p:nvPr>
        </p:nvSpPr>
        <p:spPr>
          <a:xfrm>
            <a:off x="832187" y="189571"/>
            <a:ext cx="7771486" cy="979375"/>
          </a:xfrm>
        </p:spPr>
        <p:txBody>
          <a:bodyPr/>
          <a:lstStyle/>
          <a:p>
            <a:r>
              <a:rPr lang="en-US" sz="4500" dirty="0">
                <a:solidFill>
                  <a:schemeClr val="tx2"/>
                </a:solidFill>
              </a:rPr>
              <a:t>Compliance Monitoring</a:t>
            </a:r>
          </a:p>
        </p:txBody>
      </p:sp>
      <p:pic>
        <p:nvPicPr>
          <p:cNvPr id="29" name="Picture 28" descr="A close up of a logo&#10;&#10;Description automatically generated">
            <a:extLst>
              <a:ext uri="{FF2B5EF4-FFF2-40B4-BE49-F238E27FC236}">
                <a16:creationId xmlns:a16="http://schemas.microsoft.com/office/drawing/2014/main" id="{43DD8061-BEDC-4083-8AA0-C8857AF6B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26" y="384156"/>
            <a:ext cx="1770611" cy="590204"/>
          </a:xfrm>
          <a:prstGeom prst="rect">
            <a:avLst/>
          </a:prstGeom>
        </p:spPr>
      </p:pic>
    </p:spTree>
    <p:extLst>
      <p:ext uri="{BB962C8B-B14F-4D97-AF65-F5344CB8AC3E}">
        <p14:creationId xmlns:p14="http://schemas.microsoft.com/office/powerpoint/2010/main" val="17190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3A8B3F-A373-4DE6-AAC2-7E0D8350C8CE}"/>
              </a:ext>
            </a:extLst>
          </p:cNvPr>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close up of a logo&#10;&#10;Description automatically generated">
            <a:extLst>
              <a:ext uri="{FF2B5EF4-FFF2-40B4-BE49-F238E27FC236}">
                <a16:creationId xmlns:a16="http://schemas.microsoft.com/office/drawing/2014/main" id="{4767714A-E2A7-433E-974F-87B08DE5DE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815" y="5867636"/>
            <a:ext cx="2651760" cy="883920"/>
          </a:xfrm>
          <a:prstGeom prst="rect">
            <a:avLst/>
          </a:prstGeom>
        </p:spPr>
      </p:pic>
      <p:sp>
        <p:nvSpPr>
          <p:cNvPr id="2" name="TextBox 1">
            <a:extLst>
              <a:ext uri="{FF2B5EF4-FFF2-40B4-BE49-F238E27FC236}">
                <a16:creationId xmlns:a16="http://schemas.microsoft.com/office/drawing/2014/main" id="{8FA853D1-F6BB-4AA1-9049-954A8685386E}"/>
              </a:ext>
            </a:extLst>
          </p:cNvPr>
          <p:cNvSpPr txBox="1"/>
          <p:nvPr/>
        </p:nvSpPr>
        <p:spPr>
          <a:xfrm>
            <a:off x="307570" y="399010"/>
            <a:ext cx="8520546" cy="1754326"/>
          </a:xfrm>
          <a:prstGeom prst="rect">
            <a:avLst/>
          </a:prstGeom>
          <a:noFill/>
        </p:spPr>
        <p:txBody>
          <a:bodyPr wrap="square" rtlCol="0">
            <a:spAutoFit/>
          </a:bodyPr>
          <a:lstStyle/>
          <a:p>
            <a:r>
              <a:rPr lang="en-US" dirty="0">
                <a:solidFill>
                  <a:schemeClr val="bg1"/>
                </a:solidFill>
              </a:rPr>
              <a:t>Are we working to improve our revenue cycle?</a:t>
            </a:r>
          </a:p>
          <a:p>
            <a:r>
              <a:rPr lang="en-US" dirty="0">
                <a:solidFill>
                  <a:schemeClr val="bg1"/>
                </a:solidFill>
              </a:rPr>
              <a:t>Are we ensuring that productivity and performance are maintained at peak levels?</a:t>
            </a:r>
          </a:p>
          <a:p>
            <a:r>
              <a:rPr lang="en-US" dirty="0">
                <a:solidFill>
                  <a:schemeClr val="bg1"/>
                </a:solidFill>
              </a:rPr>
              <a:t>Is our revenue cycle optimized, or does it just run itself?</a:t>
            </a:r>
          </a:p>
          <a:p>
            <a:r>
              <a:rPr lang="en-US" dirty="0">
                <a:solidFill>
                  <a:schemeClr val="bg1"/>
                </a:solidFill>
              </a:rPr>
              <a:t>Are we creating unnecessary risk because of carelessness, laziness, or ignorance?</a:t>
            </a:r>
          </a:p>
          <a:p>
            <a:pPr algn="ctr"/>
            <a:endParaRPr lang="en-US" dirty="0">
              <a:solidFill>
                <a:schemeClr val="bg1"/>
              </a:solidFill>
            </a:endParaRPr>
          </a:p>
          <a:p>
            <a:pPr algn="ctr"/>
            <a:r>
              <a:rPr lang="en-US" dirty="0">
                <a:solidFill>
                  <a:schemeClr val="bg1"/>
                </a:solidFill>
              </a:rPr>
              <a:t>The Story of Dr. Evan Kane</a:t>
            </a:r>
          </a:p>
        </p:txBody>
      </p:sp>
      <p:pic>
        <p:nvPicPr>
          <p:cNvPr id="4" name="Picture 3">
            <a:extLst>
              <a:ext uri="{FF2B5EF4-FFF2-40B4-BE49-F238E27FC236}">
                <a16:creationId xmlns:a16="http://schemas.microsoft.com/office/drawing/2014/main" id="{16F98512-B689-41D4-8D08-613CDE6DA982}"/>
              </a:ext>
            </a:extLst>
          </p:cNvPr>
          <p:cNvPicPr>
            <a:picLocks noChangeAspect="1"/>
          </p:cNvPicPr>
          <p:nvPr/>
        </p:nvPicPr>
        <p:blipFill>
          <a:blip r:embed="rId4"/>
          <a:stretch>
            <a:fillRect/>
          </a:stretch>
        </p:blipFill>
        <p:spPr>
          <a:xfrm>
            <a:off x="2567593" y="2425393"/>
            <a:ext cx="4000500" cy="2590800"/>
          </a:xfrm>
          <a:prstGeom prst="rect">
            <a:avLst/>
          </a:prstGeom>
        </p:spPr>
      </p:pic>
      <p:sp>
        <p:nvSpPr>
          <p:cNvPr id="5" name="TextBox 4">
            <a:extLst>
              <a:ext uri="{FF2B5EF4-FFF2-40B4-BE49-F238E27FC236}">
                <a16:creationId xmlns:a16="http://schemas.microsoft.com/office/drawing/2014/main" id="{79C4D1B3-1F4E-4E37-8594-F00F3742D6BB}"/>
              </a:ext>
            </a:extLst>
          </p:cNvPr>
          <p:cNvSpPr txBox="1"/>
          <p:nvPr/>
        </p:nvSpPr>
        <p:spPr>
          <a:xfrm>
            <a:off x="307570" y="5303520"/>
            <a:ext cx="8520546" cy="461665"/>
          </a:xfrm>
          <a:prstGeom prst="rect">
            <a:avLst/>
          </a:prstGeom>
          <a:noFill/>
        </p:spPr>
        <p:txBody>
          <a:bodyPr wrap="square" rtlCol="0">
            <a:spAutoFit/>
          </a:bodyPr>
          <a:lstStyle/>
          <a:p>
            <a:pPr algn="ctr"/>
            <a:r>
              <a:rPr lang="en-US" sz="2400" dirty="0">
                <a:solidFill>
                  <a:schemeClr val="bg1"/>
                </a:solidFill>
              </a:rPr>
              <a:t>Take ownership. No one else will.</a:t>
            </a:r>
          </a:p>
        </p:txBody>
      </p:sp>
    </p:spTree>
    <p:extLst>
      <p:ext uri="{BB962C8B-B14F-4D97-AF65-F5344CB8AC3E}">
        <p14:creationId xmlns:p14="http://schemas.microsoft.com/office/powerpoint/2010/main" val="233243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Medica2">
      <a:dk1>
        <a:srgbClr val="3C3C3C"/>
      </a:dk1>
      <a:lt1>
        <a:srgbClr val="FFFFFF"/>
      </a:lt1>
      <a:dk2>
        <a:srgbClr val="303C41"/>
      </a:dk2>
      <a:lt2>
        <a:srgbClr val="FFFFFF"/>
      </a:lt2>
      <a:accent1>
        <a:srgbClr val="1F608B"/>
      </a:accent1>
      <a:accent2>
        <a:srgbClr val="2980B9"/>
      </a:accent2>
      <a:accent3>
        <a:srgbClr val="4098D4"/>
      </a:accent3>
      <a:accent4>
        <a:srgbClr val="7BB8E1"/>
      </a:accent4>
      <a:accent5>
        <a:srgbClr val="9FCBE9"/>
      </a:accent5>
      <a:accent6>
        <a:srgbClr val="C6E0F2"/>
      </a:accent6>
      <a:hlink>
        <a:srgbClr val="0563C1"/>
      </a:hlink>
      <a:folHlink>
        <a:srgbClr val="954F72"/>
      </a:folHlink>
    </a:clrScheme>
    <a:fontScheme name="Custom 1">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7880</TotalTime>
  <Words>5773</Words>
  <Application>Microsoft Office PowerPoint</Application>
  <PresentationFormat>On-screen Show (4:3)</PresentationFormat>
  <Paragraphs>919</Paragraphs>
  <Slides>58</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Segoe UI</vt:lpstr>
      <vt:lpstr>Office Theme</vt:lpstr>
      <vt:lpstr>Focusing on the Revenue Cycle Landon Tooke, CHC, CCEP, CPCO</vt:lpstr>
      <vt:lpstr>Revenue Cycle</vt:lpstr>
      <vt:lpstr>Revenue Cycle</vt:lpstr>
      <vt:lpstr>10 Step Revenue Cycle</vt:lpstr>
      <vt:lpstr>Revenue Cycle Elements</vt:lpstr>
      <vt:lpstr>Revenue Cycle Development</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Infrastructure</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Processing</vt:lpstr>
      <vt:lpstr>Compliance Risk</vt:lpstr>
      <vt:lpstr>Compliance Risk</vt:lpstr>
      <vt:lpstr>Compliance Risk</vt:lpstr>
      <vt:lpstr>Compliance Risk</vt:lpstr>
      <vt:lpstr>Compliance Risk</vt:lpstr>
      <vt:lpstr>Compliance Risk</vt:lpstr>
      <vt:lpstr>Compliance Risk</vt:lpstr>
      <vt:lpstr>Compliance Risk</vt:lpstr>
      <vt:lpstr>Compliance Risk</vt:lpstr>
      <vt:lpstr>Key Performance Indicators</vt:lpstr>
      <vt:lpstr>Key Performance Indicators</vt:lpstr>
      <vt:lpstr>Key Performance Indicators</vt:lpstr>
      <vt:lpstr>Compliance Monitoring</vt:lpstr>
      <vt:lpstr>Compliance Monitoring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Rejeki Lancar</dc:creator>
  <cp:lastModifiedBy>Landon Tooke</cp:lastModifiedBy>
  <cp:revision>510</cp:revision>
  <dcterms:created xsi:type="dcterms:W3CDTF">2018-11-29T17:00:31Z</dcterms:created>
  <dcterms:modified xsi:type="dcterms:W3CDTF">2019-04-23T19:54:31Z</dcterms:modified>
</cp:coreProperties>
</file>