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5"/>
    <p:sldMasterId id="2147483732" r:id="rId6"/>
    <p:sldMasterId id="2147483745" r:id="rId7"/>
    <p:sldMasterId id="2147483751" r:id="rId8"/>
  </p:sldMasterIdLst>
  <p:notesMasterIdLst>
    <p:notesMasterId r:id="rId35"/>
  </p:notesMasterIdLst>
  <p:handoutMasterIdLst>
    <p:handoutMasterId r:id="rId36"/>
  </p:handoutMasterIdLst>
  <p:sldIdLst>
    <p:sldId id="397" r:id="rId9"/>
    <p:sldId id="463" r:id="rId10"/>
    <p:sldId id="282" r:id="rId11"/>
    <p:sldId id="434" r:id="rId12"/>
    <p:sldId id="459" r:id="rId13"/>
    <p:sldId id="450" r:id="rId14"/>
    <p:sldId id="453" r:id="rId15"/>
    <p:sldId id="396" r:id="rId16"/>
    <p:sldId id="270" r:id="rId17"/>
    <p:sldId id="433" r:id="rId18"/>
    <p:sldId id="269" r:id="rId19"/>
    <p:sldId id="455" r:id="rId20"/>
    <p:sldId id="429" r:id="rId21"/>
    <p:sldId id="275" r:id="rId22"/>
    <p:sldId id="430" r:id="rId23"/>
    <p:sldId id="456" r:id="rId24"/>
    <p:sldId id="368" r:id="rId25"/>
    <p:sldId id="462" r:id="rId26"/>
    <p:sldId id="458" r:id="rId27"/>
    <p:sldId id="443" r:id="rId28"/>
    <p:sldId id="442" r:id="rId29"/>
    <p:sldId id="460" r:id="rId30"/>
    <p:sldId id="292" r:id="rId31"/>
    <p:sldId id="293" r:id="rId32"/>
    <p:sldId id="449" r:id="rId33"/>
    <p:sldId id="448" r:id="rId34"/>
  </p:sldIdLst>
  <p:sldSz cx="12192000" cy="6858000"/>
  <p:notesSz cx="7010400" cy="9296400"/>
  <p:custDataLst>
    <p:tags r:id="rId3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4D7B"/>
    <a:srgbClr val="800000"/>
    <a:srgbClr val="D0E1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08" autoAdjust="0"/>
    <p:restoredTop sz="71977" autoAdjust="0"/>
  </p:normalViewPr>
  <p:slideViewPr>
    <p:cSldViewPr>
      <p:cViewPr varScale="1">
        <p:scale>
          <a:sx n="79" d="100"/>
          <a:sy n="79" d="100"/>
        </p:scale>
        <p:origin x="1488" y="9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67" d="100"/>
          <a:sy n="67" d="100"/>
        </p:scale>
        <p:origin x="822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customXml" Target="../customXml/item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4C0211-931B-4433-8CFF-E5ADDC7490EA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7439FBC-7E6A-4A0F-A967-AEE63546F2C7}">
      <dgm:prSet phldrT="[Text]"/>
      <dgm:spPr/>
      <dgm:t>
        <a:bodyPr/>
        <a:lstStyle/>
        <a:p>
          <a:r>
            <a:rPr lang="en-US" dirty="0" smtClean="0"/>
            <a:t>Alabama</a:t>
          </a:r>
          <a:endParaRPr lang="en-US" dirty="0"/>
        </a:p>
      </dgm:t>
    </dgm:pt>
    <dgm:pt modelId="{93EA52B7-B74F-4837-AA6F-EDDCDA8F295E}" type="parTrans" cxnId="{1227ADF4-7855-4303-99A4-0A90EB51479D}">
      <dgm:prSet/>
      <dgm:spPr/>
      <dgm:t>
        <a:bodyPr/>
        <a:lstStyle/>
        <a:p>
          <a:endParaRPr lang="en-US"/>
        </a:p>
      </dgm:t>
    </dgm:pt>
    <dgm:pt modelId="{10886361-DA3A-4C84-A7C3-FD3A901BDC78}" type="sibTrans" cxnId="{1227ADF4-7855-4303-99A4-0A90EB51479D}">
      <dgm:prSet/>
      <dgm:spPr/>
      <dgm:t>
        <a:bodyPr/>
        <a:lstStyle/>
        <a:p>
          <a:endParaRPr lang="en-US"/>
        </a:p>
      </dgm:t>
    </dgm:pt>
    <dgm:pt modelId="{92D11961-AA6D-4A2E-8229-878A5C080D5F}">
      <dgm:prSet phldrT="[Text]"/>
      <dgm:spPr/>
      <dgm:t>
        <a:bodyPr/>
        <a:lstStyle/>
        <a:p>
          <a:r>
            <a:rPr lang="en-US" dirty="0" smtClean="0"/>
            <a:t>15 Grantees</a:t>
          </a:r>
          <a:endParaRPr lang="en-US" dirty="0"/>
        </a:p>
      </dgm:t>
    </dgm:pt>
    <dgm:pt modelId="{31407101-0CEA-4EE2-A349-7FB49E2EB9A6}" type="parTrans" cxnId="{12E3D3DF-CF58-47CD-AB63-6FCE73C54CBB}">
      <dgm:prSet/>
      <dgm:spPr/>
      <dgm:t>
        <a:bodyPr/>
        <a:lstStyle/>
        <a:p>
          <a:endParaRPr lang="en-US"/>
        </a:p>
      </dgm:t>
    </dgm:pt>
    <dgm:pt modelId="{F8F97650-2863-4B84-813A-F878A385F07C}" type="sibTrans" cxnId="{12E3D3DF-CF58-47CD-AB63-6FCE73C54CBB}">
      <dgm:prSet/>
      <dgm:spPr/>
      <dgm:t>
        <a:bodyPr/>
        <a:lstStyle/>
        <a:p>
          <a:endParaRPr lang="en-US"/>
        </a:p>
      </dgm:t>
    </dgm:pt>
    <dgm:pt modelId="{3E5D26EB-2EE8-45BB-8888-D4036601CEC8}">
      <dgm:prSet phldrT="[Text]"/>
      <dgm:spPr/>
      <dgm:t>
        <a:bodyPr/>
        <a:lstStyle/>
        <a:p>
          <a:r>
            <a:rPr lang="en-US" dirty="0" smtClean="0"/>
            <a:t>319,327</a:t>
          </a:r>
        </a:p>
        <a:p>
          <a:r>
            <a:rPr lang="en-US" dirty="0" smtClean="0"/>
            <a:t>Total Patients Served (2017)</a:t>
          </a:r>
          <a:endParaRPr lang="en-US" dirty="0"/>
        </a:p>
      </dgm:t>
    </dgm:pt>
    <dgm:pt modelId="{4B2D0E64-240E-4355-B948-8C4D51D00748}" type="parTrans" cxnId="{F20D0DC9-947D-4CBA-ABF2-3DE936A45E7F}">
      <dgm:prSet/>
      <dgm:spPr/>
      <dgm:t>
        <a:bodyPr/>
        <a:lstStyle/>
        <a:p>
          <a:endParaRPr lang="en-US"/>
        </a:p>
      </dgm:t>
    </dgm:pt>
    <dgm:pt modelId="{186614F9-B19D-4E13-99EB-0F4C5481C15B}" type="sibTrans" cxnId="{F20D0DC9-947D-4CBA-ABF2-3DE936A45E7F}">
      <dgm:prSet/>
      <dgm:spPr/>
      <dgm:t>
        <a:bodyPr/>
        <a:lstStyle/>
        <a:p>
          <a:endParaRPr lang="en-US"/>
        </a:p>
      </dgm:t>
    </dgm:pt>
    <dgm:pt modelId="{CCE5DFFD-956E-4629-A805-996C506772A4}" type="pres">
      <dgm:prSet presAssocID="{004C0211-931B-4433-8CFF-E5ADDC7490EA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B498FB9-387A-4E49-B107-516FB009571B}" type="pres">
      <dgm:prSet presAssocID="{A7439FBC-7E6A-4A0F-A967-AEE63546F2C7}" presName="roof" presStyleLbl="dkBgShp" presStyleIdx="0" presStyleCnt="2"/>
      <dgm:spPr/>
      <dgm:t>
        <a:bodyPr/>
        <a:lstStyle/>
        <a:p>
          <a:endParaRPr lang="en-US"/>
        </a:p>
      </dgm:t>
    </dgm:pt>
    <dgm:pt modelId="{06E05D2A-806C-4FEE-9F59-D7656BCF22AD}" type="pres">
      <dgm:prSet presAssocID="{A7439FBC-7E6A-4A0F-A967-AEE63546F2C7}" presName="pillars" presStyleCnt="0"/>
      <dgm:spPr/>
    </dgm:pt>
    <dgm:pt modelId="{4CEBB130-46C8-468A-8DCB-E7F46726952C}" type="pres">
      <dgm:prSet presAssocID="{A7439FBC-7E6A-4A0F-A967-AEE63546F2C7}" presName="pillar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34AFF7-8B8C-4FEF-9506-EB2FFEB6A100}" type="pres">
      <dgm:prSet presAssocID="{3E5D26EB-2EE8-45BB-8888-D4036601CEC8}" presName="pillar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C75679-98DF-462A-A7A2-0148FEFC1EAC}" type="pres">
      <dgm:prSet presAssocID="{A7439FBC-7E6A-4A0F-A967-AEE63546F2C7}" presName="base" presStyleLbl="dkBgShp" presStyleIdx="1" presStyleCnt="2" custLinFactNeighborY="95629"/>
      <dgm:spPr/>
    </dgm:pt>
  </dgm:ptLst>
  <dgm:cxnLst>
    <dgm:cxn modelId="{BA5CC877-9869-4F59-93BB-C67A32F6F0C2}" type="presOf" srcId="{004C0211-931B-4433-8CFF-E5ADDC7490EA}" destId="{CCE5DFFD-956E-4629-A805-996C506772A4}" srcOrd="0" destOrd="0" presId="urn:microsoft.com/office/officeart/2005/8/layout/hList3"/>
    <dgm:cxn modelId="{12E3D3DF-CF58-47CD-AB63-6FCE73C54CBB}" srcId="{A7439FBC-7E6A-4A0F-A967-AEE63546F2C7}" destId="{92D11961-AA6D-4A2E-8229-878A5C080D5F}" srcOrd="0" destOrd="0" parTransId="{31407101-0CEA-4EE2-A349-7FB49E2EB9A6}" sibTransId="{F8F97650-2863-4B84-813A-F878A385F07C}"/>
    <dgm:cxn modelId="{15D811A5-492C-43A0-94C0-10379F9E116D}" type="presOf" srcId="{92D11961-AA6D-4A2E-8229-878A5C080D5F}" destId="{4CEBB130-46C8-468A-8DCB-E7F46726952C}" srcOrd="0" destOrd="0" presId="urn:microsoft.com/office/officeart/2005/8/layout/hList3"/>
    <dgm:cxn modelId="{64A98365-04DB-4702-B614-738E382E94C4}" type="presOf" srcId="{3E5D26EB-2EE8-45BB-8888-D4036601CEC8}" destId="{C134AFF7-8B8C-4FEF-9506-EB2FFEB6A100}" srcOrd="0" destOrd="0" presId="urn:microsoft.com/office/officeart/2005/8/layout/hList3"/>
    <dgm:cxn modelId="{1227ADF4-7855-4303-99A4-0A90EB51479D}" srcId="{004C0211-931B-4433-8CFF-E5ADDC7490EA}" destId="{A7439FBC-7E6A-4A0F-A967-AEE63546F2C7}" srcOrd="0" destOrd="0" parTransId="{93EA52B7-B74F-4837-AA6F-EDDCDA8F295E}" sibTransId="{10886361-DA3A-4C84-A7C3-FD3A901BDC78}"/>
    <dgm:cxn modelId="{F20D0DC9-947D-4CBA-ABF2-3DE936A45E7F}" srcId="{A7439FBC-7E6A-4A0F-A967-AEE63546F2C7}" destId="{3E5D26EB-2EE8-45BB-8888-D4036601CEC8}" srcOrd="1" destOrd="0" parTransId="{4B2D0E64-240E-4355-B948-8C4D51D00748}" sibTransId="{186614F9-B19D-4E13-99EB-0F4C5481C15B}"/>
    <dgm:cxn modelId="{45E3FD5C-C859-432F-A08E-3E5F5B63F9B2}" type="presOf" srcId="{A7439FBC-7E6A-4A0F-A967-AEE63546F2C7}" destId="{0B498FB9-387A-4E49-B107-516FB009571B}" srcOrd="0" destOrd="0" presId="urn:microsoft.com/office/officeart/2005/8/layout/hList3"/>
    <dgm:cxn modelId="{8EAF1326-DC1E-4126-A95F-F364941B60ED}" type="presParOf" srcId="{CCE5DFFD-956E-4629-A805-996C506772A4}" destId="{0B498FB9-387A-4E49-B107-516FB009571B}" srcOrd="0" destOrd="0" presId="urn:microsoft.com/office/officeart/2005/8/layout/hList3"/>
    <dgm:cxn modelId="{131683D6-330B-4B3C-BCEE-A3C2BB8E4D8B}" type="presParOf" srcId="{CCE5DFFD-956E-4629-A805-996C506772A4}" destId="{06E05D2A-806C-4FEE-9F59-D7656BCF22AD}" srcOrd="1" destOrd="0" presId="urn:microsoft.com/office/officeart/2005/8/layout/hList3"/>
    <dgm:cxn modelId="{49A5B891-01E7-408D-923A-BD773EA3BEBB}" type="presParOf" srcId="{06E05D2A-806C-4FEE-9F59-D7656BCF22AD}" destId="{4CEBB130-46C8-468A-8DCB-E7F46726952C}" srcOrd="0" destOrd="0" presId="urn:microsoft.com/office/officeart/2005/8/layout/hList3"/>
    <dgm:cxn modelId="{68E8894E-C7A2-48E8-A558-89AC500BFDF6}" type="presParOf" srcId="{06E05D2A-806C-4FEE-9F59-D7656BCF22AD}" destId="{C134AFF7-8B8C-4FEF-9506-EB2FFEB6A100}" srcOrd="1" destOrd="0" presId="urn:microsoft.com/office/officeart/2005/8/layout/hList3"/>
    <dgm:cxn modelId="{ECF7BABC-EEA8-43F3-BCE6-2D116643F88B}" type="presParOf" srcId="{CCE5DFFD-956E-4629-A805-996C506772A4}" destId="{0DC75679-98DF-462A-A7A2-0148FEFC1EAC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3FB20D6-E165-4E68-9A58-0DD798DA0283}" type="doc">
      <dgm:prSet loTypeId="urn:diagrams.loki3.com/VaryingWidthList" loCatId="list" qsTypeId="urn:microsoft.com/office/officeart/2005/8/quickstyle/simple1" qsCatId="simple" csTypeId="urn:microsoft.com/office/officeart/2005/8/colors/accent1_2" csCatId="accent1" phldr="1"/>
      <dgm:spPr/>
    </dgm:pt>
    <dgm:pt modelId="{36C4D0E5-AC04-4810-89B5-687D8D45E2DD}">
      <dgm:prSet phldrT="[Text]"/>
      <dgm:spPr/>
      <dgm:t>
        <a:bodyPr/>
        <a:lstStyle/>
        <a:p>
          <a:r>
            <a:rPr lang="en-US" dirty="0" smtClean="0"/>
            <a:t>9,113 clients served in 2017</a:t>
          </a:r>
          <a:endParaRPr lang="en-US" dirty="0"/>
        </a:p>
      </dgm:t>
    </dgm:pt>
    <dgm:pt modelId="{7E0F7622-D5C5-4EDA-AB6C-28F5AEF9991C}" type="parTrans" cxnId="{0ABEAFD3-C490-4C04-BED2-B50CB4D8AAA0}">
      <dgm:prSet/>
      <dgm:spPr/>
      <dgm:t>
        <a:bodyPr/>
        <a:lstStyle/>
        <a:p>
          <a:endParaRPr lang="en-US"/>
        </a:p>
      </dgm:t>
    </dgm:pt>
    <dgm:pt modelId="{BF734979-11A7-4125-8040-DEEBD265571C}" type="sibTrans" cxnId="{0ABEAFD3-C490-4C04-BED2-B50CB4D8AAA0}">
      <dgm:prSet/>
      <dgm:spPr/>
      <dgm:t>
        <a:bodyPr/>
        <a:lstStyle/>
        <a:p>
          <a:endParaRPr lang="en-US"/>
        </a:p>
      </dgm:t>
    </dgm:pt>
    <dgm:pt modelId="{15437124-8B98-47CC-A71C-AB23BF08CEEE}" type="pres">
      <dgm:prSet presAssocID="{23FB20D6-E165-4E68-9A58-0DD798DA0283}" presName="Name0" presStyleCnt="0">
        <dgm:presLayoutVars>
          <dgm:resizeHandles/>
        </dgm:presLayoutVars>
      </dgm:prSet>
      <dgm:spPr/>
    </dgm:pt>
    <dgm:pt modelId="{EA8852C1-AB2F-41FA-8D34-7329BD8C0A00}" type="pres">
      <dgm:prSet presAssocID="{36C4D0E5-AC04-4810-89B5-687D8D45E2DD}" presName="text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BDC572C-49BB-4584-B01D-F782B034BB26}" type="presOf" srcId="{23FB20D6-E165-4E68-9A58-0DD798DA0283}" destId="{15437124-8B98-47CC-A71C-AB23BF08CEEE}" srcOrd="0" destOrd="0" presId="urn:diagrams.loki3.com/VaryingWidthList"/>
    <dgm:cxn modelId="{86B475D4-E406-445C-B80D-2A81D43710D0}" type="presOf" srcId="{36C4D0E5-AC04-4810-89B5-687D8D45E2DD}" destId="{EA8852C1-AB2F-41FA-8D34-7329BD8C0A00}" srcOrd="0" destOrd="0" presId="urn:diagrams.loki3.com/VaryingWidthList"/>
    <dgm:cxn modelId="{0ABEAFD3-C490-4C04-BED2-B50CB4D8AAA0}" srcId="{23FB20D6-E165-4E68-9A58-0DD798DA0283}" destId="{36C4D0E5-AC04-4810-89B5-687D8D45E2DD}" srcOrd="0" destOrd="0" parTransId="{7E0F7622-D5C5-4EDA-AB6C-28F5AEF9991C}" sibTransId="{BF734979-11A7-4125-8040-DEEBD265571C}"/>
    <dgm:cxn modelId="{065A377D-639E-4042-B6A6-9098B8F72D0F}" type="presParOf" srcId="{15437124-8B98-47CC-A71C-AB23BF08CEEE}" destId="{EA8852C1-AB2F-41FA-8D34-7329BD8C0A00}" srcOrd="0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498FB9-387A-4E49-B107-516FB009571B}">
      <dsp:nvSpPr>
        <dsp:cNvPr id="0" name=""/>
        <dsp:cNvSpPr/>
      </dsp:nvSpPr>
      <dsp:spPr>
        <a:xfrm>
          <a:off x="0" y="0"/>
          <a:ext cx="4549537" cy="1010563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smtClean="0"/>
            <a:t>Alabama</a:t>
          </a:r>
          <a:endParaRPr lang="en-US" sz="4600" kern="1200" dirty="0"/>
        </a:p>
      </dsp:txBody>
      <dsp:txXfrm>
        <a:off x="0" y="0"/>
        <a:ext cx="4549537" cy="1010563"/>
      </dsp:txXfrm>
    </dsp:sp>
    <dsp:sp modelId="{4CEBB130-46C8-468A-8DCB-E7F46726952C}">
      <dsp:nvSpPr>
        <dsp:cNvPr id="0" name=""/>
        <dsp:cNvSpPr/>
      </dsp:nvSpPr>
      <dsp:spPr>
        <a:xfrm>
          <a:off x="0" y="1010563"/>
          <a:ext cx="2274768" cy="21221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15 Grantees</a:t>
          </a:r>
          <a:endParaRPr lang="en-US" sz="2900" kern="1200" dirty="0"/>
        </a:p>
      </dsp:txBody>
      <dsp:txXfrm>
        <a:off x="0" y="1010563"/>
        <a:ext cx="2274768" cy="2122182"/>
      </dsp:txXfrm>
    </dsp:sp>
    <dsp:sp modelId="{C134AFF7-8B8C-4FEF-9506-EB2FFEB6A100}">
      <dsp:nvSpPr>
        <dsp:cNvPr id="0" name=""/>
        <dsp:cNvSpPr/>
      </dsp:nvSpPr>
      <dsp:spPr>
        <a:xfrm>
          <a:off x="2274768" y="1010563"/>
          <a:ext cx="2274768" cy="21221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319,327</a:t>
          </a:r>
        </a:p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Total Patients Served (2017)</a:t>
          </a:r>
          <a:endParaRPr lang="en-US" sz="2900" kern="1200" dirty="0"/>
        </a:p>
      </dsp:txBody>
      <dsp:txXfrm>
        <a:off x="2274768" y="1010563"/>
        <a:ext cx="2274768" cy="2122182"/>
      </dsp:txXfrm>
    </dsp:sp>
    <dsp:sp modelId="{0DC75679-98DF-462A-A7A2-0148FEFC1EAC}">
      <dsp:nvSpPr>
        <dsp:cNvPr id="0" name=""/>
        <dsp:cNvSpPr/>
      </dsp:nvSpPr>
      <dsp:spPr>
        <a:xfrm>
          <a:off x="0" y="3132745"/>
          <a:ext cx="4549537" cy="235798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8852C1-AB2F-41FA-8D34-7329BD8C0A00}">
      <dsp:nvSpPr>
        <dsp:cNvPr id="0" name=""/>
        <dsp:cNvSpPr/>
      </dsp:nvSpPr>
      <dsp:spPr>
        <a:xfrm>
          <a:off x="4799" y="875"/>
          <a:ext cx="4410000" cy="17921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smtClean="0"/>
            <a:t>9,113 clients served in 2017</a:t>
          </a:r>
          <a:endParaRPr lang="en-US" sz="5400" kern="1200" dirty="0"/>
        </a:p>
      </dsp:txBody>
      <dsp:txXfrm>
        <a:off x="4799" y="875"/>
        <a:ext cx="4410000" cy="17921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FAE7D0-3C29-43B1-B241-157B492F662D}" type="datetimeFigureOut">
              <a:rPr lang="en-US" smtClean="0"/>
              <a:t>4/22/2019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64FED5-F9DD-4752-8D8B-618A2D537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6611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64A3378-E4C6-4D2F-8DF1-23C8EAE7B34A}" type="datetimeFigureOut">
              <a:rPr lang="en-US" smtClean="0"/>
              <a:t>4/22/2019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AA11B83-7453-4C63-9F24-B8D95A5E7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161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11B83-7453-4C63-9F24-B8D95A5E706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6951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11B83-7453-4C63-9F24-B8D95A5E706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2525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09600" y="560388"/>
            <a:ext cx="3252788" cy="18303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57200" y="2666999"/>
            <a:ext cx="6096000" cy="6162967"/>
          </a:xfrm>
        </p:spPr>
        <p:txBody>
          <a:bodyPr/>
          <a:lstStyle/>
          <a:p>
            <a:endParaRPr lang="en-US" sz="1800" kern="1200" baseline="0" dirty="0">
              <a:solidFill>
                <a:schemeClr val="tx1"/>
              </a:solidFill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11B83-7453-4C63-9F24-B8D95A5E706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077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11B83-7453-4C63-9F24-B8D95A5E706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1397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11B83-7453-4C63-9F24-B8D95A5E706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2343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11B83-7453-4C63-9F24-B8D95A5E706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329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11B83-7453-4C63-9F24-B8D95A5E706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4523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11B83-7453-4C63-9F24-B8D95A5E706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1284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11B83-7453-4C63-9F24-B8D95A5E706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9141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11B83-7453-4C63-9F24-B8D95A5E706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8091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11B83-7453-4C63-9F24-B8D95A5E706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2883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11B83-7453-4C63-9F24-B8D95A5E706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240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E52714-77B0-4056-A144-A21F3CFF8C48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>
          <a:xfrm>
            <a:off x="624840" y="4540252"/>
            <a:ext cx="5608320" cy="4183063"/>
          </a:xfrm>
        </p:spPr>
        <p:txBody>
          <a:bodyPr/>
          <a:lstStyle/>
          <a:p>
            <a:endParaRPr lang="en-US" sz="1100" b="1" dirty="0" smtClean="0">
              <a:solidFill>
                <a:srgbClr val="0F4D7B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1654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11B83-7453-4C63-9F24-B8D95A5E706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7766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11B83-7453-4C63-9F24-B8D95A5E706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0160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11B83-7453-4C63-9F24-B8D95A5E706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6709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39010-5E84-4A9E-9E3D-B897E20A2386}" type="slidenum">
              <a:rPr lang="en-US" smtClean="0"/>
              <a:t>17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sz="1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44024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1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A11B83-7453-4C63-9F24-B8D95A5E706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31924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1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A11B83-7453-4C63-9F24-B8D95A5E706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77068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100" b="1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11B83-7453-4C63-9F24-B8D95A5E706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706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n-US" sz="1100" dirty="0" smtClean="0">
              <a:latin typeface="+mn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11B83-7453-4C63-9F24-B8D95A5E706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439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11B83-7453-4C63-9F24-B8D95A5E706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8400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11B83-7453-4C63-9F24-B8D95A5E7065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4045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11B83-7453-4C63-9F24-B8D95A5E7065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1094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11B83-7453-4C63-9F24-B8D95A5E7065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941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F62DB-D77C-4BBE-B8CC-9D3A1579A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336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F62DB-D77C-4BBE-B8CC-9D3A1579A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551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F62DB-D77C-4BBE-B8CC-9D3A1579A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683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F62DB-D77C-4BBE-B8CC-9D3A1579A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860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F62DB-D77C-4BBE-B8CC-9D3A1579A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650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F62DB-D77C-4BBE-B8CC-9D3A1579A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400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F62DB-D77C-4BBE-B8CC-9D3A1579A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727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F62DB-D77C-4BBE-B8CC-9D3A1579A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585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F62DB-D77C-4BBE-B8CC-9D3A1579A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957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F62DB-D77C-4BBE-B8CC-9D3A1579A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534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F62DB-D77C-4BBE-B8CC-9D3A1579A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2374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30000" y="6492875"/>
            <a:ext cx="609600" cy="36512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380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82400" y="6538912"/>
            <a:ext cx="609600" cy="38219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F9ECA865-404D-4A57-9AC1-FD3038CC100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1066800"/>
            <a:ext cx="12192000" cy="0"/>
          </a:xfrm>
          <a:prstGeom prst="line">
            <a:avLst/>
          </a:prstGeom>
          <a:ln w="3810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11833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5395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ECA865-404D-4A57-9AC1-FD3038CC10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6214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ECA865-404D-4A57-9AC1-FD3038CC10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1319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ECA865-404D-4A57-9AC1-FD3038CC10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8263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ECA865-404D-4A57-9AC1-FD3038CC10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6880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ECA865-404D-4A57-9AC1-FD3038CC10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0898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ECA865-404D-4A57-9AC1-FD3038CC10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1862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ECA865-404D-4A57-9AC1-FD3038CC10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9696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ECA865-404D-4A57-9AC1-FD3038CC10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3039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16075"/>
            <a:ext cx="9855200" cy="1371601"/>
          </a:xfrm>
        </p:spPr>
        <p:txBody>
          <a:bodyPr anchor="t">
            <a:normAutofit/>
          </a:bodyPr>
          <a:lstStyle>
            <a:lvl1pPr algn="l">
              <a:defRPr sz="4000" b="1">
                <a:solidFill>
                  <a:srgbClr val="0F4D7B"/>
                </a:solidFill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292475"/>
            <a:ext cx="8331200" cy="685800"/>
          </a:xfrm>
        </p:spPr>
        <p:txBody>
          <a:bodyPr>
            <a:normAutofit/>
          </a:bodyPr>
          <a:lstStyle>
            <a:lvl1pPr marL="0" indent="0" algn="r">
              <a:buNone/>
              <a:defRPr sz="2800" b="1">
                <a:solidFill>
                  <a:srgbClr val="80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39000" y="4054476"/>
            <a:ext cx="3530600" cy="365125"/>
          </a:xfrm>
          <a:prstGeom prst="rect">
            <a:avLst/>
          </a:prstGeom>
        </p:spPr>
        <p:txBody>
          <a:bodyPr/>
          <a:lstStyle>
            <a:lvl1pPr algn="r">
              <a:defRPr sz="22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876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0972800" y="6477000"/>
            <a:ext cx="914400" cy="228600"/>
          </a:xfrm>
        </p:spPr>
        <p:txBody>
          <a:bodyPr/>
          <a:lstStyle>
            <a:lvl1pPr>
              <a:buNone/>
              <a:defRPr sz="8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8014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439683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E4D7A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066558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117853" y="6553961"/>
            <a:ext cx="8754110" cy="0"/>
          </a:xfrm>
          <a:custGeom>
            <a:avLst/>
            <a:gdLst/>
            <a:ahLst/>
            <a:cxnLst/>
            <a:rect l="l" t="t" r="r" b="b"/>
            <a:pathLst>
              <a:path w="8754110">
                <a:moveTo>
                  <a:pt x="0" y="0"/>
                </a:moveTo>
                <a:lnTo>
                  <a:pt x="8753856" y="0"/>
                </a:lnTo>
              </a:path>
            </a:pathLst>
          </a:custGeom>
          <a:ln w="19812">
            <a:solidFill>
              <a:srgbClr val="8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6629399"/>
            <a:ext cx="12192000" cy="228600"/>
          </a:xfrm>
          <a:custGeom>
            <a:avLst/>
            <a:gdLst/>
            <a:ahLst/>
            <a:cxnLst/>
            <a:rect l="l" t="t" r="r" b="b"/>
            <a:pathLst>
              <a:path w="12192000" h="228600">
                <a:moveTo>
                  <a:pt x="0" y="228600"/>
                </a:moveTo>
                <a:lnTo>
                  <a:pt x="12192000" y="228600"/>
                </a:lnTo>
                <a:lnTo>
                  <a:pt x="12192000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0E4D7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5728715"/>
            <a:ext cx="1199388" cy="9006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9956292" y="6096000"/>
            <a:ext cx="1930907" cy="4754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761" y="1067561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38100">
            <a:solidFill>
              <a:srgbClr val="8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E4D7A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3540" y="1214254"/>
            <a:ext cx="5480050" cy="4389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rgbClr val="0E4D7A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538238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E4D7A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500032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59475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8C483-24FB-4BE2-AB5B-9D4F6BD9C75B}" type="datetime1">
              <a:rPr lang="en-US" smtClean="0"/>
              <a:t>4/22/2019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1764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55EA6-C538-4769-9A08-21329C515BFD}" type="datetime1">
              <a:rPr lang="en-US" smtClean="0"/>
              <a:t>4/22/2019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25840" y="365129"/>
            <a:ext cx="2743200" cy="365125"/>
          </a:xfrm>
        </p:spPr>
        <p:txBody>
          <a:bodyPr/>
          <a:lstStyle/>
          <a:p>
            <a:fld id="{F9ECA865-404D-4A57-9AC1-FD3038CC100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1027907"/>
            <a:ext cx="12192000" cy="0"/>
          </a:xfrm>
          <a:prstGeom prst="line">
            <a:avLst/>
          </a:prstGeom>
          <a:ln w="3810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67480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7A88-8040-4ABB-A38A-35979DE85C03}" type="datetime1">
              <a:rPr lang="en-US" smtClean="0"/>
              <a:t>4/22/2019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251" y="381004"/>
            <a:ext cx="2743200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9687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69508-AA0D-4D2D-93BE-8404606FD5CB}" type="datetime1">
              <a:rPr lang="en-US" smtClean="0"/>
              <a:t>4/22/2019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595360" y="365129"/>
            <a:ext cx="2743200" cy="365125"/>
          </a:xfrm>
        </p:spPr>
        <p:txBody>
          <a:bodyPr/>
          <a:lstStyle/>
          <a:p>
            <a:fld id="{F9ECA865-404D-4A57-9AC1-FD3038CC100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0993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D11A4-AFEF-4EEE-BDBF-B1045FE1481A}" type="datetime1">
              <a:rPr lang="en-US" smtClean="0"/>
              <a:t>4/22/2019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2188" y="381004"/>
            <a:ext cx="2743200" cy="365125"/>
          </a:xfrm>
        </p:spPr>
        <p:txBody>
          <a:bodyPr/>
          <a:lstStyle/>
          <a:p>
            <a:fld id="{F9ECA865-404D-4A57-9AC1-FD3038CC100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49133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1E2C3-6AF7-4C97-ABBF-47A1937B647F}" type="datetime1">
              <a:rPr lang="en-US" smtClean="0"/>
              <a:t>4/22/2019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365129"/>
            <a:ext cx="2743200" cy="365125"/>
          </a:xfrm>
        </p:spPr>
        <p:txBody>
          <a:bodyPr/>
          <a:lstStyle/>
          <a:p>
            <a:fld id="{F9ECA865-404D-4A57-9AC1-FD3038CC100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91567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CA68A-6BF6-42AD-AAD0-D0113BD97636}" type="datetime1">
              <a:rPr lang="en-US" smtClean="0"/>
              <a:t>4/22/2019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533404"/>
            <a:ext cx="2743200" cy="365125"/>
          </a:xfrm>
        </p:spPr>
        <p:txBody>
          <a:bodyPr/>
          <a:lstStyle/>
          <a:p>
            <a:fld id="{F9ECA865-404D-4A57-9AC1-FD3038CC100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442577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212E1-C248-4A3C-B206-DCFB1ADE6FBA}" type="datetime1">
              <a:rPr lang="en-US" smtClean="0"/>
              <a:t>4/22/2019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2188" y="457204"/>
            <a:ext cx="2743200" cy="365125"/>
          </a:xfrm>
        </p:spPr>
        <p:txBody>
          <a:bodyPr/>
          <a:lstStyle/>
          <a:p>
            <a:fld id="{F9ECA865-404D-4A57-9AC1-FD3038CC100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3110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44223-CD5E-4FDE-B7BA-FB2FD149FD64}" type="datetime1">
              <a:rPr lang="en-US" smtClean="0"/>
              <a:t>4/22/2019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2188" y="457204"/>
            <a:ext cx="2743200" cy="365125"/>
          </a:xfrm>
        </p:spPr>
        <p:txBody>
          <a:bodyPr/>
          <a:lstStyle/>
          <a:p>
            <a:fld id="{F9ECA865-404D-4A57-9AC1-FD3038CC100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76029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B74A4-466A-437B-9933-212A1D4365E8}" type="datetime1">
              <a:rPr lang="en-US" smtClean="0"/>
              <a:t>4/22/2019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CA865-404D-4A57-9AC1-FD3038CC100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74705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646CB-BFC3-4B11-B6E7-D648D59E4B70}" type="datetime1">
              <a:rPr lang="en-US" smtClean="0"/>
              <a:t>4/22/2019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CA865-404D-4A57-9AC1-FD3038CC100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46724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16079"/>
            <a:ext cx="9855200" cy="1371601"/>
          </a:xfrm>
        </p:spPr>
        <p:txBody>
          <a:bodyPr anchor="t">
            <a:normAutofit/>
          </a:bodyPr>
          <a:lstStyle>
            <a:lvl1pPr algn="l">
              <a:defRPr sz="4000" b="1">
                <a:solidFill>
                  <a:srgbClr val="0F4D7B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292475"/>
            <a:ext cx="8331200" cy="685800"/>
          </a:xfrm>
        </p:spPr>
        <p:txBody>
          <a:bodyPr>
            <a:normAutofit/>
          </a:bodyPr>
          <a:lstStyle>
            <a:lvl1pPr marL="0" indent="0" algn="r">
              <a:buNone/>
              <a:defRPr sz="2800" b="1">
                <a:solidFill>
                  <a:srgbClr val="80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39000" y="4054480"/>
            <a:ext cx="3530600" cy="365125"/>
          </a:xfrm>
          <a:prstGeom prst="rect">
            <a:avLst/>
          </a:prstGeom>
        </p:spPr>
        <p:txBody>
          <a:bodyPr/>
          <a:lstStyle>
            <a:lvl1pPr algn="r">
              <a:defRPr sz="22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BA7400BF-570D-499E-8B18-3F1A91DD06D1}" type="datetime1">
              <a:rPr lang="en-US" smtClean="0"/>
              <a:t>4/22/2019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40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2.tiff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image" Target="../media/image5.tif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1F62DB-D77C-4BBE-B8CC-9D3A1579A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799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Date Placeholder 3"/>
          <p:cNvSpPr txBox="1">
            <a:spLocks/>
          </p:cNvSpPr>
          <p:nvPr userDrawn="1"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764DE79-268F-4C1A-8933-263129D2AF90}" type="datetimeFigureOut">
              <a:rPr lang="en-US" smtClean="0"/>
              <a:pPr/>
              <a:t>4/22/2019</a:t>
            </a:fld>
            <a:endParaRPr lang="en-US" dirty="0"/>
          </a:p>
        </p:txBody>
      </p:sp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29ED7D3-FBF0-4A14-AC97-B6BAAAA9ECD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/>
          <p:nvPr userDrawn="1"/>
        </p:nvCxnSpPr>
        <p:spPr>
          <a:xfrm flipV="1">
            <a:off x="838200" y="6355805"/>
            <a:ext cx="9525000" cy="545"/>
          </a:xfrm>
          <a:prstGeom prst="line">
            <a:avLst/>
          </a:prstGeom>
          <a:ln w="1905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 userDrawn="1"/>
        </p:nvSpPr>
        <p:spPr>
          <a:xfrm>
            <a:off x="0" y="6477000"/>
            <a:ext cx="12192000" cy="381000"/>
          </a:xfrm>
          <a:prstGeom prst="rect">
            <a:avLst/>
          </a:prstGeom>
          <a:solidFill>
            <a:srgbClr val="0F4D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7488" y="5980808"/>
            <a:ext cx="1286935" cy="415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769866"/>
            <a:ext cx="707136" cy="7071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6256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09" r:id="rId12"/>
    <p:sldLayoutId id="2147483744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117853" y="6553961"/>
            <a:ext cx="8754110" cy="0"/>
          </a:xfrm>
          <a:custGeom>
            <a:avLst/>
            <a:gdLst/>
            <a:ahLst/>
            <a:cxnLst/>
            <a:rect l="l" t="t" r="r" b="b"/>
            <a:pathLst>
              <a:path w="8754110">
                <a:moveTo>
                  <a:pt x="0" y="0"/>
                </a:moveTo>
                <a:lnTo>
                  <a:pt x="8753856" y="0"/>
                </a:lnTo>
              </a:path>
            </a:pathLst>
          </a:custGeom>
          <a:ln w="19812">
            <a:solidFill>
              <a:srgbClr val="8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6629399"/>
            <a:ext cx="12192000" cy="228600"/>
          </a:xfrm>
          <a:custGeom>
            <a:avLst/>
            <a:gdLst/>
            <a:ahLst/>
            <a:cxnLst/>
            <a:rect l="l" t="t" r="r" b="b"/>
            <a:pathLst>
              <a:path w="12192000" h="228600">
                <a:moveTo>
                  <a:pt x="0" y="228600"/>
                </a:moveTo>
                <a:lnTo>
                  <a:pt x="12192000" y="228600"/>
                </a:lnTo>
                <a:lnTo>
                  <a:pt x="12192000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0E4D7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5728715"/>
            <a:ext cx="1199388" cy="90068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9956292" y="6096000"/>
            <a:ext cx="1930907" cy="47548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09238" y="217423"/>
            <a:ext cx="4573523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0E4D7A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38225" y="1354277"/>
            <a:ext cx="10115550" cy="24250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817857" y="6661886"/>
            <a:ext cx="206375" cy="178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0086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</p:sldLayoutIdLst>
  <p:hf sldNum="0"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65443C-6A64-4DE4-A300-3FE1004B94C6}" type="datetime1">
              <a:rPr lang="en-US" smtClean="0"/>
              <a:t>4/22/2019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1F62DB-D77C-4BBE-B8CC-9D3A1579A0DE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838200" y="6475179"/>
            <a:ext cx="9525000" cy="0"/>
          </a:xfrm>
          <a:prstGeom prst="line">
            <a:avLst/>
          </a:prstGeom>
          <a:ln w="1905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0F4D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80" y="5789383"/>
            <a:ext cx="763821" cy="7638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402" y="6019148"/>
            <a:ext cx="1446484" cy="4738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5349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JTrawick@hrsa.gov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hrsa.gov/" TargetMode="External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9204" y="1426121"/>
            <a:ext cx="11201400" cy="2387600"/>
          </a:xfrm>
        </p:spPr>
        <p:txBody>
          <a:bodyPr>
            <a:normAutofit/>
          </a:bodyPr>
          <a:lstStyle/>
          <a:p>
            <a:pPr algn="l"/>
            <a:r>
              <a:rPr lang="en-US" sz="5400" b="1" dirty="0">
                <a:solidFill>
                  <a:srgbClr val="0F4D7B"/>
                </a:solidFill>
                <a:latin typeface="+mn-lt"/>
              </a:rPr>
              <a:t>HRSA </a:t>
            </a:r>
            <a:r>
              <a:rPr lang="en-US" sz="5400" b="1" dirty="0" smtClean="0">
                <a:solidFill>
                  <a:srgbClr val="0F4D7B"/>
                </a:solidFill>
                <a:latin typeface="+mn-lt"/>
              </a:rPr>
              <a:t>Resources</a:t>
            </a:r>
            <a:br>
              <a:rPr lang="en-US" sz="5400" b="1" dirty="0" smtClean="0">
                <a:solidFill>
                  <a:srgbClr val="0F4D7B"/>
                </a:solidFill>
                <a:latin typeface="+mn-lt"/>
              </a:rPr>
            </a:br>
            <a:r>
              <a:rPr lang="en-US" sz="3600" b="1" dirty="0" smtClean="0">
                <a:solidFill>
                  <a:srgbClr val="0F4D7B"/>
                </a:solidFill>
                <a:latin typeface="+mn-lt"/>
              </a:rPr>
              <a:t>2019 Alabama Rural Health Association</a:t>
            </a:r>
            <a:br>
              <a:rPr lang="en-US" sz="3600" b="1" dirty="0" smtClean="0">
                <a:solidFill>
                  <a:srgbClr val="0F4D7B"/>
                </a:solidFill>
                <a:latin typeface="+mn-lt"/>
              </a:rPr>
            </a:br>
            <a:r>
              <a:rPr lang="en-US" sz="3600" b="1" dirty="0" smtClean="0">
                <a:solidFill>
                  <a:srgbClr val="0F4D7B"/>
                </a:solidFill>
                <a:latin typeface="+mn-lt"/>
              </a:rPr>
              <a:t>April 25, 2019</a:t>
            </a:r>
            <a:endParaRPr lang="en-US" sz="3200" b="1" dirty="0">
              <a:solidFill>
                <a:srgbClr val="0F4D7B"/>
              </a:solidFill>
              <a:latin typeface="+mn-lt"/>
            </a:endParaRPr>
          </a:p>
        </p:txBody>
      </p:sp>
      <p:pic>
        <p:nvPicPr>
          <p:cNvPr id="4" name="Picture 3" title="photo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79808" cy="15430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6222" y="4267200"/>
            <a:ext cx="5562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800000"/>
                </a:solidFill>
              </a:rPr>
              <a:t>Judy Trawick, RN, BSN, CPHQ</a:t>
            </a:r>
            <a:endParaRPr lang="en-US" b="1" dirty="0">
              <a:solidFill>
                <a:srgbClr val="800000"/>
              </a:solidFill>
            </a:endParaRPr>
          </a:p>
          <a:p>
            <a:r>
              <a:rPr lang="en-US" b="1" dirty="0" smtClean="0">
                <a:solidFill>
                  <a:srgbClr val="800000"/>
                </a:solidFill>
              </a:rPr>
              <a:t>Public Health Analyst</a:t>
            </a:r>
            <a:endParaRPr lang="en-US" b="1" dirty="0">
              <a:solidFill>
                <a:srgbClr val="800000"/>
              </a:solidFill>
            </a:endParaRPr>
          </a:p>
          <a:p>
            <a:r>
              <a:rPr lang="en-US" b="1" dirty="0">
                <a:solidFill>
                  <a:srgbClr val="800000"/>
                </a:solidFill>
              </a:rPr>
              <a:t>Health Resources and Services Administration (HRSA)</a:t>
            </a:r>
          </a:p>
          <a:p>
            <a:r>
              <a:rPr lang="en-US" b="1" dirty="0" smtClean="0">
                <a:solidFill>
                  <a:srgbClr val="800000"/>
                </a:solidFill>
              </a:rPr>
              <a:t>Region 4 - Atlanta</a:t>
            </a:r>
            <a:endParaRPr lang="en-US" b="1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99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1" y="914400"/>
            <a:ext cx="104394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F4D7B"/>
                </a:solidFill>
              </a:rPr>
              <a:t>HRSA </a:t>
            </a:r>
            <a:r>
              <a:rPr lang="en-US" sz="3200" b="1" spc="-15" dirty="0" smtClean="0">
                <a:solidFill>
                  <a:srgbClr val="0F4D7B"/>
                </a:solidFill>
              </a:rPr>
              <a:t>Resources for Alabama Rural Health </a:t>
            </a:r>
          </a:p>
          <a:p>
            <a:endParaRPr lang="en-US" sz="3200" b="1" spc="-15" dirty="0">
              <a:solidFill>
                <a:srgbClr val="0F4D7B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b="1" spc="-15" dirty="0" smtClean="0">
                <a:solidFill>
                  <a:srgbClr val="0F4D7B"/>
                </a:solidFill>
              </a:rPr>
              <a:t>Overview and National Impact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b="1" spc="-15" dirty="0" smtClean="0">
                <a:solidFill>
                  <a:srgbClr val="0F4D7B"/>
                </a:solidFill>
              </a:rPr>
              <a:t>Key Programs in Alabama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b="1" spc="-15" dirty="0" smtClean="0">
                <a:solidFill>
                  <a:srgbClr val="0F4D7B"/>
                </a:solidFill>
              </a:rPr>
              <a:t>Notices of Funding Opportunities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b="1" spc="-15" dirty="0" smtClean="0">
                <a:solidFill>
                  <a:srgbClr val="0F4D7B"/>
                </a:solidFill>
              </a:rPr>
              <a:t>HRSA-funded Data Resources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b="1" spc="-15" dirty="0" smtClean="0">
                <a:solidFill>
                  <a:srgbClr val="0F4D7B"/>
                </a:solidFill>
              </a:rPr>
              <a:t>Office </a:t>
            </a:r>
            <a:r>
              <a:rPr lang="en-US" sz="3200" b="1" spc="-15" smtClean="0">
                <a:solidFill>
                  <a:srgbClr val="0F4D7B"/>
                </a:solidFill>
              </a:rPr>
              <a:t>of Regional </a:t>
            </a:r>
            <a:r>
              <a:rPr lang="en-US" sz="3200" b="1" spc="-15" dirty="0" smtClean="0">
                <a:solidFill>
                  <a:srgbClr val="0F4D7B"/>
                </a:solidFill>
              </a:rPr>
              <a:t>Operations</a:t>
            </a:r>
          </a:p>
          <a:p>
            <a:endParaRPr lang="en-US" sz="3200" b="1" spc="-15" dirty="0" smtClean="0">
              <a:solidFill>
                <a:srgbClr val="0F4D7B"/>
              </a:solidFill>
            </a:endParaRPr>
          </a:p>
          <a:p>
            <a:endParaRPr lang="en-US" sz="3200" b="1" spc="-15" dirty="0" smtClean="0">
              <a:solidFill>
                <a:srgbClr val="0F4D7B"/>
              </a:solidFill>
            </a:endParaRPr>
          </a:p>
          <a:p>
            <a:endParaRPr lang="en-US" sz="3200" b="1" spc="-15" dirty="0">
              <a:solidFill>
                <a:srgbClr val="0F4D7B"/>
              </a:solidFill>
            </a:endParaRP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96945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1029"/>
            <a:ext cx="10515600" cy="1325563"/>
          </a:xfrm>
        </p:spPr>
        <p:txBody>
          <a:bodyPr anchor="t">
            <a:normAutofit/>
          </a:bodyPr>
          <a:lstStyle/>
          <a:p>
            <a:pPr algn="ctr"/>
            <a:r>
              <a:rPr lang="en-US" sz="3200" b="1" dirty="0">
                <a:solidFill>
                  <a:srgbClr val="0070C0"/>
                </a:solidFill>
                <a:latin typeface="+mn-lt"/>
              </a:rPr>
              <a:t>U.S. Department of Health and Human Services (HHS)</a:t>
            </a:r>
          </a:p>
        </p:txBody>
      </p:sp>
      <p:pic>
        <p:nvPicPr>
          <p:cNvPr id="6" name="Content Placeholder 4" descr="HHS Organizational Chart, as of April 16, 2012"/>
          <p:cNvPicPr>
            <a:picLocks noGrp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838200" y="838200"/>
            <a:ext cx="10877550" cy="5029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800000"/>
            </a:solidFill>
            <a:miter lim="800000"/>
            <a:headEnd/>
            <a:tailEnd/>
          </a:ln>
        </p:spPr>
      </p:pic>
      <p:sp>
        <p:nvSpPr>
          <p:cNvPr id="5" name="Left Arrow 4"/>
          <p:cNvSpPr/>
          <p:nvPr/>
        </p:nvSpPr>
        <p:spPr>
          <a:xfrm>
            <a:off x="8534400" y="3124200"/>
            <a:ext cx="902208" cy="304800"/>
          </a:xfrm>
          <a:prstGeom prst="leftArrow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001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1" y="1067561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38100">
            <a:solidFill>
              <a:srgbClr val="8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44907"/>
            <a:ext cx="9003030" cy="9537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3650"/>
              </a:lnSpc>
              <a:spcBef>
                <a:spcPts val="105"/>
              </a:spcBef>
            </a:pPr>
            <a:r>
              <a:rPr sz="3200" b="1" dirty="0">
                <a:solidFill>
                  <a:srgbClr val="0F4D7B"/>
                </a:solidFill>
                <a:latin typeface="+mn-lt"/>
              </a:rPr>
              <a:t>Health </a:t>
            </a:r>
            <a:r>
              <a:rPr sz="3200" b="1" spc="-15" dirty="0">
                <a:solidFill>
                  <a:srgbClr val="0F4D7B"/>
                </a:solidFill>
                <a:latin typeface="+mn-lt"/>
              </a:rPr>
              <a:t>Resources </a:t>
            </a:r>
            <a:r>
              <a:rPr sz="3200" b="1" dirty="0">
                <a:solidFill>
                  <a:srgbClr val="0F4D7B"/>
                </a:solidFill>
                <a:latin typeface="+mn-lt"/>
              </a:rPr>
              <a:t>and Services </a:t>
            </a:r>
            <a:r>
              <a:rPr sz="3200" b="1" spc="-10" dirty="0">
                <a:solidFill>
                  <a:srgbClr val="0F4D7B"/>
                </a:solidFill>
                <a:latin typeface="+mn-lt"/>
              </a:rPr>
              <a:t>Administration</a:t>
            </a:r>
            <a:r>
              <a:rPr sz="3200" b="1" spc="-110" dirty="0">
                <a:solidFill>
                  <a:srgbClr val="0F4D7B"/>
                </a:solidFill>
                <a:latin typeface="+mn-lt"/>
              </a:rPr>
              <a:t> </a:t>
            </a:r>
            <a:r>
              <a:rPr sz="3200" b="1" spc="-15" dirty="0">
                <a:solidFill>
                  <a:srgbClr val="0F4D7B"/>
                </a:solidFill>
                <a:latin typeface="+mn-lt"/>
              </a:rPr>
              <a:t>(HRSA)</a:t>
            </a:r>
            <a:endParaRPr sz="3200" b="1" dirty="0">
              <a:solidFill>
                <a:srgbClr val="0F4D7B"/>
              </a:solidFill>
              <a:latin typeface="+mn-lt"/>
            </a:endParaRPr>
          </a:p>
          <a:p>
            <a:pPr marL="12700">
              <a:lnSpc>
                <a:spcPts val="3650"/>
              </a:lnSpc>
            </a:pPr>
            <a:r>
              <a:rPr sz="3200" b="1" spc="-5" dirty="0">
                <a:solidFill>
                  <a:srgbClr val="800000"/>
                </a:solidFill>
                <a:latin typeface="+mn-lt"/>
              </a:rPr>
              <a:t>Overview</a:t>
            </a:r>
            <a:endParaRPr sz="3200" b="1" dirty="0">
              <a:latin typeface="+mn-l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202181"/>
            <a:ext cx="7242809" cy="3933825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360045" marR="64769" indent="-347345">
              <a:lnSpc>
                <a:spcPct val="90100"/>
              </a:lnSpc>
              <a:spcBef>
                <a:spcPts val="355"/>
              </a:spcBef>
              <a:buFont typeface="Wingdings"/>
              <a:buChar char=""/>
              <a:tabLst>
                <a:tab pos="360045" algn="l"/>
                <a:tab pos="360680" algn="l"/>
              </a:tabLst>
            </a:pPr>
            <a:r>
              <a:rPr sz="2200" b="1" spc="-5" dirty="0">
                <a:solidFill>
                  <a:srgbClr val="003366"/>
                </a:solidFill>
                <a:latin typeface="Calibri"/>
                <a:cs typeface="Calibri"/>
              </a:rPr>
              <a:t>Supports </a:t>
            </a:r>
            <a:r>
              <a:rPr sz="2200" b="1" spc="-15" dirty="0">
                <a:solidFill>
                  <a:srgbClr val="003366"/>
                </a:solidFill>
                <a:latin typeface="Calibri"/>
                <a:cs typeface="Calibri"/>
              </a:rPr>
              <a:t>more </a:t>
            </a:r>
            <a:r>
              <a:rPr sz="2200" b="1" spc="-5" dirty="0">
                <a:solidFill>
                  <a:srgbClr val="003366"/>
                </a:solidFill>
                <a:latin typeface="Calibri"/>
                <a:cs typeface="Calibri"/>
              </a:rPr>
              <a:t>than 90 </a:t>
            </a:r>
            <a:r>
              <a:rPr sz="2200" b="1" spc="-15" dirty="0">
                <a:solidFill>
                  <a:srgbClr val="003366"/>
                </a:solidFill>
                <a:latin typeface="Calibri"/>
                <a:cs typeface="Calibri"/>
              </a:rPr>
              <a:t>programs that provide </a:t>
            </a:r>
            <a:r>
              <a:rPr sz="2200" b="1" spc="-5" dirty="0">
                <a:solidFill>
                  <a:srgbClr val="003366"/>
                </a:solidFill>
                <a:latin typeface="Calibri"/>
                <a:cs typeface="Calibri"/>
              </a:rPr>
              <a:t>health </a:t>
            </a:r>
            <a:r>
              <a:rPr sz="2200" b="1" spc="-15" dirty="0">
                <a:solidFill>
                  <a:srgbClr val="003366"/>
                </a:solidFill>
                <a:latin typeface="Calibri"/>
                <a:cs typeface="Calibri"/>
              </a:rPr>
              <a:t>care  </a:t>
            </a:r>
            <a:r>
              <a:rPr sz="2200" b="1" spc="-20" dirty="0">
                <a:solidFill>
                  <a:srgbClr val="003366"/>
                </a:solidFill>
                <a:latin typeface="Calibri"/>
                <a:cs typeface="Calibri"/>
              </a:rPr>
              <a:t>to </a:t>
            </a:r>
            <a:r>
              <a:rPr sz="2200" b="1" spc="-5" dirty="0">
                <a:solidFill>
                  <a:srgbClr val="003366"/>
                </a:solidFill>
                <a:latin typeface="Calibri"/>
                <a:cs typeface="Calibri"/>
              </a:rPr>
              <a:t>people </a:t>
            </a:r>
            <a:r>
              <a:rPr sz="2200" b="1" spc="-10" dirty="0">
                <a:solidFill>
                  <a:srgbClr val="003366"/>
                </a:solidFill>
                <a:latin typeface="Calibri"/>
                <a:cs typeface="Calibri"/>
              </a:rPr>
              <a:t>who </a:t>
            </a:r>
            <a:r>
              <a:rPr sz="2200" b="1" spc="-15" dirty="0">
                <a:solidFill>
                  <a:srgbClr val="003366"/>
                </a:solidFill>
                <a:latin typeface="Calibri"/>
                <a:cs typeface="Calibri"/>
              </a:rPr>
              <a:t>are geographically isolated, </a:t>
            </a:r>
            <a:r>
              <a:rPr sz="2200" b="1" spc="-10" dirty="0">
                <a:solidFill>
                  <a:srgbClr val="003366"/>
                </a:solidFill>
                <a:latin typeface="Calibri"/>
                <a:cs typeface="Calibri"/>
              </a:rPr>
              <a:t>economically or  medically</a:t>
            </a:r>
            <a:r>
              <a:rPr sz="2200" b="1" spc="-5" dirty="0">
                <a:solidFill>
                  <a:srgbClr val="003366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003366"/>
                </a:solidFill>
                <a:latin typeface="Calibri"/>
                <a:cs typeface="Calibri"/>
              </a:rPr>
              <a:t>challenged</a:t>
            </a:r>
            <a:endParaRPr sz="2200" dirty="0">
              <a:latin typeface="Calibri"/>
              <a:cs typeface="Calibri"/>
            </a:endParaRPr>
          </a:p>
          <a:p>
            <a:pPr marL="360045" marR="5080" indent="-347345">
              <a:lnSpc>
                <a:spcPct val="90000"/>
              </a:lnSpc>
              <a:spcBef>
                <a:spcPts val="994"/>
              </a:spcBef>
              <a:buFont typeface="Wingdings"/>
              <a:buChar char=""/>
              <a:tabLst>
                <a:tab pos="360045" algn="l"/>
                <a:tab pos="360680" algn="l"/>
              </a:tabLst>
            </a:pPr>
            <a:r>
              <a:rPr sz="2200" b="1" spc="-20" dirty="0">
                <a:solidFill>
                  <a:srgbClr val="003366"/>
                </a:solidFill>
                <a:latin typeface="Calibri"/>
                <a:cs typeface="Calibri"/>
              </a:rPr>
              <a:t>HRSA </a:t>
            </a:r>
            <a:r>
              <a:rPr sz="2200" b="1" spc="-10" dirty="0">
                <a:solidFill>
                  <a:srgbClr val="003366"/>
                </a:solidFill>
                <a:latin typeface="Calibri"/>
                <a:cs typeface="Calibri"/>
              </a:rPr>
              <a:t>does </a:t>
            </a:r>
            <a:r>
              <a:rPr sz="2200" b="1" spc="-5" dirty="0">
                <a:solidFill>
                  <a:srgbClr val="003366"/>
                </a:solidFill>
                <a:latin typeface="Calibri"/>
                <a:cs typeface="Calibri"/>
              </a:rPr>
              <a:t>this </a:t>
            </a:r>
            <a:r>
              <a:rPr sz="2200" b="1" spc="-10" dirty="0">
                <a:solidFill>
                  <a:srgbClr val="003366"/>
                </a:solidFill>
                <a:latin typeface="Calibri"/>
                <a:cs typeface="Calibri"/>
              </a:rPr>
              <a:t>through </a:t>
            </a:r>
            <a:r>
              <a:rPr sz="2200" b="1" spc="-20" dirty="0">
                <a:solidFill>
                  <a:srgbClr val="003366"/>
                </a:solidFill>
                <a:latin typeface="Calibri"/>
                <a:cs typeface="Calibri"/>
              </a:rPr>
              <a:t>grants </a:t>
            </a:r>
            <a:r>
              <a:rPr sz="2200" b="1" spc="-10" dirty="0">
                <a:solidFill>
                  <a:srgbClr val="003366"/>
                </a:solidFill>
                <a:latin typeface="Calibri"/>
                <a:cs typeface="Calibri"/>
              </a:rPr>
              <a:t>and </a:t>
            </a:r>
            <a:r>
              <a:rPr sz="2200" b="1" spc="-15" dirty="0">
                <a:solidFill>
                  <a:srgbClr val="003366"/>
                </a:solidFill>
                <a:latin typeface="Calibri"/>
                <a:cs typeface="Calibri"/>
              </a:rPr>
              <a:t>cooperative </a:t>
            </a:r>
            <a:r>
              <a:rPr sz="2200" b="1" spc="-10" dirty="0">
                <a:solidFill>
                  <a:srgbClr val="003366"/>
                </a:solidFill>
                <a:latin typeface="Calibri"/>
                <a:cs typeface="Calibri"/>
              </a:rPr>
              <a:t>agreements  </a:t>
            </a:r>
            <a:r>
              <a:rPr sz="2200" b="1" spc="-20" dirty="0">
                <a:solidFill>
                  <a:srgbClr val="003366"/>
                </a:solidFill>
                <a:latin typeface="Calibri"/>
                <a:cs typeface="Calibri"/>
              </a:rPr>
              <a:t>to </a:t>
            </a:r>
            <a:r>
              <a:rPr sz="2200" b="1" spc="-15" dirty="0">
                <a:solidFill>
                  <a:srgbClr val="003366"/>
                </a:solidFill>
                <a:latin typeface="Calibri"/>
                <a:cs typeface="Calibri"/>
              </a:rPr>
              <a:t>more </a:t>
            </a:r>
            <a:r>
              <a:rPr sz="2200" b="1" spc="-10" dirty="0">
                <a:solidFill>
                  <a:srgbClr val="003366"/>
                </a:solidFill>
                <a:latin typeface="Calibri"/>
                <a:cs typeface="Calibri"/>
              </a:rPr>
              <a:t>than </a:t>
            </a:r>
            <a:r>
              <a:rPr sz="2200" b="1" spc="-5" dirty="0">
                <a:solidFill>
                  <a:srgbClr val="003366"/>
                </a:solidFill>
                <a:latin typeface="Calibri"/>
                <a:cs typeface="Calibri"/>
              </a:rPr>
              <a:t>3,000 </a:t>
            </a:r>
            <a:r>
              <a:rPr sz="2200" b="1" spc="-15" dirty="0">
                <a:solidFill>
                  <a:srgbClr val="003366"/>
                </a:solidFill>
                <a:latin typeface="Calibri"/>
                <a:cs typeface="Calibri"/>
              </a:rPr>
              <a:t>awardees, </a:t>
            </a:r>
            <a:r>
              <a:rPr sz="2200" b="1" spc="-5" dirty="0">
                <a:solidFill>
                  <a:srgbClr val="003366"/>
                </a:solidFill>
                <a:latin typeface="Calibri"/>
                <a:cs typeface="Calibri"/>
              </a:rPr>
              <a:t>including </a:t>
            </a:r>
            <a:r>
              <a:rPr sz="2200" b="1" spc="-10" dirty="0">
                <a:solidFill>
                  <a:srgbClr val="003366"/>
                </a:solidFill>
                <a:latin typeface="Calibri"/>
                <a:cs typeface="Calibri"/>
              </a:rPr>
              <a:t>community and  faith-based </a:t>
            </a:r>
            <a:r>
              <a:rPr sz="2200" b="1" spc="-15" dirty="0">
                <a:solidFill>
                  <a:srgbClr val="003366"/>
                </a:solidFill>
                <a:latin typeface="Calibri"/>
                <a:cs typeface="Calibri"/>
              </a:rPr>
              <a:t>organizations, </a:t>
            </a:r>
            <a:r>
              <a:rPr sz="2200" b="1" spc="-10" dirty="0">
                <a:solidFill>
                  <a:srgbClr val="003366"/>
                </a:solidFill>
                <a:latin typeface="Calibri"/>
                <a:cs typeface="Calibri"/>
              </a:rPr>
              <a:t>colleges and universities,  hospitals, </a:t>
            </a:r>
            <a:r>
              <a:rPr sz="2200" b="1" spc="-25" dirty="0">
                <a:solidFill>
                  <a:srgbClr val="003366"/>
                </a:solidFill>
                <a:latin typeface="Calibri"/>
                <a:cs typeface="Calibri"/>
              </a:rPr>
              <a:t>state, </a:t>
            </a:r>
            <a:r>
              <a:rPr sz="2200" b="1" spc="-5" dirty="0">
                <a:solidFill>
                  <a:srgbClr val="003366"/>
                </a:solidFill>
                <a:latin typeface="Calibri"/>
                <a:cs typeface="Calibri"/>
              </a:rPr>
              <a:t>local, </a:t>
            </a:r>
            <a:r>
              <a:rPr sz="2200" b="1" spc="-10" dirty="0">
                <a:solidFill>
                  <a:srgbClr val="003366"/>
                </a:solidFill>
                <a:latin typeface="Calibri"/>
                <a:cs typeface="Calibri"/>
              </a:rPr>
              <a:t>and </a:t>
            </a:r>
            <a:r>
              <a:rPr sz="2200" b="1" spc="-5" dirty="0">
                <a:solidFill>
                  <a:srgbClr val="003366"/>
                </a:solidFill>
                <a:latin typeface="Calibri"/>
                <a:cs typeface="Calibri"/>
              </a:rPr>
              <a:t>tribal </a:t>
            </a:r>
            <a:r>
              <a:rPr sz="2200" b="1" spc="-15" dirty="0">
                <a:solidFill>
                  <a:srgbClr val="003366"/>
                </a:solidFill>
                <a:latin typeface="Calibri"/>
                <a:cs typeface="Calibri"/>
              </a:rPr>
              <a:t>governments, </a:t>
            </a:r>
            <a:r>
              <a:rPr sz="2200" b="1" spc="-10" dirty="0">
                <a:solidFill>
                  <a:srgbClr val="003366"/>
                </a:solidFill>
                <a:latin typeface="Calibri"/>
                <a:cs typeface="Calibri"/>
              </a:rPr>
              <a:t>and </a:t>
            </a:r>
            <a:r>
              <a:rPr sz="2200" b="1" spc="-20" dirty="0">
                <a:solidFill>
                  <a:srgbClr val="003366"/>
                </a:solidFill>
                <a:latin typeface="Calibri"/>
                <a:cs typeface="Calibri"/>
              </a:rPr>
              <a:t>private  </a:t>
            </a:r>
            <a:r>
              <a:rPr sz="2200" b="1" spc="-10" dirty="0">
                <a:solidFill>
                  <a:srgbClr val="003366"/>
                </a:solidFill>
                <a:latin typeface="Calibri"/>
                <a:cs typeface="Calibri"/>
              </a:rPr>
              <a:t>entities</a:t>
            </a:r>
            <a:endParaRPr sz="2200" dirty="0">
              <a:latin typeface="Calibri"/>
              <a:cs typeface="Calibri"/>
            </a:endParaRPr>
          </a:p>
          <a:p>
            <a:pPr marL="360045" marR="5715" indent="-347345">
              <a:lnSpc>
                <a:spcPct val="90000"/>
              </a:lnSpc>
              <a:spcBef>
                <a:spcPts val="1000"/>
              </a:spcBef>
              <a:buFont typeface="Wingdings"/>
              <a:buChar char=""/>
              <a:tabLst>
                <a:tab pos="360045" algn="l"/>
                <a:tab pos="360680" algn="l"/>
              </a:tabLst>
            </a:pPr>
            <a:r>
              <a:rPr sz="2200" b="1" spc="-20" dirty="0">
                <a:solidFill>
                  <a:srgbClr val="003366"/>
                </a:solidFill>
                <a:latin typeface="Calibri"/>
                <a:cs typeface="Calibri"/>
              </a:rPr>
              <a:t>Every </a:t>
            </a:r>
            <a:r>
              <a:rPr sz="2200" b="1" spc="-45" dirty="0">
                <a:solidFill>
                  <a:srgbClr val="003366"/>
                </a:solidFill>
                <a:latin typeface="Calibri"/>
                <a:cs typeface="Calibri"/>
              </a:rPr>
              <a:t>year, </a:t>
            </a:r>
            <a:r>
              <a:rPr sz="2200" b="1" spc="-15" dirty="0">
                <a:solidFill>
                  <a:srgbClr val="003366"/>
                </a:solidFill>
                <a:latin typeface="Calibri"/>
                <a:cs typeface="Calibri"/>
              </a:rPr>
              <a:t>HRSA programs </a:t>
            </a:r>
            <a:r>
              <a:rPr sz="2200" b="1" spc="-5" dirty="0">
                <a:solidFill>
                  <a:srgbClr val="003366"/>
                </a:solidFill>
                <a:latin typeface="Calibri"/>
                <a:cs typeface="Calibri"/>
              </a:rPr>
              <a:t>serve </a:t>
            </a:r>
            <a:r>
              <a:rPr sz="2200" b="1" spc="-15" dirty="0">
                <a:solidFill>
                  <a:srgbClr val="003366"/>
                </a:solidFill>
                <a:latin typeface="Calibri"/>
                <a:cs typeface="Calibri"/>
              </a:rPr>
              <a:t>tens </a:t>
            </a:r>
            <a:r>
              <a:rPr sz="2200" b="1" spc="-10" dirty="0">
                <a:solidFill>
                  <a:srgbClr val="003366"/>
                </a:solidFill>
                <a:latin typeface="Calibri"/>
                <a:cs typeface="Calibri"/>
              </a:rPr>
              <a:t>of millions of </a:t>
            </a:r>
            <a:r>
              <a:rPr sz="2200" b="1" spc="-5" dirty="0">
                <a:solidFill>
                  <a:srgbClr val="003366"/>
                </a:solidFill>
                <a:latin typeface="Calibri"/>
                <a:cs typeface="Calibri"/>
              </a:rPr>
              <a:t>people,  including people living </a:t>
            </a:r>
            <a:r>
              <a:rPr sz="2200" b="1" spc="-10" dirty="0">
                <a:solidFill>
                  <a:srgbClr val="003366"/>
                </a:solidFill>
                <a:latin typeface="Calibri"/>
                <a:cs typeface="Calibri"/>
              </a:rPr>
              <a:t>with </a:t>
            </a:r>
            <a:r>
              <a:rPr sz="2200" b="1" spc="-25" dirty="0">
                <a:solidFill>
                  <a:srgbClr val="003366"/>
                </a:solidFill>
                <a:latin typeface="Calibri"/>
                <a:cs typeface="Calibri"/>
              </a:rPr>
              <a:t>HIV/AIDS, </a:t>
            </a:r>
            <a:r>
              <a:rPr sz="2200" b="1" spc="-15" dirty="0">
                <a:solidFill>
                  <a:srgbClr val="003366"/>
                </a:solidFill>
                <a:latin typeface="Calibri"/>
                <a:cs typeface="Calibri"/>
              </a:rPr>
              <a:t>pregnant </a:t>
            </a:r>
            <a:r>
              <a:rPr sz="2200" b="1" spc="-10" dirty="0">
                <a:solidFill>
                  <a:srgbClr val="003366"/>
                </a:solidFill>
                <a:latin typeface="Calibri"/>
                <a:cs typeface="Calibri"/>
              </a:rPr>
              <a:t>women,  mothers and </a:t>
            </a:r>
            <a:r>
              <a:rPr sz="2200" b="1" spc="-5" dirty="0">
                <a:solidFill>
                  <a:srgbClr val="003366"/>
                </a:solidFill>
                <a:latin typeface="Calibri"/>
                <a:cs typeface="Calibri"/>
              </a:rPr>
              <a:t>their </a:t>
            </a:r>
            <a:r>
              <a:rPr sz="2200" b="1" spc="-10" dirty="0">
                <a:solidFill>
                  <a:srgbClr val="003366"/>
                </a:solidFill>
                <a:latin typeface="Calibri"/>
                <a:cs typeface="Calibri"/>
              </a:rPr>
              <a:t>families, and </a:t>
            </a:r>
            <a:r>
              <a:rPr sz="2200" b="1" spc="-5" dirty="0">
                <a:solidFill>
                  <a:srgbClr val="003366"/>
                </a:solidFill>
                <a:latin typeface="Calibri"/>
                <a:cs typeface="Calibri"/>
              </a:rPr>
              <a:t>those </a:t>
            </a:r>
            <a:r>
              <a:rPr sz="2200" b="1" spc="-10" dirty="0">
                <a:solidFill>
                  <a:srgbClr val="003366"/>
                </a:solidFill>
                <a:latin typeface="Calibri"/>
                <a:cs typeface="Calibri"/>
              </a:rPr>
              <a:t>otherwise </a:t>
            </a:r>
            <a:r>
              <a:rPr sz="2200" b="1" spc="-5" dirty="0">
                <a:solidFill>
                  <a:srgbClr val="003366"/>
                </a:solidFill>
                <a:latin typeface="Calibri"/>
                <a:cs typeface="Calibri"/>
              </a:rPr>
              <a:t>unable </a:t>
            </a:r>
            <a:r>
              <a:rPr sz="2200" b="1" spc="-20" dirty="0">
                <a:solidFill>
                  <a:srgbClr val="003366"/>
                </a:solidFill>
                <a:latin typeface="Calibri"/>
                <a:cs typeface="Calibri"/>
              </a:rPr>
              <a:t>to  </a:t>
            </a:r>
            <a:r>
              <a:rPr sz="2200" b="1" spc="-5" dirty="0">
                <a:solidFill>
                  <a:srgbClr val="003366"/>
                </a:solidFill>
                <a:latin typeface="Calibri"/>
                <a:cs typeface="Calibri"/>
              </a:rPr>
              <a:t>access quality health</a:t>
            </a:r>
            <a:r>
              <a:rPr sz="2200" b="1" spc="25" dirty="0">
                <a:solidFill>
                  <a:srgbClr val="003366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003366"/>
                </a:solidFill>
                <a:latin typeface="Calibri"/>
                <a:cs typeface="Calibri"/>
              </a:rPr>
              <a:t>care</a:t>
            </a:r>
            <a:endParaRPr sz="2200" dirty="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382000" y="1202181"/>
            <a:ext cx="3369565" cy="46779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6127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549275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F4D7B"/>
                </a:solidFill>
                <a:latin typeface="+mn-lt"/>
              </a:rPr>
              <a:t>National</a:t>
            </a:r>
            <a:r>
              <a:rPr lang="en-US" sz="3200" b="1" dirty="0">
                <a:solidFill>
                  <a:srgbClr val="0F4D7B"/>
                </a:solidFill>
              </a:rPr>
              <a:t> </a:t>
            </a:r>
            <a:r>
              <a:rPr lang="en-US" sz="3200" b="1" dirty="0">
                <a:solidFill>
                  <a:srgbClr val="0F4D7B"/>
                </a:solidFill>
                <a:latin typeface="+mn-lt"/>
              </a:rPr>
              <a:t>Impact</a:t>
            </a:r>
            <a:endParaRPr lang="en-US" sz="3200" dirty="0">
              <a:latin typeface="+mn-lt"/>
            </a:endParaRPr>
          </a:p>
        </p:txBody>
      </p:sp>
      <p:pic>
        <p:nvPicPr>
          <p:cNvPr id="4" name="Content Placeholder 3" descr="Infographic of Health Center Program Highlights&#10;Nearly 27 million people--1 in 12 people across the United States--rely on a HRSA-funded health center for care, including:&#10;- 1 in 9 children (1 dark gray child icon among 8 light gray child icons)&#10;- 1 in 5 rural residents (1 dark gray field icon among 4 light gray field icons)&#10;- 1 in 3 living in poverty (1 dark gray person icon among 2 light gray person icons)&#10;- More than 355,000 veterans (3 medal icons)&#10;- About 3.5 million publicly housed (building icon)&#10;- Nearly 1.4 million homeless (house inscribed in a circle above an open hand)&#10;- Nearly 1 million agricultural workers (field with a building and sun above)&#10;- More than 800,000 served at school-based health centers (an apple atop 2 books)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677" y="1371600"/>
            <a:ext cx="7466324" cy="4443339"/>
          </a:xfrm>
        </p:spPr>
      </p:pic>
      <p:sp>
        <p:nvSpPr>
          <p:cNvPr id="5" name="Rectangle 4"/>
          <p:cNvSpPr/>
          <p:nvPr/>
        </p:nvSpPr>
        <p:spPr>
          <a:xfrm>
            <a:off x="1219200" y="5872327"/>
            <a:ext cx="3500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ts val="528"/>
              </a:spcBef>
              <a:buSzPct val="125000"/>
            </a:pPr>
            <a:r>
              <a:rPr lang="en-US" dirty="0">
                <a:solidFill>
                  <a:srgbClr val="0F4D7B"/>
                </a:solidFill>
              </a:rPr>
              <a:t>Source: Uniform Data System, 2017</a:t>
            </a:r>
          </a:p>
        </p:txBody>
      </p:sp>
    </p:spTree>
    <p:extLst>
      <p:ext uri="{BB962C8B-B14F-4D97-AF65-F5344CB8AC3E}">
        <p14:creationId xmlns:p14="http://schemas.microsoft.com/office/powerpoint/2010/main" val="3238825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76199"/>
            <a:ext cx="10744200" cy="990601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F4D7B"/>
                </a:solidFill>
                <a:latin typeface="+mn-lt"/>
              </a:rPr>
              <a:t>HRSA </a:t>
            </a:r>
            <a:r>
              <a:rPr lang="en-US" sz="3200" b="1" dirty="0" smtClean="0">
                <a:solidFill>
                  <a:srgbClr val="0F4D7B"/>
                </a:solidFill>
                <a:latin typeface="+mn-lt"/>
              </a:rPr>
              <a:t>Funding in Alabama </a:t>
            </a:r>
            <a:r>
              <a:rPr lang="en-US" sz="2400" b="1" dirty="0" smtClean="0">
                <a:solidFill>
                  <a:srgbClr val="0F4D7B"/>
                </a:solidFill>
                <a:latin typeface="+mn-lt"/>
              </a:rPr>
              <a:t>(dollars </a:t>
            </a:r>
            <a:r>
              <a:rPr lang="en-US" sz="2400" b="1" dirty="0">
                <a:solidFill>
                  <a:srgbClr val="0F4D7B"/>
                </a:solidFill>
                <a:latin typeface="+mn-lt"/>
              </a:rPr>
              <a:t>in millions)</a:t>
            </a:r>
            <a:endParaRPr lang="en-US" sz="3200" b="1" dirty="0">
              <a:solidFill>
                <a:srgbClr val="800000"/>
              </a:solidFill>
              <a:latin typeface="+mn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371600"/>
            <a:ext cx="8915399" cy="4065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495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76199"/>
            <a:ext cx="10668000" cy="990601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F4D7B"/>
                </a:solidFill>
                <a:latin typeface="+mn-lt"/>
              </a:rPr>
              <a:t>HRSA Funding </a:t>
            </a:r>
            <a:r>
              <a:rPr lang="en-US" sz="3200" b="1" dirty="0" smtClean="0">
                <a:solidFill>
                  <a:srgbClr val="0F4D7B"/>
                </a:solidFill>
                <a:latin typeface="+mn-lt"/>
              </a:rPr>
              <a:t>in Alabama </a:t>
            </a:r>
            <a:r>
              <a:rPr lang="en-US" sz="2400" b="1" dirty="0" smtClean="0">
                <a:solidFill>
                  <a:srgbClr val="0F4D7B"/>
                </a:solidFill>
                <a:latin typeface="+mn-lt"/>
              </a:rPr>
              <a:t>(dollars </a:t>
            </a:r>
            <a:r>
              <a:rPr lang="en-US" sz="2400" b="1" dirty="0">
                <a:solidFill>
                  <a:srgbClr val="0F4D7B"/>
                </a:solidFill>
                <a:latin typeface="+mn-lt"/>
              </a:rPr>
              <a:t>in millions)</a:t>
            </a:r>
            <a:endParaRPr lang="en-US" sz="3200" b="1" dirty="0">
              <a:solidFill>
                <a:srgbClr val="800000"/>
              </a:solidFill>
              <a:latin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676401"/>
            <a:ext cx="9210675" cy="3429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000" y="5638800"/>
            <a:ext cx="548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Source:  data.hrsa.gov/topics/grants FY 2018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21939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75661"/>
            <a:ext cx="10325100" cy="990601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F4D7B"/>
                </a:solidFill>
                <a:latin typeface="+mn-lt"/>
              </a:rPr>
              <a:t>Health Center Program	</a:t>
            </a:r>
            <a:endParaRPr lang="en-US" sz="3200" b="1" dirty="0">
              <a:solidFill>
                <a:srgbClr val="800000"/>
              </a:solidFill>
              <a:latin typeface="+mn-lt"/>
            </a:endParaRPr>
          </a:p>
        </p:txBody>
      </p:sp>
      <p:sp>
        <p:nvSpPr>
          <p:cNvPr id="9" name="Notched Right Arrow 8"/>
          <p:cNvSpPr/>
          <p:nvPr/>
        </p:nvSpPr>
        <p:spPr>
          <a:xfrm>
            <a:off x="5588055" y="3070501"/>
            <a:ext cx="1600200" cy="1010143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1634417950"/>
              </p:ext>
            </p:extLst>
          </p:nvPr>
        </p:nvGraphicFramePr>
        <p:xfrm>
          <a:off x="7391400" y="1816165"/>
          <a:ext cx="4549537" cy="3368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8850" y="1590675"/>
            <a:ext cx="4400757" cy="3819525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503821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76200"/>
            <a:ext cx="10360152" cy="990601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F4D7B"/>
                </a:solidFill>
                <a:latin typeface="+mn-lt"/>
              </a:rPr>
              <a:t>Maternal and Child Health</a:t>
            </a:r>
            <a:endParaRPr lang="en-US" sz="3200" b="1" dirty="0">
              <a:solidFill>
                <a:srgbClr val="800000"/>
              </a:solidFill>
              <a:latin typeface="+mn-lt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51460" y="1295400"/>
            <a:ext cx="5064242" cy="4762272"/>
          </a:xfrm>
        </p:spPr>
        <p:txBody>
          <a:bodyPr>
            <a:normAutofit/>
          </a:bodyPr>
          <a:lstStyle/>
          <a:p>
            <a:pPr>
              <a:buClr>
                <a:srgbClr val="0F4D7B"/>
              </a:buClr>
              <a:buFont typeface="Wingdings" panose="05000000000000000000" pitchFamily="2" charset="2"/>
              <a:buChar char="§"/>
            </a:pPr>
            <a:r>
              <a:rPr lang="en-US" b="1" dirty="0" smtClean="0">
                <a:solidFill>
                  <a:srgbClr val="0F4D7B"/>
                </a:solidFill>
              </a:rPr>
              <a:t>MCH Block Grant Program</a:t>
            </a:r>
            <a:r>
              <a:rPr lang="en-US" dirty="0" smtClean="0">
                <a:solidFill>
                  <a:srgbClr val="0F4D7B"/>
                </a:solidFill>
              </a:rPr>
              <a:t>- Grants </a:t>
            </a:r>
            <a:r>
              <a:rPr lang="en-US" dirty="0">
                <a:solidFill>
                  <a:srgbClr val="0F4D7B"/>
                </a:solidFill>
              </a:rPr>
              <a:t>to 59 states and jurisdictions to provide health care and services to </a:t>
            </a:r>
            <a:r>
              <a:rPr lang="en-US" dirty="0" smtClean="0">
                <a:solidFill>
                  <a:srgbClr val="0F4D7B"/>
                </a:solidFill>
              </a:rPr>
              <a:t>nearly 56 million </a:t>
            </a:r>
            <a:r>
              <a:rPr lang="en-US" dirty="0">
                <a:solidFill>
                  <a:srgbClr val="0F4D7B"/>
                </a:solidFill>
              </a:rPr>
              <a:t>mothers and children in the United States, including:</a:t>
            </a:r>
          </a:p>
          <a:p>
            <a:pPr lvl="1">
              <a:buClr>
                <a:srgbClr val="0F4D7B"/>
              </a:buClr>
            </a:pPr>
            <a:r>
              <a:rPr lang="en-US" sz="2800" dirty="0" smtClean="0">
                <a:solidFill>
                  <a:srgbClr val="0F4D7B"/>
                </a:solidFill>
              </a:rPr>
              <a:t>86% of all </a:t>
            </a:r>
            <a:r>
              <a:rPr lang="en-US" sz="2800" dirty="0">
                <a:solidFill>
                  <a:srgbClr val="0F4D7B"/>
                </a:solidFill>
              </a:rPr>
              <a:t>pregnant women </a:t>
            </a:r>
          </a:p>
          <a:p>
            <a:pPr lvl="1">
              <a:buClr>
                <a:srgbClr val="0F4D7B"/>
              </a:buClr>
            </a:pPr>
            <a:r>
              <a:rPr lang="en-US" sz="2800" dirty="0" smtClean="0">
                <a:solidFill>
                  <a:srgbClr val="0F4D7B"/>
                </a:solidFill>
              </a:rPr>
              <a:t>99% of infants</a:t>
            </a:r>
          </a:p>
          <a:p>
            <a:pPr lvl="1">
              <a:buClr>
                <a:srgbClr val="0F4D7B"/>
              </a:buClr>
            </a:pPr>
            <a:r>
              <a:rPr lang="en-US" sz="2800" dirty="0" smtClean="0">
                <a:solidFill>
                  <a:srgbClr val="0F4D7B"/>
                </a:solidFill>
              </a:rPr>
              <a:t>55% of all children, including those with special health care needs</a:t>
            </a:r>
            <a:endParaRPr lang="en-US" sz="2400" dirty="0" smtClean="0">
              <a:solidFill>
                <a:srgbClr val="0F4D7B"/>
              </a:solidFill>
            </a:endParaRPr>
          </a:p>
          <a:p>
            <a:pPr marL="0" indent="0">
              <a:buNone/>
            </a:pPr>
            <a:endParaRPr lang="en-US" sz="3100" dirty="0"/>
          </a:p>
          <a:p>
            <a:pPr lvl="0"/>
            <a:endParaRPr lang="en-US" sz="2200" b="1" dirty="0">
              <a:solidFill>
                <a:srgbClr val="0F4D7B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5184362" y="1676400"/>
            <a:ext cx="0" cy="396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1261872"/>
            <a:ext cx="6215063" cy="432136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5702" y="5638800"/>
            <a:ext cx="1529820" cy="60209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9428" y="5599750"/>
            <a:ext cx="1615441" cy="64114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10588" y="5601521"/>
            <a:ext cx="1975471" cy="68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361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76200"/>
            <a:ext cx="10512552" cy="990601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F4D7B"/>
                </a:solidFill>
                <a:latin typeface="+mn-lt"/>
              </a:rPr>
              <a:t>Maternal and Child Health</a:t>
            </a:r>
            <a:endParaRPr lang="en-US" sz="3200" b="1" dirty="0">
              <a:solidFill>
                <a:srgbClr val="800000"/>
              </a:solidFill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07870" y="1097281"/>
            <a:ext cx="725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F4D7B"/>
                </a:solidFill>
              </a:rPr>
              <a:t>MCHBGrandChallenges.hrsa.gov</a:t>
            </a:r>
            <a:endParaRPr lang="en-US" sz="3600" b="1" dirty="0">
              <a:solidFill>
                <a:srgbClr val="0F4D7B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8682" y="1713132"/>
            <a:ext cx="6858000" cy="457387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92888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88685" y="75524"/>
            <a:ext cx="10512552" cy="990601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F4D7B"/>
                </a:solidFill>
                <a:latin typeface="+mn-lt"/>
              </a:rPr>
              <a:t>Ryan White HIV/AIDS Program	</a:t>
            </a:r>
            <a:endParaRPr lang="en-US" sz="3200" b="1" dirty="0">
              <a:solidFill>
                <a:srgbClr val="800000"/>
              </a:solidFill>
              <a:latin typeface="+mn-lt"/>
            </a:endParaRPr>
          </a:p>
        </p:txBody>
      </p:sp>
      <p:sp>
        <p:nvSpPr>
          <p:cNvPr id="9" name="Content Placeholder 5"/>
          <p:cNvSpPr>
            <a:spLocks noGrp="1"/>
          </p:cNvSpPr>
          <p:nvPr>
            <p:ph idx="1"/>
          </p:nvPr>
        </p:nvSpPr>
        <p:spPr>
          <a:xfrm>
            <a:off x="488685" y="1279922"/>
            <a:ext cx="5683515" cy="4358878"/>
          </a:xfrm>
        </p:spPr>
        <p:txBody>
          <a:bodyPr>
            <a:normAutofit lnSpcReduction="10000"/>
          </a:bodyPr>
          <a:lstStyle/>
          <a:p>
            <a:pPr marL="290506" indent="-290506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0F4D7B"/>
                </a:solidFill>
              </a:rPr>
              <a:t>More than half of the people living with diagnosed HIV in the United States—535,000 individuals—receive services through at least one Ryan White HIV/AIDS Program-funded service</a:t>
            </a:r>
          </a:p>
          <a:p>
            <a:pPr marL="290506" indent="-290506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0F4D7B"/>
                </a:solidFill>
              </a:rPr>
              <a:t>86% of Ryan White HIV/AIDS Program clients receiving HIV medical care are virally suppressed, up from 70% in 2010, and exceeding the national average* of 60%</a:t>
            </a:r>
          </a:p>
          <a:p>
            <a:pPr marL="290506" indent="-290506">
              <a:buFont typeface="Wingdings" panose="05000000000000000000" pitchFamily="2" charset="2"/>
              <a:buChar char="§"/>
            </a:pPr>
            <a:endParaRPr lang="en-US" dirty="0">
              <a:solidFill>
                <a:srgbClr val="0F4D7B"/>
              </a:solidFill>
            </a:endParaRPr>
          </a:p>
          <a:p>
            <a:pPr marL="290506" indent="-290506">
              <a:buFont typeface="Wingdings" panose="05000000000000000000" pitchFamily="2" charset="2"/>
              <a:buChar char="§"/>
            </a:pPr>
            <a:endParaRPr lang="en-US" dirty="0">
              <a:solidFill>
                <a:srgbClr val="0F4D7B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77861" y="5895856"/>
            <a:ext cx="6934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rgbClr val="0F4D7B"/>
                </a:solidFill>
              </a:rPr>
              <a:t>*</a:t>
            </a:r>
            <a:r>
              <a:rPr lang="en-US" sz="1400" i="1" dirty="0">
                <a:solidFill>
                  <a:srgbClr val="0F4D7B"/>
                </a:solidFill>
              </a:rPr>
              <a:t>Viral suppression among people &gt;=13 years old diagnosed with HIV in 34 states and DC 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650825229"/>
              </p:ext>
            </p:extLst>
          </p:nvPr>
        </p:nvGraphicFramePr>
        <p:xfrm>
          <a:off x="6781801" y="3082907"/>
          <a:ext cx="4419600" cy="17938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90623" y="1861867"/>
            <a:ext cx="1042873" cy="1151506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6172200" y="1524000"/>
            <a:ext cx="0" cy="41148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334000" y="1323181"/>
            <a:ext cx="4699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F4D7B"/>
                </a:solidFill>
              </a:rPr>
              <a:t>In Alabama…..</a:t>
            </a:r>
            <a:endParaRPr lang="en-US" sz="2400" b="1" dirty="0">
              <a:solidFill>
                <a:srgbClr val="0F4D7B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21332" y="5361801"/>
            <a:ext cx="50250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Source: </a:t>
            </a:r>
            <a:r>
              <a:rPr lang="en-US" sz="1100" dirty="0"/>
              <a:t>RWHAP Annual Client-Level Data </a:t>
            </a:r>
            <a:r>
              <a:rPr lang="en-US" sz="1100" dirty="0" smtClean="0"/>
              <a:t>Report 2017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643707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8641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F4D7B"/>
                </a:solidFill>
                <a:latin typeface="+mn-lt"/>
              </a:rPr>
              <a:t>HRSA In Action…</a:t>
            </a:r>
            <a:endParaRPr lang="en-US" sz="3200" b="1" dirty="0">
              <a:solidFill>
                <a:srgbClr val="0F4D7B"/>
              </a:solidFill>
              <a:latin typeface="+mn-lt"/>
            </a:endParaRPr>
          </a:p>
        </p:txBody>
      </p:sp>
      <p:pic>
        <p:nvPicPr>
          <p:cNvPr id="2050" name="Picture 2" descr="Ending the HIV Epidemi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16922"/>
            <a:ext cx="461179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nding the HIV Epidemic banner stating the goal of 75% reduction in new HIV infections in five years and at least 90% in ten years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057400"/>
            <a:ext cx="6300212" cy="3429000"/>
          </a:xfrm>
          <a:prstGeom prst="rect">
            <a:avLst/>
          </a:prstGeom>
          <a:noFill/>
          <a:ln>
            <a:solidFill>
              <a:srgbClr val="0F4D7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207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6295"/>
            <a:ext cx="7010400" cy="574576"/>
          </a:xfrm>
        </p:spPr>
        <p:txBody>
          <a:bodyPr anchor="t">
            <a:noAutofit/>
          </a:bodyPr>
          <a:lstStyle/>
          <a:p>
            <a:r>
              <a:rPr lang="en-US" sz="3200" b="1" dirty="0" smtClean="0">
                <a:solidFill>
                  <a:srgbClr val="0F4D7B"/>
                </a:solidFill>
                <a:latin typeface="+mn-lt"/>
              </a:rPr>
              <a:t>Federal Office of Rural Health Policy</a:t>
            </a:r>
            <a:endParaRPr lang="en-US" sz="3200" b="1" dirty="0">
              <a:solidFill>
                <a:srgbClr val="0F4D7B"/>
              </a:solidFill>
              <a:latin typeface="+mn-lt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143000" y="1667820"/>
            <a:ext cx="4267200" cy="2362200"/>
          </a:xfrm>
        </p:spPr>
        <p:txBody>
          <a:bodyPr>
            <a:normAutofit/>
          </a:bodyPr>
          <a:lstStyle/>
          <a:p>
            <a:pPr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500" b="1" dirty="0" smtClean="0">
                <a:solidFill>
                  <a:srgbClr val="800000"/>
                </a:solidFill>
              </a:rPr>
              <a:t>Delta State Rural Development Network</a:t>
            </a:r>
            <a:endParaRPr lang="en-US" sz="1500" b="1" dirty="0">
              <a:solidFill>
                <a:srgbClr val="800000"/>
              </a:solidFill>
            </a:endParaRPr>
          </a:p>
          <a:p>
            <a:pPr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500" b="1" dirty="0" smtClean="0">
                <a:solidFill>
                  <a:srgbClr val="800000"/>
                </a:solidFill>
              </a:rPr>
              <a:t>Rural Communities Opioid  Response (Planning)</a:t>
            </a:r>
            <a:endParaRPr lang="en-US" sz="1500" b="1" dirty="0">
              <a:solidFill>
                <a:srgbClr val="800000"/>
              </a:solidFill>
            </a:endParaRPr>
          </a:p>
          <a:p>
            <a:pPr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500" b="1" dirty="0" smtClean="0">
                <a:solidFill>
                  <a:srgbClr val="800000"/>
                </a:solidFill>
              </a:rPr>
              <a:t>Rural Health Care Services Outreach</a:t>
            </a:r>
            <a:endParaRPr lang="en-US" sz="1500" b="1" dirty="0">
              <a:solidFill>
                <a:srgbClr val="800000"/>
              </a:solidFill>
            </a:endParaRPr>
          </a:p>
          <a:p>
            <a:pPr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500" b="1" dirty="0" smtClean="0">
                <a:solidFill>
                  <a:srgbClr val="800000"/>
                </a:solidFill>
              </a:rPr>
              <a:t>Rural Health Network Development</a:t>
            </a:r>
          </a:p>
          <a:p>
            <a:pPr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500" dirty="0">
                <a:solidFill>
                  <a:srgbClr val="0F4D7B"/>
                </a:solidFill>
              </a:rPr>
              <a:t>Small Healthcare Provider Quality </a:t>
            </a:r>
            <a:r>
              <a:rPr lang="en-US" sz="1500" dirty="0" smtClean="0">
                <a:solidFill>
                  <a:srgbClr val="0F4D7B"/>
                </a:solidFill>
              </a:rPr>
              <a:t>Improvement</a:t>
            </a:r>
            <a:endParaRPr lang="en-US" sz="1500" b="1" dirty="0">
              <a:solidFill>
                <a:srgbClr val="800000"/>
              </a:solidFill>
            </a:endParaRPr>
          </a:p>
          <a:p>
            <a:pPr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500" dirty="0" smtClean="0">
                <a:solidFill>
                  <a:srgbClr val="0F4D7B"/>
                </a:solidFill>
              </a:rPr>
              <a:t>Rural Network Allied Health Training Program</a:t>
            </a:r>
            <a:endParaRPr lang="en-US" sz="1500" dirty="0">
              <a:solidFill>
                <a:srgbClr val="0F4D7B"/>
              </a:solidFill>
            </a:endParaRPr>
          </a:p>
          <a:p>
            <a:pPr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500" dirty="0">
                <a:solidFill>
                  <a:srgbClr val="0F4D7B"/>
                </a:solidFill>
              </a:rPr>
              <a:t>Black Lung Clinics Program</a:t>
            </a:r>
          </a:p>
          <a:p>
            <a:pPr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500" dirty="0">
                <a:solidFill>
                  <a:srgbClr val="056594"/>
                </a:solidFill>
              </a:rPr>
              <a:t>Radiation Exposure &amp; Screening Education </a:t>
            </a:r>
            <a:endParaRPr lang="en-US" sz="1500" dirty="0" smtClean="0">
              <a:solidFill>
                <a:srgbClr val="056594"/>
              </a:solidFill>
            </a:endParaRPr>
          </a:p>
          <a:p>
            <a:pPr marL="0" indent="274320">
              <a:spcBef>
                <a:spcPts val="300"/>
              </a:spcBef>
            </a:pPr>
            <a:endParaRPr lang="en-US" sz="1500" dirty="0">
              <a:solidFill>
                <a:srgbClr val="056594"/>
              </a:solidFill>
            </a:endParaRPr>
          </a:p>
          <a:p>
            <a:pPr marL="0" indent="274320">
              <a:spcBef>
                <a:spcPts val="300"/>
              </a:spcBef>
            </a:pPr>
            <a:endParaRPr lang="en-US" sz="1500" dirty="0">
              <a:solidFill>
                <a:srgbClr val="056594"/>
              </a:solidFill>
            </a:endParaRPr>
          </a:p>
          <a:p>
            <a:pPr marL="0" indent="274320">
              <a:spcBef>
                <a:spcPts val="300"/>
              </a:spcBef>
            </a:pPr>
            <a:endParaRPr lang="en-US" sz="1500" dirty="0">
              <a:solidFill>
                <a:srgbClr val="056594"/>
              </a:solidFill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6215744" y="4331110"/>
            <a:ext cx="4299857" cy="1789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fontAlgn="base"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1500" b="1" kern="0" dirty="0">
                <a:solidFill>
                  <a:srgbClr val="800000"/>
                </a:solidFill>
              </a:rPr>
              <a:t>State Offices of Rural Health</a:t>
            </a:r>
          </a:p>
          <a:p>
            <a:pPr marL="342900" indent="-342900" fontAlgn="base"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1500" b="1" kern="0" dirty="0">
                <a:solidFill>
                  <a:srgbClr val="800000"/>
                </a:solidFill>
              </a:rPr>
              <a:t>Medicare Rural Hospital Flexibility Grants </a:t>
            </a:r>
          </a:p>
          <a:p>
            <a:pPr marL="342900" indent="-342900" fontAlgn="base"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1500" b="1" kern="0" dirty="0">
                <a:solidFill>
                  <a:srgbClr val="800000"/>
                </a:solidFill>
              </a:rPr>
              <a:t>Small </a:t>
            </a:r>
            <a:r>
              <a:rPr lang="en-US" sz="1500" b="1" kern="0" dirty="0" smtClean="0">
                <a:solidFill>
                  <a:srgbClr val="800000"/>
                </a:solidFill>
              </a:rPr>
              <a:t>Rural Hospital </a:t>
            </a:r>
            <a:r>
              <a:rPr lang="en-US" sz="1500" b="1" kern="0" dirty="0">
                <a:solidFill>
                  <a:srgbClr val="800000"/>
                </a:solidFill>
              </a:rPr>
              <a:t>Improvement </a:t>
            </a:r>
            <a:r>
              <a:rPr lang="en-US" sz="1500" b="1" kern="0" dirty="0" smtClean="0">
                <a:solidFill>
                  <a:srgbClr val="800000"/>
                </a:solidFill>
              </a:rPr>
              <a:t>Program</a:t>
            </a:r>
            <a:endParaRPr lang="en-US" sz="1500" b="1" kern="0" dirty="0">
              <a:solidFill>
                <a:srgbClr val="800000"/>
              </a:solidFill>
            </a:endParaRPr>
          </a:p>
          <a:p>
            <a:pPr marL="342900" indent="-342900" fontAlgn="base"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1500" kern="0" dirty="0" smtClean="0">
                <a:solidFill>
                  <a:srgbClr val="0F4D7B"/>
                </a:solidFill>
              </a:rPr>
              <a:t>Rural Quality Improvement Technical Assistance Cooperative Agreement</a:t>
            </a:r>
          </a:p>
          <a:p>
            <a:pPr marL="342900" indent="-342900" fontAlgn="base"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1500" kern="0" dirty="0" smtClean="0">
                <a:solidFill>
                  <a:srgbClr val="0F4D7B"/>
                </a:solidFill>
              </a:rPr>
              <a:t>Small Rural Hospital Transitions Project</a:t>
            </a:r>
            <a:endParaRPr lang="en-US" sz="1500" kern="0" dirty="0">
              <a:solidFill>
                <a:srgbClr val="0F4D7B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28657" y="3915714"/>
            <a:ext cx="4036423" cy="400110"/>
          </a:xfrm>
          <a:prstGeom prst="rect">
            <a:avLst/>
          </a:prstGeom>
          <a:solidFill>
            <a:srgbClr val="8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prstClr val="white"/>
                </a:solidFill>
              </a:rPr>
              <a:t>Hospital-State Division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28657" y="1134922"/>
            <a:ext cx="4114800" cy="707886"/>
          </a:xfrm>
          <a:prstGeom prst="rect">
            <a:avLst/>
          </a:prstGeom>
          <a:solidFill>
            <a:srgbClr val="8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FFFFFF"/>
                </a:solidFill>
              </a:rPr>
              <a:t>Office for the Advancement of Telehealth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 bwMode="auto">
          <a:xfrm flipH="1">
            <a:off x="6207034" y="1829745"/>
            <a:ext cx="4419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85750" indent="-285750" fontAlgn="base">
              <a:buFont typeface="Wingdings" panose="05000000000000000000" pitchFamily="2" charset="2"/>
              <a:buChar char="§"/>
              <a:defRPr/>
            </a:pPr>
            <a:r>
              <a:rPr lang="en-US" sz="1500" b="1" kern="0" dirty="0">
                <a:solidFill>
                  <a:srgbClr val="800000"/>
                </a:solidFill>
              </a:rPr>
              <a:t>Telehealth Network Grants </a:t>
            </a:r>
          </a:p>
          <a:p>
            <a:pPr marL="342900" indent="-342900" fontAlgn="base">
              <a:buFont typeface="Wingdings" panose="05000000000000000000" pitchFamily="2" charset="2"/>
              <a:buChar char="§"/>
              <a:defRPr/>
            </a:pPr>
            <a:r>
              <a:rPr lang="en-US" sz="1500" kern="0" dirty="0" smtClean="0">
                <a:solidFill>
                  <a:srgbClr val="0F4D7B"/>
                </a:solidFill>
              </a:rPr>
              <a:t>Telehealth </a:t>
            </a:r>
            <a:r>
              <a:rPr lang="en-US" sz="1500" kern="0" dirty="0">
                <a:solidFill>
                  <a:srgbClr val="0F4D7B"/>
                </a:solidFill>
              </a:rPr>
              <a:t>Resource Centers</a:t>
            </a:r>
          </a:p>
          <a:p>
            <a:pPr marL="342900" indent="-342900" fontAlgn="base">
              <a:buFont typeface="Wingdings" panose="05000000000000000000" pitchFamily="2" charset="2"/>
              <a:buChar char="§"/>
              <a:defRPr/>
            </a:pPr>
            <a:r>
              <a:rPr lang="en-US" sz="1500" kern="0" dirty="0">
                <a:solidFill>
                  <a:srgbClr val="066594"/>
                </a:solidFill>
              </a:rPr>
              <a:t>Telehealth Research Center</a:t>
            </a:r>
          </a:p>
          <a:p>
            <a:pPr marL="342900" indent="-342900" fontAlgn="base">
              <a:buFont typeface="Wingdings" panose="05000000000000000000" pitchFamily="2" charset="2"/>
              <a:buChar char="§"/>
              <a:defRPr/>
            </a:pPr>
            <a:r>
              <a:rPr lang="en-US" sz="1500" kern="0" dirty="0">
                <a:solidFill>
                  <a:srgbClr val="066594"/>
                </a:solidFill>
              </a:rPr>
              <a:t>Telehealth Centers of Excellence</a:t>
            </a:r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r>
              <a:rPr lang="en-US" sz="1500" kern="0" dirty="0">
                <a:solidFill>
                  <a:srgbClr val="0F4D7B"/>
                </a:solidFill>
              </a:rPr>
              <a:t>Flex Rural Veterans Health Access</a:t>
            </a:r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r>
              <a:rPr lang="en-US" sz="1500" kern="0" dirty="0">
                <a:solidFill>
                  <a:srgbClr val="066594"/>
                </a:solidFill>
              </a:rPr>
              <a:t>Licensure Portability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90600" y="3915714"/>
            <a:ext cx="4191000" cy="400110"/>
          </a:xfrm>
          <a:prstGeom prst="rect">
            <a:avLst/>
          </a:prstGeom>
          <a:solidFill>
            <a:srgbClr val="8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prstClr val="white"/>
                </a:solidFill>
              </a:rPr>
              <a:t>Policy </a:t>
            </a:r>
            <a:r>
              <a:rPr lang="en-US" sz="2000" b="1" dirty="0" smtClean="0">
                <a:solidFill>
                  <a:prstClr val="white"/>
                </a:solidFill>
              </a:rPr>
              <a:t> </a:t>
            </a:r>
            <a:r>
              <a:rPr lang="en-US" sz="2000" b="1" dirty="0">
                <a:solidFill>
                  <a:prstClr val="white"/>
                </a:solidFill>
              </a:rPr>
              <a:t>Research Division</a:t>
            </a:r>
          </a:p>
        </p:txBody>
      </p:sp>
      <p:sp>
        <p:nvSpPr>
          <p:cNvPr id="17" name="Content Placeholder 2"/>
          <p:cNvSpPr txBox="1">
            <a:spLocks/>
          </p:cNvSpPr>
          <p:nvPr/>
        </p:nvSpPr>
        <p:spPr bwMode="auto">
          <a:xfrm>
            <a:off x="1143000" y="4331110"/>
            <a:ext cx="4417422" cy="1752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fontAlgn="base"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1500" kern="0" dirty="0">
                <a:solidFill>
                  <a:srgbClr val="0F4D7B"/>
                </a:solidFill>
              </a:rPr>
              <a:t>Rural Health Research Centers</a:t>
            </a:r>
          </a:p>
          <a:p>
            <a:pPr marL="342900" indent="-342900" fontAlgn="base"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1500" kern="0" dirty="0">
                <a:solidFill>
                  <a:srgbClr val="0F4D7B"/>
                </a:solidFill>
              </a:rPr>
              <a:t>Rural Health Research Gateway</a:t>
            </a:r>
          </a:p>
          <a:p>
            <a:pPr marL="342900" indent="-342900" fontAlgn="base"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1500" kern="0" dirty="0">
                <a:solidFill>
                  <a:srgbClr val="0F4D7B"/>
                </a:solidFill>
              </a:rPr>
              <a:t>Rural Health Information Hub</a:t>
            </a:r>
          </a:p>
          <a:p>
            <a:pPr marL="342900" indent="-342900" fontAlgn="base"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1500" kern="0" dirty="0">
                <a:solidFill>
                  <a:srgbClr val="0F4D7B"/>
                </a:solidFill>
              </a:rPr>
              <a:t>Rural Policy Analysis</a:t>
            </a:r>
          </a:p>
          <a:p>
            <a:pPr marL="342900" indent="-342900" fontAlgn="base"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1500" kern="0" dirty="0">
                <a:solidFill>
                  <a:srgbClr val="0F4D7B"/>
                </a:solidFill>
              </a:rPr>
              <a:t>Rapid Response Data Analysis</a:t>
            </a:r>
          </a:p>
          <a:p>
            <a:pPr marL="342900" indent="-342900" fontAlgn="base"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1500" kern="0" dirty="0">
                <a:solidFill>
                  <a:srgbClr val="0F4D7B"/>
                </a:solidFill>
              </a:rPr>
              <a:t>Rural Health Value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1600" kern="0" dirty="0">
              <a:solidFill>
                <a:srgbClr val="0BD0D9">
                  <a:lumMod val="50000"/>
                </a:srgb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90600" y="1181961"/>
            <a:ext cx="4191000" cy="400110"/>
          </a:xfrm>
          <a:prstGeom prst="rect">
            <a:avLst/>
          </a:prstGeom>
          <a:solidFill>
            <a:srgbClr val="8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prstClr val="white"/>
                </a:solidFill>
              </a:rPr>
              <a:t>Community-Based Division</a:t>
            </a:r>
          </a:p>
        </p:txBody>
      </p:sp>
    </p:spTree>
    <p:extLst>
      <p:ext uri="{BB962C8B-B14F-4D97-AF65-F5344CB8AC3E}">
        <p14:creationId xmlns:p14="http://schemas.microsoft.com/office/powerpoint/2010/main" val="248500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109347"/>
            <a:ext cx="10512552" cy="990601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0F4D7B"/>
                </a:solidFill>
                <a:latin typeface="+mn-lt"/>
              </a:rPr>
              <a:t>Health Care Systems</a:t>
            </a:r>
            <a:endParaRPr lang="en-US" sz="3200" b="1" dirty="0">
              <a:solidFill>
                <a:srgbClr val="800000"/>
              </a:solidFill>
              <a:latin typeface="+mn-lt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23887" y="1143000"/>
            <a:ext cx="11734800" cy="3657599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rgbClr val="0F4D7B"/>
                </a:solidFill>
              </a:rPr>
              <a:t>Organ Transplantation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rgbClr val="0F4D7B"/>
                </a:solidFill>
              </a:rPr>
              <a:t>Currently, over 145 million people are registered to be organ donors—an all time high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rgbClr val="0F4D7B"/>
                </a:solidFill>
              </a:rPr>
              <a:t>Over 19 million people are registered to be bone marrow donors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rgbClr val="0F4D7B"/>
                </a:solidFill>
              </a:rPr>
              <a:t>In 2017, HRSA’s transplantation programs facilitated: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F4D7B"/>
                </a:solidFill>
              </a:rPr>
              <a:t>34,770</a:t>
            </a:r>
            <a:r>
              <a:rPr lang="en-US" dirty="0"/>
              <a:t> </a:t>
            </a:r>
            <a:r>
              <a:rPr lang="en-US" dirty="0" smtClean="0">
                <a:solidFill>
                  <a:srgbClr val="0F4D7B"/>
                </a:solidFill>
              </a:rPr>
              <a:t> organ transplants (the highest ever)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0F4D7B"/>
                </a:solidFill>
              </a:rPr>
              <a:t>Nearly 6,000 bone marrow and cord blood transplants</a:t>
            </a:r>
            <a:endParaRPr lang="en-US" dirty="0">
              <a:solidFill>
                <a:srgbClr val="0F4D7B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rgbClr val="0F4D7B"/>
                </a:solidFill>
              </a:rPr>
              <a:t>340B Drug Pricing Program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F4D7B"/>
                </a:solidFill>
              </a:rPr>
              <a:t>Drug manufacturers provide discounts to eligible entities that meet criteria for serving safety net </a:t>
            </a:r>
            <a:r>
              <a:rPr lang="en-US" sz="2000" dirty="0" smtClean="0">
                <a:solidFill>
                  <a:srgbClr val="0F4D7B"/>
                </a:solidFill>
              </a:rPr>
              <a:t>patients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rgbClr val="0F4D7B"/>
                </a:solidFill>
              </a:rPr>
              <a:t>Qualified safety net organizations obtain a 25-50% discount on outpatient drugs</a:t>
            </a:r>
            <a:endParaRPr lang="en-US" sz="2000" b="1" dirty="0" smtClean="0">
              <a:solidFill>
                <a:srgbClr val="0F4D7B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rgbClr val="0F4D7B"/>
                </a:solidFill>
              </a:rPr>
              <a:t>Poison Control Program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rgbClr val="0F4D7B"/>
                </a:solidFill>
              </a:rPr>
              <a:t>Poison control centers receive approximately 2.2 million human exposure calls annually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rgbClr val="0F4D7B"/>
                </a:solidFill>
              </a:rPr>
              <a:t>67 percent of human exposure calls to the Poison Help Line were managed through the helpline, thereby reducing hospitalizations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rgbClr val="0F4D7B"/>
                </a:solidFill>
              </a:rPr>
              <a:t>Poison control centers save Americans more than $1.8 billion every year in medical costs and lost productivity </a:t>
            </a:r>
            <a:endParaRPr lang="en-US" sz="2000" dirty="0">
              <a:solidFill>
                <a:srgbClr val="0F4D7B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en-US" b="1" dirty="0">
              <a:solidFill>
                <a:srgbClr val="0F4D7B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en-US" dirty="0" smtClean="0">
              <a:solidFill>
                <a:srgbClr val="0F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94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69295"/>
            <a:ext cx="11811000" cy="990601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0F4D7B"/>
                </a:solidFill>
                <a:latin typeface="+mn-lt"/>
              </a:rPr>
              <a:t>National Health Service Corps and Nurse Corps</a:t>
            </a:r>
            <a:endParaRPr lang="en-US" sz="3200" b="1" dirty="0">
              <a:solidFill>
                <a:srgbClr val="800000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45604" y="1188117"/>
            <a:ext cx="403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F4D7B"/>
                </a:solidFill>
              </a:rPr>
              <a:t>Alabama NHSC</a:t>
            </a:r>
            <a:endParaRPr lang="en-US" sz="2000" b="1" dirty="0">
              <a:solidFill>
                <a:srgbClr val="0F4D7B"/>
              </a:solidFill>
            </a:endParaRPr>
          </a:p>
        </p:txBody>
      </p:sp>
      <p:cxnSp>
        <p:nvCxnSpPr>
          <p:cNvPr id="15" name="Elbow Connector 14"/>
          <p:cNvCxnSpPr/>
          <p:nvPr/>
        </p:nvCxnSpPr>
        <p:spPr>
          <a:xfrm>
            <a:off x="4995290" y="2286000"/>
            <a:ext cx="2362200" cy="2286000"/>
          </a:xfrm>
          <a:prstGeom prst="bentConnector3">
            <a:avLst/>
          </a:prstGeom>
          <a:ln w="142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440" y="1400145"/>
            <a:ext cx="2237850" cy="205024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3656932"/>
            <a:ext cx="5715000" cy="1830136"/>
          </a:xfrm>
          <a:prstGeom prst="rect">
            <a:avLst/>
          </a:prstGeom>
          <a:ln w="12700">
            <a:solidFill>
              <a:srgbClr val="0F4D7B"/>
            </a:solidFill>
          </a:ln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3852751"/>
              </p:ext>
            </p:extLst>
          </p:nvPr>
        </p:nvGraphicFramePr>
        <p:xfrm>
          <a:off x="7357490" y="1605503"/>
          <a:ext cx="4039326" cy="4286417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593148">
                  <a:extLst>
                    <a:ext uri="{9D8B030D-6E8A-4147-A177-3AD203B41FA5}">
                      <a16:colId xmlns:a16="http://schemas.microsoft.com/office/drawing/2014/main" val="973801340"/>
                    </a:ext>
                  </a:extLst>
                </a:gridCol>
                <a:gridCol w="1446178">
                  <a:extLst>
                    <a:ext uri="{9D8B030D-6E8A-4147-A177-3AD203B41FA5}">
                      <a16:colId xmlns:a16="http://schemas.microsoft.com/office/drawing/2014/main" val="1030254964"/>
                    </a:ext>
                  </a:extLst>
                </a:gridCol>
              </a:tblGrid>
              <a:tr h="303912">
                <a:tc>
                  <a:txBody>
                    <a:bodyPr/>
                    <a:lstStyle/>
                    <a:p>
                      <a:pPr marL="0" marR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333333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Dental Health Care</a:t>
                      </a:r>
                      <a:endParaRPr lang="en-US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38100" marB="28575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333333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8.00</a:t>
                      </a:r>
                      <a:endParaRPr lang="en-US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38100" marB="28575" anchor="ctr"/>
                </a:tc>
                <a:extLst>
                  <a:ext uri="{0D108BD9-81ED-4DB2-BD59-A6C34878D82A}">
                    <a16:rowId xmlns:a16="http://schemas.microsoft.com/office/drawing/2014/main" val="906122326"/>
                  </a:ext>
                </a:extLst>
              </a:tr>
              <a:tr h="303912">
                <a:tc>
                  <a:txBody>
                    <a:bodyPr/>
                    <a:lstStyle/>
                    <a:p>
                      <a:pPr marL="0" marR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333333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Mental Health Care</a:t>
                      </a:r>
                      <a:endParaRPr lang="en-US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38100" marB="28575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333333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37.24</a:t>
                      </a:r>
                      <a:endParaRPr lang="en-US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38100" marB="28575" anchor="ctr"/>
                </a:tc>
                <a:extLst>
                  <a:ext uri="{0D108BD9-81ED-4DB2-BD59-A6C34878D82A}">
                    <a16:rowId xmlns:a16="http://schemas.microsoft.com/office/drawing/2014/main" val="4291035469"/>
                  </a:ext>
                </a:extLst>
              </a:tr>
              <a:tr h="393704">
                <a:tc>
                  <a:txBody>
                    <a:bodyPr/>
                    <a:lstStyle/>
                    <a:p>
                      <a:pPr marL="0" marR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333333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Primary Health Care</a:t>
                      </a:r>
                      <a:endParaRPr lang="en-US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38100" marB="28575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333333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42.98</a:t>
                      </a:r>
                      <a:endParaRPr lang="en-US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38100" marB="28575" anchor="ctr"/>
                </a:tc>
                <a:extLst>
                  <a:ext uri="{0D108BD9-81ED-4DB2-BD59-A6C34878D82A}">
                    <a16:rowId xmlns:a16="http://schemas.microsoft.com/office/drawing/2014/main" val="4188963556"/>
                  </a:ext>
                </a:extLst>
              </a:tr>
              <a:tr h="393704">
                <a:tc>
                  <a:txBody>
                    <a:bodyPr/>
                    <a:lstStyle/>
                    <a:p>
                      <a:pPr marL="0" marR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333333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 Providers FTE</a:t>
                      </a:r>
                      <a:endParaRPr lang="en-US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38100" marB="28575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333333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88.22</a:t>
                      </a:r>
                      <a:endParaRPr lang="en-US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38100" marB="28575" anchor="ctr"/>
                </a:tc>
                <a:extLst>
                  <a:ext uri="{0D108BD9-81ED-4DB2-BD59-A6C34878D82A}">
                    <a16:rowId xmlns:a16="http://schemas.microsoft.com/office/drawing/2014/main" val="1677723148"/>
                  </a:ext>
                </a:extLst>
              </a:tr>
              <a:tr h="393704">
                <a:tc>
                  <a:txBody>
                    <a:bodyPr/>
                    <a:lstStyle/>
                    <a:p>
                      <a:pPr marL="0" marR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38100" marB="28575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38100" marB="28575" anchor="ctr"/>
                </a:tc>
                <a:extLst>
                  <a:ext uri="{0D108BD9-81ED-4DB2-BD59-A6C34878D82A}">
                    <a16:rowId xmlns:a16="http://schemas.microsoft.com/office/drawing/2014/main" val="3009205237"/>
                  </a:ext>
                </a:extLst>
              </a:tr>
              <a:tr h="303912">
                <a:tc>
                  <a:txBody>
                    <a:bodyPr/>
                    <a:lstStyle/>
                    <a:p>
                      <a:pPr marL="0" marR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333333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NHSC Scholar</a:t>
                      </a:r>
                      <a:endParaRPr lang="en-US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38100" marB="28575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333333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3.00</a:t>
                      </a:r>
                      <a:endParaRPr lang="en-US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38100" marB="28575" anchor="ctr"/>
                </a:tc>
                <a:extLst>
                  <a:ext uri="{0D108BD9-81ED-4DB2-BD59-A6C34878D82A}">
                    <a16:rowId xmlns:a16="http://schemas.microsoft.com/office/drawing/2014/main" val="1398652867"/>
                  </a:ext>
                </a:extLst>
              </a:tr>
              <a:tr h="393704">
                <a:tc>
                  <a:txBody>
                    <a:bodyPr/>
                    <a:lstStyle/>
                    <a:p>
                      <a:pPr marL="0" marR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333333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NHSC Loan Re-</a:t>
                      </a:r>
                      <a:r>
                        <a:rPr lang="en-US" sz="1200" b="1" dirty="0" err="1" smtClean="0">
                          <a:solidFill>
                            <a:srgbClr val="333333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payor</a:t>
                      </a:r>
                      <a:endParaRPr lang="en-US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38100" marB="28575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333333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81.22</a:t>
                      </a:r>
                      <a:endParaRPr lang="en-US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38100" marB="28575" anchor="ctr"/>
                </a:tc>
                <a:extLst>
                  <a:ext uri="{0D108BD9-81ED-4DB2-BD59-A6C34878D82A}">
                    <a16:rowId xmlns:a16="http://schemas.microsoft.com/office/drawing/2014/main" val="3050988770"/>
                  </a:ext>
                </a:extLst>
              </a:tr>
              <a:tr h="303912">
                <a:tc>
                  <a:txBody>
                    <a:bodyPr/>
                    <a:lstStyle/>
                    <a:p>
                      <a:pPr marL="0" marR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333333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NHSC Student to Service</a:t>
                      </a:r>
                      <a:endParaRPr lang="en-US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38100" marB="28575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333333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4.00</a:t>
                      </a:r>
                      <a:endParaRPr lang="en-US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38100" marB="28575" anchor="ctr"/>
                </a:tc>
                <a:extLst>
                  <a:ext uri="{0D108BD9-81ED-4DB2-BD59-A6C34878D82A}">
                    <a16:rowId xmlns:a16="http://schemas.microsoft.com/office/drawing/2014/main" val="1390836223"/>
                  </a:ext>
                </a:extLst>
              </a:tr>
              <a:tr h="404633">
                <a:tc>
                  <a:txBody>
                    <a:bodyPr/>
                    <a:lstStyle/>
                    <a:p>
                      <a:pPr marL="0" marR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38100" marB="28575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38100" marB="28575" anchor="ctr"/>
                </a:tc>
                <a:extLst>
                  <a:ext uri="{0D108BD9-81ED-4DB2-BD59-A6C34878D82A}">
                    <a16:rowId xmlns:a16="http://schemas.microsoft.com/office/drawing/2014/main" val="3059934703"/>
                  </a:ext>
                </a:extLst>
              </a:tr>
              <a:tr h="393704">
                <a:tc>
                  <a:txBody>
                    <a:bodyPr/>
                    <a:lstStyle/>
                    <a:p>
                      <a:pPr marL="0" marR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333333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Urban </a:t>
                      </a:r>
                      <a:endParaRPr lang="en-US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38100" marB="28575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333333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42.84</a:t>
                      </a:r>
                      <a:endParaRPr lang="en-US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38100" marB="28575" anchor="ctr"/>
                </a:tc>
                <a:extLst>
                  <a:ext uri="{0D108BD9-81ED-4DB2-BD59-A6C34878D82A}">
                    <a16:rowId xmlns:a16="http://schemas.microsoft.com/office/drawing/2014/main" val="952177752"/>
                  </a:ext>
                </a:extLst>
              </a:tr>
              <a:tr h="303912">
                <a:tc>
                  <a:txBody>
                    <a:bodyPr/>
                    <a:lstStyle/>
                    <a:p>
                      <a:pPr marL="0" marR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333333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Rural</a:t>
                      </a:r>
                      <a:endParaRPr lang="en-US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38100" marB="28575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333333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43.38</a:t>
                      </a:r>
                      <a:endParaRPr lang="en-US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38100" marB="28575" anchor="ctr"/>
                </a:tc>
                <a:extLst>
                  <a:ext uri="{0D108BD9-81ED-4DB2-BD59-A6C34878D82A}">
                    <a16:rowId xmlns:a16="http://schemas.microsoft.com/office/drawing/2014/main" val="74130649"/>
                  </a:ext>
                </a:extLst>
              </a:tr>
              <a:tr h="393704"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Source:  NHSC Current Provider FTE</a:t>
                      </a:r>
                      <a:r>
                        <a:rPr lang="en-US" sz="1200" b="1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Summary by State Report</a:t>
                      </a:r>
                      <a:endParaRPr lang="en-US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38100" marB="28575" anchor="ctr"/>
                </a:tc>
                <a:tc hMerge="1">
                  <a:txBody>
                    <a:bodyPr/>
                    <a:lstStyle/>
                    <a:p>
                      <a:pPr marL="0" marR="0" algn="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38100" marB="28575" anchor="ctr"/>
                </a:tc>
                <a:extLst>
                  <a:ext uri="{0D108BD9-81ED-4DB2-BD59-A6C34878D82A}">
                    <a16:rowId xmlns:a16="http://schemas.microsoft.com/office/drawing/2014/main" val="17870638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840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8641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F4D7B"/>
                </a:solidFill>
                <a:latin typeface="+mn-lt"/>
              </a:rPr>
              <a:t>HRSA and Opioids…</a:t>
            </a:r>
            <a:endParaRPr lang="en-US" sz="3200" b="1" dirty="0">
              <a:solidFill>
                <a:srgbClr val="0F4D7B"/>
              </a:solidFill>
              <a:latin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4734" y="1795662"/>
            <a:ext cx="5508940" cy="39193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706719"/>
            <a:ext cx="4953476" cy="4038600"/>
          </a:xfrm>
          <a:prstGeom prst="rect">
            <a:avLst/>
          </a:prstGeom>
          <a:noFill/>
          <a:ln w="1587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sp>
        <p:nvSpPr>
          <p:cNvPr id="7" name="TextBox 6"/>
          <p:cNvSpPr txBox="1"/>
          <p:nvPr/>
        </p:nvSpPr>
        <p:spPr>
          <a:xfrm>
            <a:off x="1219200" y="1121944"/>
            <a:ext cx="36571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HRSA.gov/Opioids</a:t>
            </a:r>
            <a:endParaRPr lang="en-US" sz="3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6172676" y="1511587"/>
            <a:ext cx="0" cy="4328217"/>
          </a:xfrm>
          <a:prstGeom prst="line">
            <a:avLst/>
          </a:prstGeom>
          <a:ln w="22225">
            <a:solidFill>
              <a:srgbClr val="0F4D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084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18662" y="5872460"/>
            <a:ext cx="6021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56594"/>
                </a:solidFill>
              </a:rPr>
              <a:t>d</a:t>
            </a:r>
            <a:r>
              <a:rPr lang="en-US" sz="2800" b="1" dirty="0" smtClean="0">
                <a:solidFill>
                  <a:srgbClr val="056594"/>
                </a:solidFill>
              </a:rPr>
              <a:t>ata.HRSA.gov</a:t>
            </a:r>
            <a:endParaRPr lang="en-US" sz="2800" b="1" dirty="0">
              <a:solidFill>
                <a:srgbClr val="056594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4876800" y="291690"/>
            <a:ext cx="1485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F4D7B"/>
                </a:solidFill>
              </a:rPr>
              <a:t>HRSA </a:t>
            </a:r>
            <a:r>
              <a:rPr lang="en-US" sz="3200" b="1" dirty="0" smtClean="0">
                <a:solidFill>
                  <a:srgbClr val="0F4D7B"/>
                </a:solidFill>
              </a:rPr>
              <a:t>Data Warehouse</a:t>
            </a:r>
            <a:endParaRPr lang="en-US" sz="3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1213215"/>
            <a:ext cx="4418124" cy="4622711"/>
          </a:xfrm>
          <a:prstGeom prst="rect">
            <a:avLst/>
          </a:prstGeom>
          <a:ln>
            <a:solidFill>
              <a:srgbClr val="0F4D7B"/>
            </a:solidFill>
          </a:ln>
        </p:spPr>
      </p:pic>
      <p:pic>
        <p:nvPicPr>
          <p:cNvPr id="7" name="Picture 6"/>
          <p:cNvPicPr/>
          <p:nvPr/>
        </p:nvPicPr>
        <p:blipFill>
          <a:blip r:embed="rId4"/>
          <a:stretch>
            <a:fillRect/>
          </a:stretch>
        </p:blipFill>
        <p:spPr>
          <a:xfrm>
            <a:off x="1181100" y="1249749"/>
            <a:ext cx="3733800" cy="4622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120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228600"/>
            <a:ext cx="9829800" cy="8382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0F4D7B"/>
                </a:solidFill>
                <a:latin typeface="+mn-lt"/>
              </a:rPr>
              <a:t>Notice of Funding Opportunities</a:t>
            </a:r>
            <a:r>
              <a:rPr lang="en-US" sz="3800" b="1" dirty="0">
                <a:solidFill>
                  <a:srgbClr val="0F4D7B"/>
                </a:solidFill>
              </a:rPr>
              <a:t/>
            </a:r>
            <a:br>
              <a:rPr lang="en-US" sz="3800" b="1" dirty="0">
                <a:solidFill>
                  <a:srgbClr val="0F4D7B"/>
                </a:solidFill>
              </a:rPr>
            </a:br>
            <a:endParaRPr lang="en-US" sz="2800" b="1" i="1" dirty="0">
              <a:solidFill>
                <a:srgbClr val="800000"/>
              </a:solidFill>
            </a:endParaRPr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B50392D1-629C-B74F-B5C5-6EAA560B29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9313505"/>
              </p:ext>
            </p:extLst>
          </p:nvPr>
        </p:nvGraphicFramePr>
        <p:xfrm>
          <a:off x="1143000" y="1219201"/>
          <a:ext cx="10058400" cy="441959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820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906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948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9267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Program</a:t>
                      </a:r>
                    </a:p>
                  </a:txBody>
                  <a:tcPr marL="38576" marR="38576" marT="19289" marB="19289">
                    <a:solidFill>
                      <a:srgbClr val="0F4D7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+mj-lt"/>
                        </a:rPr>
                        <a:t>Announcement Number</a:t>
                      </a:r>
                      <a:endParaRPr lang="en-US" sz="1800" dirty="0">
                        <a:latin typeface="+mj-lt"/>
                      </a:endParaRPr>
                    </a:p>
                  </a:txBody>
                  <a:tcPr marL="38576" marR="38576" marT="19289" marB="19289">
                    <a:solidFill>
                      <a:srgbClr val="0F4D7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+mj-lt"/>
                        </a:rPr>
                        <a:t>Program Category</a:t>
                      </a:r>
                      <a:endParaRPr lang="en-US" sz="1800" dirty="0">
                        <a:latin typeface="+mj-lt"/>
                      </a:endParaRPr>
                    </a:p>
                  </a:txBody>
                  <a:tcPr marL="38576" marR="38576" marT="19289" marB="19289">
                    <a:solidFill>
                      <a:srgbClr val="0F4D7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+mj-lt"/>
                        </a:rPr>
                        <a:t>Application Deadline</a:t>
                      </a:r>
                      <a:endParaRPr lang="en-US" sz="1800" dirty="0">
                        <a:latin typeface="+mj-lt"/>
                      </a:endParaRPr>
                    </a:p>
                  </a:txBody>
                  <a:tcPr marL="38576" marR="38576" marT="19289" marB="19289">
                    <a:solidFill>
                      <a:srgbClr val="0F4D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32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Networks for Oral Health Integration within the Maternal and Child Health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Safety Net</a:t>
                      </a:r>
                      <a:endParaRPr lang="en-US" sz="14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400" b="0" dirty="0">
                        <a:latin typeface="+mj-lt"/>
                      </a:endParaRPr>
                    </a:p>
                  </a:txBody>
                  <a:tcPr marL="38576" marR="38576" marT="19289" marB="1928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HRSA-19-053</a:t>
                      </a:r>
                      <a:endParaRPr lang="en-US" sz="1400" b="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L="38576" marR="38576" marT="19289" marB="1928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 Light" panose="020F0302020204030204"/>
                          <a:ea typeface="+mn-ea"/>
                          <a:cs typeface="+mn-cs"/>
                        </a:rPr>
                        <a:t>Maternal &amp; Child Health Bureau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dirty="0">
                        <a:latin typeface="+mj-lt"/>
                      </a:endParaRPr>
                    </a:p>
                  </a:txBody>
                  <a:tcPr marL="38576" marR="38576" marT="19289" marB="1928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04/29/2019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dirty="0">
                        <a:latin typeface="+mj-lt"/>
                      </a:endParaRPr>
                    </a:p>
                  </a:txBody>
                  <a:tcPr marL="38576" marR="38576" marT="19289" marB="1928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91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 Light" panose="020F0302020204030204"/>
                          <a:ea typeface="+mn-ea"/>
                          <a:cs typeface="+mn-cs"/>
                        </a:rPr>
                        <a:t>Newborn Screening State Evaluation Program</a:t>
                      </a:r>
                    </a:p>
                    <a:p>
                      <a:endParaRPr lang="en-US" sz="1400" b="0" dirty="0">
                        <a:latin typeface="+mj-lt"/>
                      </a:endParaRPr>
                    </a:p>
                  </a:txBody>
                  <a:tcPr marL="38576" marR="38576" marT="19289" marB="19289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 Light" panose="020F0302020204030204"/>
                          <a:ea typeface="+mn-ea"/>
                          <a:cs typeface="+mn-cs"/>
                        </a:rPr>
                        <a:t>HRSA-19-097</a:t>
                      </a:r>
                    </a:p>
                    <a:p>
                      <a:pPr algn="ctr"/>
                      <a:endParaRPr lang="en-US" sz="1400" b="0" dirty="0">
                        <a:latin typeface="+mj-lt"/>
                      </a:endParaRPr>
                    </a:p>
                  </a:txBody>
                  <a:tcPr marL="38576" marR="38576" marT="19289" marB="19289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 Light" panose="020F0302020204030204"/>
                          <a:ea typeface="+mn-ea"/>
                          <a:cs typeface="+mn-cs"/>
                        </a:rPr>
                        <a:t>Maternal &amp; Child Health Bureau </a:t>
                      </a:r>
                    </a:p>
                    <a:p>
                      <a:pPr algn="ctr"/>
                      <a:endParaRPr lang="en-US" sz="1400" b="0" dirty="0">
                        <a:latin typeface="+mj-lt"/>
                      </a:endParaRPr>
                    </a:p>
                  </a:txBody>
                  <a:tcPr marL="38576" marR="38576" marT="19289" marB="19289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 Light" panose="020F0302020204030204"/>
                          <a:ea typeface="+mn-ea"/>
                          <a:cs typeface="+mn-cs"/>
                        </a:rPr>
                        <a:t>05/06/2019</a:t>
                      </a:r>
                    </a:p>
                    <a:p>
                      <a:pPr algn="ctr"/>
                      <a:endParaRPr lang="en-US" sz="1400" b="0" dirty="0">
                        <a:latin typeface="+mj-lt"/>
                      </a:endParaRPr>
                    </a:p>
                  </a:txBody>
                  <a:tcPr marL="38576" marR="38576" marT="19289" marB="19289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1227"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+mj-lt"/>
                        </a:rPr>
                        <a:t>Rural Communities Opioid Response Program - Evaluation</a:t>
                      </a:r>
                      <a:endParaRPr lang="en-US" sz="1400" b="0" dirty="0">
                        <a:latin typeface="+mj-lt"/>
                      </a:endParaRPr>
                    </a:p>
                  </a:txBody>
                  <a:tcPr marL="38576" marR="38576" marT="19289" marB="1928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latin typeface="+mj-lt"/>
                        </a:rPr>
                        <a:t>HRSA-19-083</a:t>
                      </a:r>
                      <a:endParaRPr lang="en-US" sz="1400" b="0" dirty="0">
                        <a:latin typeface="+mj-lt"/>
                      </a:endParaRPr>
                    </a:p>
                  </a:txBody>
                  <a:tcPr marL="38576" marR="38576" marT="19289" marB="1928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latin typeface="+mj-lt"/>
                        </a:rPr>
                        <a:t>Federal Office of Rural Health Policy</a:t>
                      </a:r>
                      <a:endParaRPr lang="en-US" sz="1400" b="0" dirty="0">
                        <a:latin typeface="+mj-lt"/>
                      </a:endParaRPr>
                    </a:p>
                  </a:txBody>
                  <a:tcPr marL="38576" marR="38576" marT="19289" marB="1928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latin typeface="+mj-lt"/>
                        </a:rPr>
                        <a:t>05/06/2019</a:t>
                      </a:r>
                    </a:p>
                  </a:txBody>
                  <a:tcPr marL="38576" marR="38576" marT="19289" marB="1928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5393168"/>
                  </a:ext>
                </a:extLst>
              </a:tr>
              <a:tr h="993299"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+mj-lt"/>
                        </a:rPr>
                        <a:t>Rural Communities Opioid Response Program</a:t>
                      </a:r>
                      <a:r>
                        <a:rPr lang="en-US" sz="1400" b="0" baseline="0" dirty="0" smtClean="0">
                          <a:latin typeface="+mj-lt"/>
                        </a:rPr>
                        <a:t> - Implementation</a:t>
                      </a:r>
                      <a:endParaRPr lang="en-US" sz="1400" b="0" dirty="0">
                        <a:latin typeface="+mj-lt"/>
                      </a:endParaRPr>
                    </a:p>
                  </a:txBody>
                  <a:tcPr marL="38576" marR="38576" marT="19289" marB="19289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latin typeface="+mj-lt"/>
                        </a:rPr>
                        <a:t>HRSA-19-082</a:t>
                      </a:r>
                      <a:endParaRPr lang="en-US" sz="1400" b="0" dirty="0">
                        <a:latin typeface="+mj-lt"/>
                      </a:endParaRPr>
                    </a:p>
                  </a:txBody>
                  <a:tcPr marL="38576" marR="38576" marT="19289" marB="19289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latin typeface="+mj-lt"/>
                        </a:rPr>
                        <a:t>Bureau of Health Workforce</a:t>
                      </a:r>
                      <a:endParaRPr lang="en-US" sz="1400" b="0" dirty="0">
                        <a:latin typeface="+mj-lt"/>
                      </a:endParaRPr>
                    </a:p>
                  </a:txBody>
                  <a:tcPr marL="38576" marR="38576" marT="19289" marB="19289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latin typeface="+mj-lt"/>
                        </a:rPr>
                        <a:t>05/06/2019</a:t>
                      </a:r>
                      <a:endParaRPr lang="en-US" sz="1400" b="0" dirty="0">
                        <a:latin typeface="+mj-lt"/>
                      </a:endParaRPr>
                    </a:p>
                  </a:txBody>
                  <a:tcPr marL="38576" marR="38576" marT="19289" marB="19289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654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228600"/>
            <a:ext cx="9829800" cy="8382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0F4D7B"/>
                </a:solidFill>
                <a:latin typeface="+mn-lt"/>
              </a:rPr>
              <a:t>Notice of Funding Opportunities</a:t>
            </a:r>
            <a:r>
              <a:rPr lang="en-US" sz="3800" b="1" dirty="0">
                <a:solidFill>
                  <a:srgbClr val="0F4D7B"/>
                </a:solidFill>
              </a:rPr>
              <a:t/>
            </a:r>
            <a:br>
              <a:rPr lang="en-US" sz="3800" b="1" dirty="0">
                <a:solidFill>
                  <a:srgbClr val="0F4D7B"/>
                </a:solidFill>
              </a:rPr>
            </a:br>
            <a:endParaRPr lang="en-US" sz="2800" b="1" i="1" dirty="0">
              <a:solidFill>
                <a:srgbClr val="800000"/>
              </a:solidFill>
            </a:endParaRPr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B50392D1-629C-B74F-B5C5-6EAA560B29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1835075"/>
              </p:ext>
            </p:extLst>
          </p:nvPr>
        </p:nvGraphicFramePr>
        <p:xfrm>
          <a:off x="1143000" y="1219201"/>
          <a:ext cx="10058400" cy="422704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820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906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948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5829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</a:rPr>
                        <a:t>Program</a:t>
                      </a:r>
                    </a:p>
                  </a:txBody>
                  <a:tcPr marL="38576" marR="38576" marT="19289" marB="19289">
                    <a:solidFill>
                      <a:srgbClr val="0F4D7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+mj-lt"/>
                        </a:rPr>
                        <a:t>Announcement Number</a:t>
                      </a:r>
                      <a:endParaRPr lang="en-US" sz="1800" dirty="0">
                        <a:latin typeface="+mj-lt"/>
                      </a:endParaRPr>
                    </a:p>
                  </a:txBody>
                  <a:tcPr marL="38576" marR="38576" marT="19289" marB="19289">
                    <a:solidFill>
                      <a:srgbClr val="0F4D7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+mj-lt"/>
                        </a:rPr>
                        <a:t>Program Category</a:t>
                      </a:r>
                      <a:endParaRPr lang="en-US" sz="1800" dirty="0">
                        <a:latin typeface="+mj-lt"/>
                      </a:endParaRPr>
                    </a:p>
                  </a:txBody>
                  <a:tcPr marL="38576" marR="38576" marT="19289" marB="19289">
                    <a:solidFill>
                      <a:srgbClr val="0F4D7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+mj-lt"/>
                        </a:rPr>
                        <a:t>Application Deadline</a:t>
                      </a:r>
                      <a:endParaRPr lang="en-US" sz="1800" dirty="0">
                        <a:latin typeface="+mj-lt"/>
                      </a:endParaRPr>
                    </a:p>
                  </a:txBody>
                  <a:tcPr marL="38576" marR="38576" marT="19289" marB="19289">
                    <a:solidFill>
                      <a:srgbClr val="0F4D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86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Opioid Workforce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Expansion Program (OWEP) Paraprofessionals</a:t>
                      </a:r>
                      <a:endParaRPr lang="en-US" sz="14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400" b="0" dirty="0">
                        <a:latin typeface="+mj-lt"/>
                      </a:endParaRPr>
                    </a:p>
                  </a:txBody>
                  <a:tcPr marL="38576" marR="38576" marT="19289" marB="1928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HRSA-19-089</a:t>
                      </a:r>
                    </a:p>
                    <a:p>
                      <a:pPr algn="ctr"/>
                      <a:endParaRPr lang="en-US" sz="1400" b="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L="38576" marR="38576" marT="19289" marB="1928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 Light" panose="020F0302020204030204"/>
                          <a:ea typeface="+mn-ea"/>
                          <a:cs typeface="+mn-cs"/>
                        </a:rPr>
                        <a:t>Bureau of Health Workforce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dirty="0">
                        <a:latin typeface="+mj-lt"/>
                      </a:endParaRPr>
                    </a:p>
                  </a:txBody>
                  <a:tcPr marL="38576" marR="38576" marT="19289" marB="1928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05/07/2019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dirty="0">
                        <a:latin typeface="+mj-lt"/>
                      </a:endParaRPr>
                    </a:p>
                  </a:txBody>
                  <a:tcPr marL="38576" marR="38576" marT="19289" marB="1928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43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Opioid Workforce  Expansion Program (OWEP) Professionals</a:t>
                      </a:r>
                    </a:p>
                    <a:p>
                      <a:endParaRPr lang="en-US" sz="1400" b="0" dirty="0">
                        <a:latin typeface="+mj-lt"/>
                      </a:endParaRPr>
                    </a:p>
                  </a:txBody>
                  <a:tcPr marL="38576" marR="38576" marT="19289" marB="19289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 Light" panose="020F0302020204030204"/>
                          <a:ea typeface="+mn-ea"/>
                          <a:cs typeface="+mn-cs"/>
                        </a:rPr>
                        <a:t>HRSA-19-085</a:t>
                      </a:r>
                    </a:p>
                    <a:p>
                      <a:pPr algn="ctr"/>
                      <a:endParaRPr lang="en-US" sz="1400" b="0" dirty="0">
                        <a:latin typeface="+mj-lt"/>
                      </a:endParaRPr>
                    </a:p>
                  </a:txBody>
                  <a:tcPr marL="38576" marR="38576" marT="19289" marB="19289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 Light" panose="020F0302020204030204"/>
                          <a:ea typeface="+mn-ea"/>
                          <a:cs typeface="+mn-cs"/>
                        </a:rPr>
                        <a:t>Bureau of Health Workforce</a:t>
                      </a:r>
                    </a:p>
                    <a:p>
                      <a:pPr algn="ctr"/>
                      <a:endParaRPr lang="en-US" sz="1400" b="0" dirty="0">
                        <a:latin typeface="+mj-lt"/>
                      </a:endParaRPr>
                    </a:p>
                  </a:txBody>
                  <a:tcPr marL="38576" marR="38576" marT="19289" marB="19289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 Light" panose="020F0302020204030204"/>
                          <a:ea typeface="+mn-ea"/>
                          <a:cs typeface="+mn-cs"/>
                        </a:rPr>
                        <a:t>05/07/2019</a:t>
                      </a:r>
                    </a:p>
                    <a:p>
                      <a:pPr algn="ctr"/>
                      <a:endParaRPr lang="en-US" sz="1400" b="0" dirty="0">
                        <a:latin typeface="+mj-lt"/>
                      </a:endParaRPr>
                    </a:p>
                  </a:txBody>
                  <a:tcPr marL="38576" marR="38576" marT="19289" marB="19289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+mj-lt"/>
                        </a:rPr>
                        <a:t>Rural Maternity and Obstetrics</a:t>
                      </a:r>
                      <a:r>
                        <a:rPr lang="en-US" sz="1400" b="0" baseline="0" dirty="0" smtClean="0">
                          <a:latin typeface="+mj-lt"/>
                        </a:rPr>
                        <a:t> Management Strategies Program</a:t>
                      </a:r>
                      <a:endParaRPr lang="en-US" sz="1400" b="0" dirty="0">
                        <a:latin typeface="+mj-lt"/>
                      </a:endParaRPr>
                    </a:p>
                  </a:txBody>
                  <a:tcPr marL="38576" marR="38576" marT="19289" marB="1928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latin typeface="+mj-lt"/>
                        </a:rPr>
                        <a:t>HRSA-19-094</a:t>
                      </a:r>
                      <a:endParaRPr lang="en-US" sz="1400" b="0" dirty="0">
                        <a:latin typeface="+mj-lt"/>
                      </a:endParaRPr>
                    </a:p>
                  </a:txBody>
                  <a:tcPr marL="38576" marR="38576" marT="19289" marB="1928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latin typeface="+mj-lt"/>
                        </a:rPr>
                        <a:t>Federal Office of Rural Health Policy</a:t>
                      </a:r>
                      <a:endParaRPr lang="en-US" sz="1400" b="0" dirty="0">
                        <a:latin typeface="+mj-lt"/>
                      </a:endParaRPr>
                    </a:p>
                  </a:txBody>
                  <a:tcPr marL="38576" marR="38576" marT="19289" marB="1928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latin typeface="+mj-lt"/>
                        </a:rPr>
                        <a:t>05/24/2019</a:t>
                      </a:r>
                    </a:p>
                  </a:txBody>
                  <a:tcPr marL="38576" marR="38576" marT="19289" marB="1928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5393168"/>
                  </a:ext>
                </a:extLst>
              </a:tr>
              <a:tr h="798048">
                <a:tc gridSpan="4"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+mj-lt"/>
                        </a:rPr>
                        <a:t>Hrsa.gov/Grants/f</a:t>
                      </a:r>
                      <a:r>
                        <a:rPr lang="en-US" sz="1400" b="0" baseline="0" dirty="0" smtClean="0">
                          <a:latin typeface="+mj-lt"/>
                        </a:rPr>
                        <a:t>unding opportunities, March 26, 2019</a:t>
                      </a:r>
                      <a:endParaRPr lang="en-US" sz="1400" b="0" dirty="0">
                        <a:latin typeface="+mj-lt"/>
                      </a:endParaRPr>
                    </a:p>
                  </a:txBody>
                  <a:tcPr marL="38576" marR="38576" marT="19289" marB="19289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0" dirty="0">
                        <a:latin typeface="+mj-lt"/>
                      </a:endParaRPr>
                    </a:p>
                  </a:txBody>
                  <a:tcPr marL="38576" marR="38576" marT="19289" marB="19289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0" dirty="0">
                        <a:latin typeface="+mj-lt"/>
                      </a:endParaRPr>
                    </a:p>
                  </a:txBody>
                  <a:tcPr marL="38576" marR="38576" marT="19289" marB="19289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dirty="0">
                        <a:latin typeface="+mj-lt"/>
                      </a:endParaRPr>
                    </a:p>
                  </a:txBody>
                  <a:tcPr marL="38576" marR="38576" marT="19289" marB="19289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053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1600199" y="304800"/>
            <a:ext cx="9982200" cy="559081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0F4D7B"/>
                </a:solidFill>
                <a:latin typeface="+mn-lt"/>
              </a:rPr>
              <a:t>Rural Health Research Gateway</a:t>
            </a:r>
          </a:p>
        </p:txBody>
      </p:sp>
      <p:sp>
        <p:nvSpPr>
          <p:cNvPr id="2" name="Rectangle 1"/>
          <p:cNvSpPr/>
          <p:nvPr/>
        </p:nvSpPr>
        <p:spPr>
          <a:xfrm>
            <a:off x="7664469" y="3798866"/>
            <a:ext cx="41308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F4D7B"/>
                </a:solidFill>
              </a:rPr>
              <a:t>https://www.ruralhealthresearch.org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2866" y="2083797"/>
            <a:ext cx="3762575" cy="1752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36564" y="1222079"/>
            <a:ext cx="601980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F4D7B"/>
                </a:solidFill>
              </a:rPr>
              <a:t>Funded by HRSA’s Federal Office of Rural Health Policy</a:t>
            </a:r>
          </a:p>
          <a:p>
            <a:endParaRPr lang="en-US" sz="1400" dirty="0">
              <a:solidFill>
                <a:srgbClr val="0F4D7B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F4D7B"/>
                </a:solidFill>
              </a:rPr>
              <a:t>Free online library with access to research from all ten federally-funded Rural Health Research Centers</a:t>
            </a:r>
          </a:p>
          <a:p>
            <a:endParaRPr lang="en-US" sz="1400" dirty="0">
              <a:solidFill>
                <a:srgbClr val="0F4D7B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F4D7B"/>
                </a:solidFill>
              </a:rPr>
              <a:t>Use the library to find: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F4D7B"/>
                </a:solidFill>
              </a:rPr>
              <a:t>rural health research products and journal articles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F4D7B"/>
                </a:solidFill>
              </a:rPr>
              <a:t>information about the research centers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F4D7B"/>
                </a:solidFill>
              </a:rPr>
              <a:t>information about individual researchers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F4D7B"/>
                </a:solidFill>
              </a:rPr>
              <a:t>current research center projects</a:t>
            </a:r>
          </a:p>
          <a:p>
            <a:pPr lvl="1"/>
            <a:endParaRPr lang="en-US" sz="1400" dirty="0">
              <a:solidFill>
                <a:srgbClr val="0F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308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276600" y="158549"/>
            <a:ext cx="12725400" cy="841772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0F4D7B"/>
                </a:solidFill>
                <a:latin typeface="+mn-lt"/>
              </a:rPr>
              <a:t>Rural</a:t>
            </a:r>
            <a:r>
              <a:rPr lang="en-US" sz="3200" b="1" dirty="0">
                <a:solidFill>
                  <a:srgbClr val="0F4D7B"/>
                </a:solidFill>
              </a:rPr>
              <a:t> </a:t>
            </a:r>
            <a:r>
              <a:rPr lang="en-US" sz="3200" b="1" dirty="0">
                <a:solidFill>
                  <a:srgbClr val="0F4D7B"/>
                </a:solidFill>
                <a:latin typeface="+mn-lt"/>
              </a:rPr>
              <a:t>Health Information Hub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8718" y="3766294"/>
            <a:ext cx="43459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800000"/>
                </a:solidFill>
              </a:rPr>
              <a:t>https://www.ruralhealthinfo.org/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2560" y="2606722"/>
            <a:ext cx="4220869" cy="115729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14400" y="1371600"/>
            <a:ext cx="8662968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F4D7B"/>
                </a:solidFill>
              </a:rPr>
              <a:t>Funded by the Health Resources and Services Administration’s (HRSA) Federal Office of Rural Health Policy</a:t>
            </a:r>
          </a:p>
          <a:p>
            <a:endParaRPr lang="en-US" sz="1400" dirty="0">
              <a:solidFill>
                <a:srgbClr val="0F4D7B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F4D7B"/>
                </a:solidFill>
              </a:rPr>
              <a:t>Nation’s rural health information source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F4D7B"/>
                </a:solidFill>
              </a:rPr>
              <a:t>library of resources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F4D7B"/>
                </a:solidFill>
              </a:rPr>
              <a:t>coverage of rural issues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F4D7B"/>
                </a:solidFill>
              </a:rPr>
              <a:t>state guides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F4D7B"/>
                </a:solidFill>
              </a:rPr>
              <a:t>toolkits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F4D7B"/>
                </a:solidFill>
              </a:rPr>
              <a:t>program models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F4D7B"/>
                </a:solidFill>
              </a:rPr>
              <a:t>much more!</a:t>
            </a:r>
            <a:endParaRPr lang="en-US" sz="1400" dirty="0">
              <a:solidFill>
                <a:srgbClr val="0F4D7B"/>
              </a:solidFill>
            </a:endParaRPr>
          </a:p>
          <a:p>
            <a:pPr lvl="1"/>
            <a:endParaRPr lang="en-US" sz="1400" dirty="0">
              <a:solidFill>
                <a:srgbClr val="0F4D7B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F4D7B"/>
                </a:solidFill>
              </a:rPr>
              <a:t>Provides customized assistance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F4D7B"/>
                </a:solidFill>
              </a:rPr>
              <a:t>By phone:  1.800.270.1898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F4D7B"/>
                </a:solidFill>
              </a:rPr>
              <a:t>By email:  info@ruralhealthinfo.org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54512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65125"/>
            <a:ext cx="9372600" cy="1616075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0F4D7B"/>
                </a:solidFill>
                <a:latin typeface="Calibri" panose="020F0502020204030204"/>
              </a:rPr>
              <a:t>Office of Regional Operations </a:t>
            </a:r>
            <a:r>
              <a:rPr lang="en-US" sz="3600" b="1" dirty="0" smtClean="0">
                <a:solidFill>
                  <a:srgbClr val="0F4D7B"/>
                </a:solidFill>
                <a:latin typeface="Calibri" panose="020F0502020204030204"/>
              </a:rPr>
              <a:t>(ORO)</a:t>
            </a:r>
            <a:r>
              <a:rPr lang="en-US" sz="4000" b="1" dirty="0">
                <a:solidFill>
                  <a:srgbClr val="0F4D7B"/>
                </a:solidFill>
                <a:latin typeface="Calibri" panose="020F0502020204030204"/>
              </a:rPr>
              <a:t/>
            </a:r>
            <a:br>
              <a:rPr lang="en-US" sz="4000" b="1" dirty="0">
                <a:solidFill>
                  <a:srgbClr val="0F4D7B"/>
                </a:solidFill>
                <a:latin typeface="Calibri" panose="020F0502020204030204"/>
              </a:rPr>
            </a:br>
            <a:r>
              <a:rPr lang="en-US" b="1" dirty="0">
                <a:solidFill>
                  <a:srgbClr val="800000"/>
                </a:solidFill>
                <a:latin typeface="Calibri" panose="020F0502020204030204"/>
              </a:rPr>
              <a:t/>
            </a:r>
            <a:br>
              <a:rPr lang="en-US" b="1" dirty="0">
                <a:solidFill>
                  <a:srgbClr val="800000"/>
                </a:solidFill>
                <a:latin typeface="Calibri" panose="020F0502020204030204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1"/>
            <a:ext cx="10515600" cy="4343400"/>
          </a:xfrm>
        </p:spPr>
        <p:txBody>
          <a:bodyPr/>
          <a:lstStyle/>
          <a:p>
            <a:pPr marL="0" lvl="0" indent="0">
              <a:buNone/>
            </a:pPr>
            <a:r>
              <a:rPr lang="en-US" sz="2400" b="1" dirty="0">
                <a:solidFill>
                  <a:srgbClr val="0F4D7B"/>
                </a:solidFill>
              </a:rPr>
              <a:t>To improve health equity in underserved communities through on-the-ground outreach, education, technical assistance and partnering with local, state and federal organizations. </a:t>
            </a:r>
          </a:p>
          <a:p>
            <a:endParaRPr lang="en-US" dirty="0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700" y="2438400"/>
            <a:ext cx="63246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2371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8" y="1333490"/>
            <a:ext cx="6534141" cy="4351338"/>
          </a:xfrm>
        </p:spPr>
      </p:pic>
      <p:sp>
        <p:nvSpPr>
          <p:cNvPr id="7" name="Title 2"/>
          <p:cNvSpPr txBox="1">
            <a:spLocks/>
          </p:cNvSpPr>
          <p:nvPr/>
        </p:nvSpPr>
        <p:spPr>
          <a:xfrm>
            <a:off x="533399" y="106811"/>
            <a:ext cx="10290157" cy="9906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rgbClr val="0F4D7B"/>
                </a:solidFill>
                <a:latin typeface="+mn-lt"/>
              </a:rPr>
              <a:t>Office of Regional Operations </a:t>
            </a:r>
          </a:p>
          <a:p>
            <a:r>
              <a:rPr lang="en-US" sz="3200" b="1" dirty="0" smtClean="0">
                <a:solidFill>
                  <a:srgbClr val="800000"/>
                </a:solidFill>
                <a:latin typeface="+mn-lt"/>
              </a:rPr>
              <a:t>Network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0" y="1354511"/>
            <a:ext cx="38862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solidFill>
                  <a:schemeClr val="accent4">
                    <a:lumMod val="75000"/>
                  </a:schemeClr>
                </a:solidFill>
              </a:rPr>
              <a:t>ORO STAKEHOLDERS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</a:rPr>
              <a:t>HRSA Grantees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</a:rPr>
              <a:t>State Leadership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</a:rPr>
              <a:t>Tribal Organizations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</a:rPr>
              <a:t>Community &amp; Faith-Based Organizations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</a:rPr>
              <a:t>Colleges/Universities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</a:rPr>
              <a:t>Private Sector Organizations &amp; Foundations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</a:rPr>
              <a:t>HHS Regional Directors/Regional Health Administrators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</a:rPr>
              <a:t>HHS Operating Divisions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</a:rPr>
              <a:t>Federal Departments or Agencies</a:t>
            </a:r>
          </a:p>
        </p:txBody>
      </p:sp>
    </p:spTree>
    <p:extLst>
      <p:ext uri="{BB962C8B-B14F-4D97-AF65-F5344CB8AC3E}">
        <p14:creationId xmlns:p14="http://schemas.microsoft.com/office/powerpoint/2010/main" val="279457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 noGrp="1"/>
          </p:cNvSpPr>
          <p:nvPr>
            <p:ph type="title"/>
          </p:nvPr>
        </p:nvSpPr>
        <p:spPr>
          <a:xfrm>
            <a:off x="609600" y="0"/>
            <a:ext cx="10058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rgbClr val="0F4D7B"/>
                </a:solidFill>
                <a:latin typeface="+mn-lt"/>
              </a:rPr>
              <a:t>Office of Regional Operations </a:t>
            </a:r>
          </a:p>
          <a:p>
            <a:r>
              <a:rPr lang="en-US" sz="3200" b="1" dirty="0" smtClean="0">
                <a:solidFill>
                  <a:srgbClr val="800000"/>
                </a:solidFill>
                <a:latin typeface="+mn-lt"/>
              </a:rPr>
              <a:t>Connect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24000"/>
            <a:ext cx="10515600" cy="416083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 smtClean="0">
                <a:solidFill>
                  <a:srgbClr val="0F4D7B"/>
                </a:solidFill>
              </a:rPr>
              <a:t>When should you contact ORO?</a:t>
            </a:r>
          </a:p>
          <a:p>
            <a:pPr lvl="0"/>
            <a:r>
              <a:rPr lang="en-US" sz="2400" dirty="0">
                <a:solidFill>
                  <a:srgbClr val="0F4D7B"/>
                </a:solidFill>
                <a:ea typeface="ＭＳ Ｐゴシック" charset="-128"/>
                <a:cs typeface="Arial" pitchFamily="34" charset="0"/>
              </a:rPr>
              <a:t>When you would like to connect with HRSA or HHS programs</a:t>
            </a:r>
            <a:endParaRPr lang="en-US" sz="2400" dirty="0">
              <a:solidFill>
                <a:srgbClr val="0F4D7B"/>
              </a:solidFill>
            </a:endParaRPr>
          </a:p>
          <a:p>
            <a:pPr lvl="0"/>
            <a:r>
              <a:rPr lang="en-US" sz="2400" dirty="0">
                <a:solidFill>
                  <a:srgbClr val="0F4D7B"/>
                </a:solidFill>
                <a:ea typeface="ＭＳ Ｐゴシック" charset="-128"/>
                <a:cs typeface="Arial" pitchFamily="34" charset="0"/>
              </a:rPr>
              <a:t>When you have questions about HRSA or HHS programs, data, policies, or resources</a:t>
            </a:r>
            <a:endParaRPr lang="en-US" sz="2400" dirty="0">
              <a:solidFill>
                <a:srgbClr val="0F4D7B"/>
              </a:solidFill>
            </a:endParaRPr>
          </a:p>
          <a:p>
            <a:pPr lvl="0"/>
            <a:r>
              <a:rPr lang="en-US" sz="2400" dirty="0">
                <a:solidFill>
                  <a:srgbClr val="0F4D7B"/>
                </a:solidFill>
                <a:ea typeface="ＭＳ Ｐゴシック" charset="-128"/>
                <a:cs typeface="Arial" pitchFamily="34" charset="0"/>
              </a:rPr>
              <a:t>When you are looking for a new type of partner or resource (including funding opportunities)</a:t>
            </a:r>
            <a:endParaRPr lang="en-US" sz="2400" dirty="0">
              <a:solidFill>
                <a:srgbClr val="0F4D7B"/>
              </a:solidFill>
            </a:endParaRPr>
          </a:p>
          <a:p>
            <a:pPr lvl="0"/>
            <a:r>
              <a:rPr lang="en-US" sz="2400" dirty="0" smtClean="0">
                <a:solidFill>
                  <a:srgbClr val="0F4D7B"/>
                </a:solidFill>
                <a:ea typeface="ＭＳ Ｐゴシック" charset="-128"/>
                <a:cs typeface="Arial" pitchFamily="34" charset="0"/>
              </a:rPr>
              <a:t>When </a:t>
            </a:r>
            <a:r>
              <a:rPr lang="en-US" sz="2400" dirty="0">
                <a:solidFill>
                  <a:srgbClr val="0F4D7B"/>
                </a:solidFill>
                <a:ea typeface="ＭＳ Ｐゴシック" charset="-128"/>
                <a:cs typeface="Arial" pitchFamily="34" charset="0"/>
              </a:rPr>
              <a:t>you would like HRSA representation </a:t>
            </a:r>
            <a:r>
              <a:rPr lang="en-US" sz="2400" dirty="0" smtClean="0">
                <a:solidFill>
                  <a:srgbClr val="0F4D7B"/>
                </a:solidFill>
                <a:ea typeface="ＭＳ Ｐゴシック" charset="-128"/>
                <a:cs typeface="Arial" pitchFamily="34" charset="0"/>
              </a:rPr>
              <a:t>at </a:t>
            </a:r>
            <a:r>
              <a:rPr lang="en-US" sz="2400" dirty="0">
                <a:solidFill>
                  <a:srgbClr val="0F4D7B"/>
                </a:solidFill>
                <a:ea typeface="ＭＳ Ｐゴシック" charset="-128"/>
                <a:cs typeface="Arial" pitchFamily="34" charset="0"/>
              </a:rPr>
              <a:t>a meeting or event</a:t>
            </a:r>
            <a:endParaRPr lang="en-US" sz="2400" dirty="0">
              <a:solidFill>
                <a:srgbClr val="0F4D7B"/>
              </a:solidFill>
            </a:endParaRPr>
          </a:p>
          <a:p>
            <a:pPr lvl="0">
              <a:lnSpc>
                <a:spcPct val="120000"/>
              </a:lnSpc>
            </a:pPr>
            <a:r>
              <a:rPr lang="en-US" sz="2400" dirty="0" smtClean="0">
                <a:solidFill>
                  <a:srgbClr val="0F4D7B"/>
                </a:solidFill>
                <a:ea typeface="ＭＳ Ｐゴシック" charset="-128"/>
                <a:cs typeface="Arial" pitchFamily="34" charset="0"/>
              </a:rPr>
              <a:t>Simply to connect! </a:t>
            </a:r>
            <a:endParaRPr lang="en-US" sz="2400" dirty="0">
              <a:solidFill>
                <a:srgbClr val="0F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2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5475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0F4D7B"/>
                </a:solidFill>
                <a:latin typeface="+mn-lt"/>
              </a:rPr>
              <a:t>THANK YOU!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Judy Trawick</a:t>
            </a:r>
          </a:p>
          <a:p>
            <a:pPr marL="0" indent="0" algn="ctr">
              <a:buNone/>
            </a:pPr>
            <a:r>
              <a:rPr lang="en-US" dirty="0"/>
              <a:t>Pubic Health </a:t>
            </a:r>
            <a:r>
              <a:rPr lang="en-US" dirty="0" smtClean="0"/>
              <a:t>Analyst</a:t>
            </a:r>
            <a:endParaRPr lang="en-US" b="1" dirty="0" smtClean="0"/>
          </a:p>
          <a:p>
            <a:pPr marL="0" indent="0" algn="ctr">
              <a:buNone/>
            </a:pPr>
            <a:r>
              <a:rPr lang="en-US" dirty="0" smtClean="0"/>
              <a:t>Health </a:t>
            </a:r>
            <a:r>
              <a:rPr lang="en-US" dirty="0"/>
              <a:t>Resources and Services </a:t>
            </a:r>
            <a:r>
              <a:rPr lang="en-US" dirty="0" smtClean="0"/>
              <a:t>Administration</a:t>
            </a: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Office </a:t>
            </a:r>
            <a:r>
              <a:rPr lang="en-US" dirty="0"/>
              <a:t>of Regional </a:t>
            </a:r>
            <a:r>
              <a:rPr lang="en-US" dirty="0" smtClean="0"/>
              <a:t>Operations</a:t>
            </a: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Region 4- Atlanta Regional Office</a:t>
            </a:r>
            <a:endParaRPr lang="en-US" dirty="0"/>
          </a:p>
          <a:p>
            <a:pPr marL="0" indent="0" algn="ctr">
              <a:buNone/>
            </a:pPr>
            <a:r>
              <a:rPr lang="en-US" dirty="0" smtClean="0">
                <a:hlinkClick r:id="rId3"/>
              </a:rPr>
              <a:t>JTrawick@hrsa.gov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404-562-7980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991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1" y="1067561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38100">
            <a:solidFill>
              <a:srgbClr val="8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673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Connect </a:t>
            </a:r>
            <a:r>
              <a:rPr spc="-10" dirty="0"/>
              <a:t>with</a:t>
            </a:r>
            <a:r>
              <a:rPr spc="-55" dirty="0"/>
              <a:t> </a:t>
            </a:r>
            <a:r>
              <a:rPr spc="-30" dirty="0"/>
              <a:t>HRSA</a:t>
            </a:r>
          </a:p>
        </p:txBody>
      </p:sp>
      <p:sp>
        <p:nvSpPr>
          <p:cNvPr id="4" name="object 4"/>
          <p:cNvSpPr/>
          <p:nvPr/>
        </p:nvSpPr>
        <p:spPr>
          <a:xfrm>
            <a:off x="3328415" y="228600"/>
            <a:ext cx="783336" cy="6720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21684" y="4209669"/>
            <a:ext cx="4796790" cy="1169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403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Sign </a:t>
            </a:r>
            <a:r>
              <a:rPr kumimoji="0" sz="30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up </a:t>
            </a:r>
            <a:r>
              <a:rPr kumimoji="0" sz="30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 </a:t>
            </a:r>
            <a:r>
              <a:rPr kumimoji="0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 </a:t>
            </a:r>
            <a:r>
              <a:rPr kumimoji="0" sz="30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HRSA</a:t>
            </a:r>
            <a:r>
              <a:rPr kumimoji="0" sz="3000" b="0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3000" b="0" i="1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eNews</a:t>
            </a:r>
            <a:endParaRPr kumimoji="0" sz="3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25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FOLLOW</a:t>
            </a: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US:</a:t>
            </a: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630929" y="4254246"/>
            <a:ext cx="513715" cy="485140"/>
          </a:xfrm>
          <a:custGeom>
            <a:avLst/>
            <a:gdLst/>
            <a:ahLst/>
            <a:cxnLst/>
            <a:rect l="l" t="t" r="r" b="b"/>
            <a:pathLst>
              <a:path w="513714" h="485139">
                <a:moveTo>
                  <a:pt x="0" y="242315"/>
                </a:moveTo>
                <a:lnTo>
                  <a:pt x="4136" y="198751"/>
                </a:lnTo>
                <a:lnTo>
                  <a:pt x="16061" y="157751"/>
                </a:lnTo>
                <a:lnTo>
                  <a:pt x="35052" y="120000"/>
                </a:lnTo>
                <a:lnTo>
                  <a:pt x="60383" y="86182"/>
                </a:lnTo>
                <a:lnTo>
                  <a:pt x="91330" y="56979"/>
                </a:lnTo>
                <a:lnTo>
                  <a:pt x="127169" y="33076"/>
                </a:lnTo>
                <a:lnTo>
                  <a:pt x="167175" y="15156"/>
                </a:lnTo>
                <a:lnTo>
                  <a:pt x="210625" y="3903"/>
                </a:lnTo>
                <a:lnTo>
                  <a:pt x="256794" y="0"/>
                </a:lnTo>
                <a:lnTo>
                  <a:pt x="302962" y="3903"/>
                </a:lnTo>
                <a:lnTo>
                  <a:pt x="346412" y="15156"/>
                </a:lnTo>
                <a:lnTo>
                  <a:pt x="386418" y="33076"/>
                </a:lnTo>
                <a:lnTo>
                  <a:pt x="422257" y="56979"/>
                </a:lnTo>
                <a:lnTo>
                  <a:pt x="453204" y="86182"/>
                </a:lnTo>
                <a:lnTo>
                  <a:pt x="478536" y="120000"/>
                </a:lnTo>
                <a:lnTo>
                  <a:pt x="497526" y="157751"/>
                </a:lnTo>
                <a:lnTo>
                  <a:pt x="509451" y="198751"/>
                </a:lnTo>
                <a:lnTo>
                  <a:pt x="513588" y="242315"/>
                </a:lnTo>
                <a:lnTo>
                  <a:pt x="509451" y="285880"/>
                </a:lnTo>
                <a:lnTo>
                  <a:pt x="497526" y="326880"/>
                </a:lnTo>
                <a:lnTo>
                  <a:pt x="478535" y="364631"/>
                </a:lnTo>
                <a:lnTo>
                  <a:pt x="453204" y="398449"/>
                </a:lnTo>
                <a:lnTo>
                  <a:pt x="422257" y="427652"/>
                </a:lnTo>
                <a:lnTo>
                  <a:pt x="386418" y="451555"/>
                </a:lnTo>
                <a:lnTo>
                  <a:pt x="346412" y="469475"/>
                </a:lnTo>
                <a:lnTo>
                  <a:pt x="302962" y="480728"/>
                </a:lnTo>
                <a:lnTo>
                  <a:pt x="256794" y="484631"/>
                </a:lnTo>
                <a:lnTo>
                  <a:pt x="210625" y="480728"/>
                </a:lnTo>
                <a:lnTo>
                  <a:pt x="167175" y="469475"/>
                </a:lnTo>
                <a:lnTo>
                  <a:pt x="127169" y="451555"/>
                </a:lnTo>
                <a:lnTo>
                  <a:pt x="91330" y="427652"/>
                </a:lnTo>
                <a:lnTo>
                  <a:pt x="60383" y="398449"/>
                </a:lnTo>
                <a:lnTo>
                  <a:pt x="35051" y="364631"/>
                </a:lnTo>
                <a:lnTo>
                  <a:pt x="16061" y="326880"/>
                </a:lnTo>
                <a:lnTo>
                  <a:pt x="4136" y="285880"/>
                </a:lnTo>
                <a:lnTo>
                  <a:pt x="0" y="242315"/>
                </a:lnTo>
                <a:close/>
              </a:path>
            </a:pathLst>
          </a:custGeom>
          <a:ln w="38100">
            <a:solidFill>
              <a:srgbClr val="0E4D7A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720084" y="4331208"/>
            <a:ext cx="341375" cy="3413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538978" y="4955285"/>
            <a:ext cx="513715" cy="486409"/>
          </a:xfrm>
          <a:custGeom>
            <a:avLst/>
            <a:gdLst/>
            <a:ahLst/>
            <a:cxnLst/>
            <a:rect l="l" t="t" r="r" b="b"/>
            <a:pathLst>
              <a:path w="513714" h="486410">
                <a:moveTo>
                  <a:pt x="0" y="243077"/>
                </a:moveTo>
                <a:lnTo>
                  <a:pt x="4136" y="199386"/>
                </a:lnTo>
                <a:lnTo>
                  <a:pt x="16061" y="158263"/>
                </a:lnTo>
                <a:lnTo>
                  <a:pt x="35052" y="120395"/>
                </a:lnTo>
                <a:lnTo>
                  <a:pt x="60383" y="86469"/>
                </a:lnTo>
                <a:lnTo>
                  <a:pt x="91330" y="57171"/>
                </a:lnTo>
                <a:lnTo>
                  <a:pt x="127169" y="33189"/>
                </a:lnTo>
                <a:lnTo>
                  <a:pt x="167175" y="15208"/>
                </a:lnTo>
                <a:lnTo>
                  <a:pt x="210625" y="3916"/>
                </a:lnTo>
                <a:lnTo>
                  <a:pt x="256794" y="0"/>
                </a:lnTo>
                <a:lnTo>
                  <a:pt x="302962" y="3916"/>
                </a:lnTo>
                <a:lnTo>
                  <a:pt x="346412" y="15208"/>
                </a:lnTo>
                <a:lnTo>
                  <a:pt x="386418" y="33189"/>
                </a:lnTo>
                <a:lnTo>
                  <a:pt x="422257" y="57171"/>
                </a:lnTo>
                <a:lnTo>
                  <a:pt x="453204" y="86469"/>
                </a:lnTo>
                <a:lnTo>
                  <a:pt x="478536" y="120395"/>
                </a:lnTo>
                <a:lnTo>
                  <a:pt x="497526" y="158263"/>
                </a:lnTo>
                <a:lnTo>
                  <a:pt x="509451" y="199386"/>
                </a:lnTo>
                <a:lnTo>
                  <a:pt x="513588" y="243077"/>
                </a:lnTo>
                <a:lnTo>
                  <a:pt x="509451" y="286769"/>
                </a:lnTo>
                <a:lnTo>
                  <a:pt x="497526" y="327892"/>
                </a:lnTo>
                <a:lnTo>
                  <a:pt x="478535" y="365759"/>
                </a:lnTo>
                <a:lnTo>
                  <a:pt x="453204" y="399686"/>
                </a:lnTo>
                <a:lnTo>
                  <a:pt x="422257" y="428984"/>
                </a:lnTo>
                <a:lnTo>
                  <a:pt x="386418" y="452966"/>
                </a:lnTo>
                <a:lnTo>
                  <a:pt x="346412" y="470947"/>
                </a:lnTo>
                <a:lnTo>
                  <a:pt x="302962" y="482239"/>
                </a:lnTo>
                <a:lnTo>
                  <a:pt x="256794" y="486155"/>
                </a:lnTo>
                <a:lnTo>
                  <a:pt x="210625" y="482239"/>
                </a:lnTo>
                <a:lnTo>
                  <a:pt x="167175" y="470947"/>
                </a:lnTo>
                <a:lnTo>
                  <a:pt x="127169" y="452966"/>
                </a:lnTo>
                <a:lnTo>
                  <a:pt x="91330" y="428984"/>
                </a:lnTo>
                <a:lnTo>
                  <a:pt x="60383" y="399686"/>
                </a:lnTo>
                <a:lnTo>
                  <a:pt x="35051" y="365759"/>
                </a:lnTo>
                <a:lnTo>
                  <a:pt x="16061" y="327892"/>
                </a:lnTo>
                <a:lnTo>
                  <a:pt x="4136" y="286769"/>
                </a:lnTo>
                <a:lnTo>
                  <a:pt x="0" y="243077"/>
                </a:lnTo>
                <a:close/>
              </a:path>
            </a:pathLst>
          </a:custGeom>
          <a:ln w="38100">
            <a:solidFill>
              <a:srgbClr val="0E4D7A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698235" y="5024628"/>
            <a:ext cx="173736" cy="3581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255258" y="4958334"/>
            <a:ext cx="512445" cy="485140"/>
          </a:xfrm>
          <a:custGeom>
            <a:avLst/>
            <a:gdLst/>
            <a:ahLst/>
            <a:cxnLst/>
            <a:rect l="l" t="t" r="r" b="b"/>
            <a:pathLst>
              <a:path w="512445" h="485139">
                <a:moveTo>
                  <a:pt x="0" y="242316"/>
                </a:moveTo>
                <a:lnTo>
                  <a:pt x="4126" y="198751"/>
                </a:lnTo>
                <a:lnTo>
                  <a:pt x="16023" y="157751"/>
                </a:lnTo>
                <a:lnTo>
                  <a:pt x="34967" y="120000"/>
                </a:lnTo>
                <a:lnTo>
                  <a:pt x="60232" y="86182"/>
                </a:lnTo>
                <a:lnTo>
                  <a:pt x="91095" y="56979"/>
                </a:lnTo>
                <a:lnTo>
                  <a:pt x="126830" y="33076"/>
                </a:lnTo>
                <a:lnTo>
                  <a:pt x="166714" y="15156"/>
                </a:lnTo>
                <a:lnTo>
                  <a:pt x="210023" y="3903"/>
                </a:lnTo>
                <a:lnTo>
                  <a:pt x="256032" y="0"/>
                </a:lnTo>
                <a:lnTo>
                  <a:pt x="302040" y="3903"/>
                </a:lnTo>
                <a:lnTo>
                  <a:pt x="345349" y="15156"/>
                </a:lnTo>
                <a:lnTo>
                  <a:pt x="385233" y="33076"/>
                </a:lnTo>
                <a:lnTo>
                  <a:pt x="420968" y="56979"/>
                </a:lnTo>
                <a:lnTo>
                  <a:pt x="451831" y="86182"/>
                </a:lnTo>
                <a:lnTo>
                  <a:pt x="477096" y="120000"/>
                </a:lnTo>
                <a:lnTo>
                  <a:pt x="496040" y="157751"/>
                </a:lnTo>
                <a:lnTo>
                  <a:pt x="507937" y="198751"/>
                </a:lnTo>
                <a:lnTo>
                  <a:pt x="512063" y="242316"/>
                </a:lnTo>
                <a:lnTo>
                  <a:pt x="507937" y="285880"/>
                </a:lnTo>
                <a:lnTo>
                  <a:pt x="496040" y="326880"/>
                </a:lnTo>
                <a:lnTo>
                  <a:pt x="477096" y="364631"/>
                </a:lnTo>
                <a:lnTo>
                  <a:pt x="451831" y="398449"/>
                </a:lnTo>
                <a:lnTo>
                  <a:pt x="420968" y="427652"/>
                </a:lnTo>
                <a:lnTo>
                  <a:pt x="385233" y="451555"/>
                </a:lnTo>
                <a:lnTo>
                  <a:pt x="345349" y="469475"/>
                </a:lnTo>
                <a:lnTo>
                  <a:pt x="302040" y="480728"/>
                </a:lnTo>
                <a:lnTo>
                  <a:pt x="256032" y="484632"/>
                </a:lnTo>
                <a:lnTo>
                  <a:pt x="210023" y="480728"/>
                </a:lnTo>
                <a:lnTo>
                  <a:pt x="166714" y="469475"/>
                </a:lnTo>
                <a:lnTo>
                  <a:pt x="126830" y="451555"/>
                </a:lnTo>
                <a:lnTo>
                  <a:pt x="91095" y="427652"/>
                </a:lnTo>
                <a:lnTo>
                  <a:pt x="60232" y="398449"/>
                </a:lnTo>
                <a:lnTo>
                  <a:pt x="34967" y="364631"/>
                </a:lnTo>
                <a:lnTo>
                  <a:pt x="16023" y="326880"/>
                </a:lnTo>
                <a:lnTo>
                  <a:pt x="4126" y="285880"/>
                </a:lnTo>
                <a:lnTo>
                  <a:pt x="0" y="242316"/>
                </a:lnTo>
                <a:close/>
              </a:path>
            </a:pathLst>
          </a:custGeom>
          <a:ln w="38100">
            <a:solidFill>
              <a:srgbClr val="0E4D7A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359652" y="5067300"/>
            <a:ext cx="330707" cy="2773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936485" y="4967478"/>
            <a:ext cx="512445" cy="485140"/>
          </a:xfrm>
          <a:custGeom>
            <a:avLst/>
            <a:gdLst/>
            <a:ahLst/>
            <a:cxnLst/>
            <a:rect l="l" t="t" r="r" b="b"/>
            <a:pathLst>
              <a:path w="512445" h="485139">
                <a:moveTo>
                  <a:pt x="0" y="242316"/>
                </a:moveTo>
                <a:lnTo>
                  <a:pt x="4126" y="198751"/>
                </a:lnTo>
                <a:lnTo>
                  <a:pt x="16023" y="157751"/>
                </a:lnTo>
                <a:lnTo>
                  <a:pt x="34967" y="120000"/>
                </a:lnTo>
                <a:lnTo>
                  <a:pt x="60232" y="86182"/>
                </a:lnTo>
                <a:lnTo>
                  <a:pt x="91095" y="56979"/>
                </a:lnTo>
                <a:lnTo>
                  <a:pt x="126830" y="33076"/>
                </a:lnTo>
                <a:lnTo>
                  <a:pt x="166714" y="15156"/>
                </a:lnTo>
                <a:lnTo>
                  <a:pt x="210023" y="3903"/>
                </a:lnTo>
                <a:lnTo>
                  <a:pt x="256032" y="0"/>
                </a:lnTo>
                <a:lnTo>
                  <a:pt x="302040" y="3903"/>
                </a:lnTo>
                <a:lnTo>
                  <a:pt x="345349" y="15156"/>
                </a:lnTo>
                <a:lnTo>
                  <a:pt x="385233" y="33076"/>
                </a:lnTo>
                <a:lnTo>
                  <a:pt x="420968" y="56979"/>
                </a:lnTo>
                <a:lnTo>
                  <a:pt x="451831" y="86182"/>
                </a:lnTo>
                <a:lnTo>
                  <a:pt x="477096" y="120000"/>
                </a:lnTo>
                <a:lnTo>
                  <a:pt x="496040" y="157751"/>
                </a:lnTo>
                <a:lnTo>
                  <a:pt x="507937" y="198751"/>
                </a:lnTo>
                <a:lnTo>
                  <a:pt x="512064" y="242316"/>
                </a:lnTo>
                <a:lnTo>
                  <a:pt x="507937" y="285880"/>
                </a:lnTo>
                <a:lnTo>
                  <a:pt x="496040" y="326880"/>
                </a:lnTo>
                <a:lnTo>
                  <a:pt x="477096" y="364631"/>
                </a:lnTo>
                <a:lnTo>
                  <a:pt x="451831" y="398449"/>
                </a:lnTo>
                <a:lnTo>
                  <a:pt x="420968" y="427652"/>
                </a:lnTo>
                <a:lnTo>
                  <a:pt x="385233" y="451555"/>
                </a:lnTo>
                <a:lnTo>
                  <a:pt x="345349" y="469475"/>
                </a:lnTo>
                <a:lnTo>
                  <a:pt x="302040" y="480728"/>
                </a:lnTo>
                <a:lnTo>
                  <a:pt x="256032" y="484632"/>
                </a:lnTo>
                <a:lnTo>
                  <a:pt x="210023" y="480728"/>
                </a:lnTo>
                <a:lnTo>
                  <a:pt x="166714" y="469475"/>
                </a:lnTo>
                <a:lnTo>
                  <a:pt x="126830" y="451555"/>
                </a:lnTo>
                <a:lnTo>
                  <a:pt x="91095" y="427652"/>
                </a:lnTo>
                <a:lnTo>
                  <a:pt x="60232" y="398449"/>
                </a:lnTo>
                <a:lnTo>
                  <a:pt x="34967" y="364631"/>
                </a:lnTo>
                <a:lnTo>
                  <a:pt x="16023" y="326880"/>
                </a:lnTo>
                <a:lnTo>
                  <a:pt x="4126" y="285880"/>
                </a:lnTo>
                <a:lnTo>
                  <a:pt x="0" y="242316"/>
                </a:lnTo>
                <a:close/>
              </a:path>
            </a:pathLst>
          </a:custGeom>
          <a:ln w="38100">
            <a:solidFill>
              <a:srgbClr val="0E4D7A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039356" y="5029200"/>
            <a:ext cx="333755" cy="33223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617714" y="4955285"/>
            <a:ext cx="512445" cy="486409"/>
          </a:xfrm>
          <a:custGeom>
            <a:avLst/>
            <a:gdLst/>
            <a:ahLst/>
            <a:cxnLst/>
            <a:rect l="l" t="t" r="r" b="b"/>
            <a:pathLst>
              <a:path w="512445" h="486410">
                <a:moveTo>
                  <a:pt x="0" y="243077"/>
                </a:moveTo>
                <a:lnTo>
                  <a:pt x="4126" y="199386"/>
                </a:lnTo>
                <a:lnTo>
                  <a:pt x="16023" y="158263"/>
                </a:lnTo>
                <a:lnTo>
                  <a:pt x="34967" y="120395"/>
                </a:lnTo>
                <a:lnTo>
                  <a:pt x="60232" y="86469"/>
                </a:lnTo>
                <a:lnTo>
                  <a:pt x="91095" y="57171"/>
                </a:lnTo>
                <a:lnTo>
                  <a:pt x="126830" y="33189"/>
                </a:lnTo>
                <a:lnTo>
                  <a:pt x="166714" y="15208"/>
                </a:lnTo>
                <a:lnTo>
                  <a:pt x="210023" y="3916"/>
                </a:lnTo>
                <a:lnTo>
                  <a:pt x="256031" y="0"/>
                </a:lnTo>
                <a:lnTo>
                  <a:pt x="302040" y="3916"/>
                </a:lnTo>
                <a:lnTo>
                  <a:pt x="345349" y="15208"/>
                </a:lnTo>
                <a:lnTo>
                  <a:pt x="385233" y="33189"/>
                </a:lnTo>
                <a:lnTo>
                  <a:pt x="420968" y="57171"/>
                </a:lnTo>
                <a:lnTo>
                  <a:pt x="451831" y="86469"/>
                </a:lnTo>
                <a:lnTo>
                  <a:pt x="477096" y="120395"/>
                </a:lnTo>
                <a:lnTo>
                  <a:pt x="496040" y="158263"/>
                </a:lnTo>
                <a:lnTo>
                  <a:pt x="507937" y="199386"/>
                </a:lnTo>
                <a:lnTo>
                  <a:pt x="512063" y="243077"/>
                </a:lnTo>
                <a:lnTo>
                  <a:pt x="507937" y="286769"/>
                </a:lnTo>
                <a:lnTo>
                  <a:pt x="496040" y="327892"/>
                </a:lnTo>
                <a:lnTo>
                  <a:pt x="477096" y="365759"/>
                </a:lnTo>
                <a:lnTo>
                  <a:pt x="451831" y="399686"/>
                </a:lnTo>
                <a:lnTo>
                  <a:pt x="420968" y="428984"/>
                </a:lnTo>
                <a:lnTo>
                  <a:pt x="385233" y="452966"/>
                </a:lnTo>
                <a:lnTo>
                  <a:pt x="345349" y="470947"/>
                </a:lnTo>
                <a:lnTo>
                  <a:pt x="302040" y="482239"/>
                </a:lnTo>
                <a:lnTo>
                  <a:pt x="256031" y="486155"/>
                </a:lnTo>
                <a:lnTo>
                  <a:pt x="210023" y="482239"/>
                </a:lnTo>
                <a:lnTo>
                  <a:pt x="166714" y="470947"/>
                </a:lnTo>
                <a:lnTo>
                  <a:pt x="126830" y="452966"/>
                </a:lnTo>
                <a:lnTo>
                  <a:pt x="91095" y="428984"/>
                </a:lnTo>
                <a:lnTo>
                  <a:pt x="60232" y="399686"/>
                </a:lnTo>
                <a:lnTo>
                  <a:pt x="34967" y="365759"/>
                </a:lnTo>
                <a:lnTo>
                  <a:pt x="16023" y="327892"/>
                </a:lnTo>
                <a:lnTo>
                  <a:pt x="4126" y="286769"/>
                </a:lnTo>
                <a:lnTo>
                  <a:pt x="0" y="243077"/>
                </a:lnTo>
                <a:close/>
              </a:path>
            </a:pathLst>
          </a:custGeom>
          <a:ln w="38100">
            <a:solidFill>
              <a:srgbClr val="0E4D7A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732776" y="5024628"/>
            <a:ext cx="278892" cy="3368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225425" rIns="0" bIns="0" rtlCol="0">
            <a:spAutoFit/>
          </a:bodyPr>
          <a:lstStyle/>
          <a:p>
            <a:pPr marL="28575" algn="ctr">
              <a:lnSpc>
                <a:spcPct val="100000"/>
              </a:lnSpc>
              <a:spcBef>
                <a:spcPts val="1775"/>
              </a:spcBef>
            </a:pPr>
            <a:r>
              <a:rPr spc="-185" dirty="0"/>
              <a:t>To </a:t>
            </a:r>
            <a:r>
              <a:rPr spc="-5" dirty="0"/>
              <a:t>learn </a:t>
            </a:r>
            <a:r>
              <a:rPr spc="-15" dirty="0"/>
              <a:t>more </a:t>
            </a:r>
            <a:r>
              <a:rPr spc="-5" dirty="0"/>
              <a:t>about </a:t>
            </a:r>
            <a:r>
              <a:rPr spc="-10" dirty="0"/>
              <a:t>our </a:t>
            </a:r>
            <a:r>
              <a:rPr spc="-50" dirty="0"/>
              <a:t>agency,</a:t>
            </a:r>
            <a:r>
              <a:rPr spc="185" dirty="0"/>
              <a:t> </a:t>
            </a:r>
            <a:r>
              <a:rPr spc="-10" dirty="0"/>
              <a:t>visit</a:t>
            </a:r>
          </a:p>
          <a:p>
            <a:pPr marL="28575" algn="ctr">
              <a:lnSpc>
                <a:spcPct val="100000"/>
              </a:lnSpc>
              <a:spcBef>
                <a:spcPts val="1680"/>
              </a:spcBef>
            </a:pPr>
            <a:r>
              <a:rPr u="heavy" spc="-3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hlinkClick r:id="rId8"/>
              </a:rPr>
              <a:t>www.HRSA.gov</a:t>
            </a:r>
          </a:p>
        </p:txBody>
      </p:sp>
    </p:spTree>
    <p:extLst>
      <p:ext uri="{BB962C8B-B14F-4D97-AF65-F5344CB8AC3E}">
        <p14:creationId xmlns:p14="http://schemas.microsoft.com/office/powerpoint/2010/main" val="3959933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 - &amp;quot;[Presentation Title]&amp;#x0D;&amp;#x0A;[Date]&amp;quot;&quot;/&gt;&lt;property id=&quot;20307&quot; value=&quot;256&quot;/&gt;&lt;/object&gt;&lt;object type=&quot;3&quot; unique_id=&quot;10004&quot;&gt;&lt;property id=&quot;20148&quot; value=&quot;5&quot;/&gt;&lt;property id=&quot;20300&quot; value=&quot;Slide 2 - &amp;quot;[Slide Header]&amp;#x0D;&amp;#x0A;[Subheading] &amp;quot;&quot;/&gt;&lt;property id=&quot;20307&quot; value=&quot;262&quot;/&gt;&lt;/object&gt;&lt;object type=&quot;3&quot; unique_id=&quot;10023&quot;&gt;&lt;property id=&quot;20148&quot; value=&quot;5&quot;/&gt;&lt;property id=&quot;20300&quot; value=&quot;Slide 3 - &amp;quot;Contact Information (last slide)&amp;#x0D;&amp;#x0A;&amp;quot;&quot;/&gt;&lt;property id=&quot;20307&quot; value=&quot;263&quot;/&gt;&lt;/object&gt;&lt;/object&gt;&lt;object type=&quot;8&quot; unique_id=&quot;10018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Custom 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6FA9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RO-PPT-template_16.9_Revise032917">
  <a:themeElements>
    <a:clrScheme name="HRSA color pallet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6699"/>
      </a:accent1>
      <a:accent2>
        <a:srgbClr val="990000"/>
      </a:accent2>
      <a:accent3>
        <a:srgbClr val="003366"/>
      </a:accent3>
      <a:accent4>
        <a:srgbClr val="ECA421"/>
      </a:accent4>
      <a:accent5>
        <a:srgbClr val="CCDDF1"/>
      </a:accent5>
      <a:accent6>
        <a:srgbClr val="C0BFBF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8A149C55B0E44093314AED5F6F70A7" ma:contentTypeVersion="8" ma:contentTypeDescription="Create a new document." ma:contentTypeScope="" ma:versionID="db16c6f957ed0b6f6a7017e5d209418b">
  <xsd:schema xmlns:xsd="http://www.w3.org/2001/XMLSchema" xmlns:xs="http://www.w3.org/2001/XMLSchema" xmlns:p="http://schemas.microsoft.com/office/2006/metadata/properties" xmlns:ns2="fbbeb4ac-e7c4-4ed7-af77-e35b057e733a" xmlns:ns3="053a5afd-1424-405b-82d9-63deec7446f8" xmlns:ns4="c7d0ed18-d4ec-4450-b043-97ba750af715" targetNamespace="http://schemas.microsoft.com/office/2006/metadata/properties" ma:root="true" ma:fieldsID="de13f1cdef86557d7a6d1f8a64b0ff3c" ns2:_="" ns3:_="" ns4:_="">
    <xsd:import namespace="fbbeb4ac-e7c4-4ed7-af77-e35b057e733a"/>
    <xsd:import namespace="053a5afd-1424-405b-82d9-63deec7446f8"/>
    <xsd:import namespace="c7d0ed18-d4ec-4450-b043-97ba750af715"/>
    <xsd:element name="properties">
      <xsd:complexType>
        <xsd:sequence>
          <xsd:element name="documentManagement">
            <xsd:complexType>
              <xsd:all>
                <xsd:element ref="ns2:Date_x0020_of_x0020_Presentation"/>
                <xsd:element ref="ns2:Resource"/>
                <xsd:element ref="ns3:_dlc_DocId" minOccurs="0"/>
                <xsd:element ref="ns3:_dlc_DocIdUrl" minOccurs="0"/>
                <xsd:element ref="ns3:_dlc_DocIdPersistId" minOccurs="0"/>
                <xsd:element ref="ns4:TaxCatchAll" minOccurs="0"/>
                <xsd:element ref="ns4:TaxCatchAllLabel" minOccurs="0"/>
                <xsd:element ref="ns2:Category"/>
                <xsd:element ref="ns2:Media"/>
                <xsd:element ref="ns2:Reg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beb4ac-e7c4-4ed7-af77-e35b057e733a" elementFormDefault="qualified">
    <xsd:import namespace="http://schemas.microsoft.com/office/2006/documentManagement/types"/>
    <xsd:import namespace="http://schemas.microsoft.com/office/infopath/2007/PartnerControls"/>
    <xsd:element name="Date_x0020_of_x0020_Presentation" ma:index="2" ma:displayName="Date of Submission" ma:description="Please select the date of the submission." ma:format="DateOnly" ma:internalName="Date_x0020_of_x0020_Presentation">
      <xsd:simpleType>
        <xsd:restriction base="dms:DateTime"/>
      </xsd:simpleType>
    </xsd:element>
    <xsd:element name="Resource" ma:index="3" ma:displayName="Source" ma:default="ORO Developed Presentations" ma:format="Dropdown" ma:indexed="true" ma:internalName="Resource">
      <xsd:simpleType>
        <xsd:restriction base="dms:Choice">
          <xsd:enumeration value="Bureau Developed Presentations"/>
          <xsd:enumeration value="ORO Developed Presentations"/>
        </xsd:restriction>
      </xsd:simpleType>
    </xsd:element>
    <xsd:element name="Category" ma:index="15" ma:displayName="Category" ma:default="Affordable Care Act (ACA)" ma:format="Dropdown" ma:internalName="Category">
      <xsd:simpleType>
        <xsd:union memberTypes="dms:Text">
          <xsd:simpleType>
            <xsd:restriction base="dms:Choice">
              <xsd:enumeration value="Affordable Care Act (ACA)"/>
              <xsd:enumeration value="Tribal Health"/>
              <xsd:enumeration value="Behavioral Health"/>
              <xsd:enumeration value="Rural Health"/>
              <xsd:enumeration value="Primary Care and Public Health Integration"/>
              <xsd:enumeration value="Veteran Affairs"/>
              <xsd:enumeration value="Special Populations"/>
              <xsd:enumeration value="Oral Health"/>
              <xsd:enumeration value="Women’s Health"/>
              <xsd:enumeration value="Maternal and Child Health"/>
              <xsd:enumeration value="Workforce Development"/>
              <xsd:enumeration value="HIV/AIDS"/>
              <xsd:enumeration value="Other"/>
            </xsd:restriction>
          </xsd:simpleType>
        </xsd:union>
      </xsd:simpleType>
    </xsd:element>
    <xsd:element name="Media" ma:index="16" ma:displayName="Document" ma:default="Agenda" ma:format="Dropdown" ma:internalName="Media">
      <xsd:simpleType>
        <xsd:restriction base="dms:Choice">
          <xsd:enumeration value="Agenda"/>
          <xsd:enumeration value="Presentation (ppt/pptx/pdf)"/>
          <xsd:enumeration value="Resource"/>
          <xsd:enumeration value="Talking Points"/>
        </xsd:restriction>
      </xsd:simpleType>
    </xsd:element>
    <xsd:element name="Region" ma:index="17" nillable="true" ma:displayName="Region" ma:default="Region I" ma:format="Dropdown" ma:internalName="Region">
      <xsd:simpleType>
        <xsd:restriction base="dms:Choice">
          <xsd:enumeration value="Region I"/>
          <xsd:enumeration value="Region II"/>
          <xsd:enumeration value="Region III"/>
          <xsd:enumeration value="Region IV"/>
          <xsd:enumeration value="Region V"/>
          <xsd:enumeration value="Region VI"/>
          <xsd:enumeration value="Region VII"/>
          <xsd:enumeration value="Region VIII"/>
          <xsd:enumeration value="Region IX"/>
          <xsd:enumeration value="Region X"/>
          <xsd:enumeration value="HQ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3a5afd-1424-405b-82d9-63deec7446f8" elementFormDefault="qualified">
    <xsd:import namespace="http://schemas.microsoft.com/office/2006/documentManagement/types"/>
    <xsd:import namespace="http://schemas.microsoft.com/office/infopath/2007/PartnerControls"/>
    <xsd:element name="_dlc_DocId" ma:index="6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7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8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d0ed18-d4ec-4450-b043-97ba750af715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59a78c66-c43d-4be2-8188-cca01223bdcd}" ma:internalName="TaxCatchAll" ma:showField="CatchAllData" ma:web="053a5afd-1424-405b-82d9-63deec7446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59a78c66-c43d-4be2-8188-cca01223bdcd}" ma:internalName="TaxCatchAllLabel" ma:readOnly="true" ma:showField="CatchAllDataLabel" ma:web="053a5afd-1424-405b-82d9-63deec7446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1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source xmlns="fbbeb4ac-e7c4-4ed7-af77-e35b057e733a">ORO Developed Presentations</Resource>
    <TaxCatchAll xmlns="c7d0ed18-d4ec-4450-b043-97ba750af715"/>
    <Media xmlns="fbbeb4ac-e7c4-4ed7-af77-e35b057e733a">Presentation (ppt/pptx/pdf)</Media>
    <Category xmlns="fbbeb4ac-e7c4-4ed7-af77-e35b057e733a">Quality Family Planing Services</Category>
    <Date_x0020_of_x0020_Presentation xmlns="fbbeb4ac-e7c4-4ed7-af77-e35b057e733a">2019-03-08T05:00:00+00:00</Date_x0020_of_x0020_Presentation>
    <Region xmlns="fbbeb4ac-e7c4-4ed7-af77-e35b057e733a">Region II</Region>
    <_dlc_DocId xmlns="053a5afd-1424-405b-82d9-63deec7446f8">DZXA3YQD6WY2-1287-715</_dlc_DocId>
    <_dlc_DocIdUrl xmlns="053a5afd-1424-405b-82d9-63deec7446f8">
      <Url>https://sharepoint.hrsa.gov/teams/oro/iws/ExternalAffairs/_layouts/15/DocIdRedir.aspx?ID=DZXA3YQD6WY2-1287-715</Url>
      <Description>DZXA3YQD6WY2-1287-715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2C5EA1BA-4186-44DA-A101-A8FBD0DD66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bbeb4ac-e7c4-4ed7-af77-e35b057e733a"/>
    <ds:schemaRef ds:uri="053a5afd-1424-405b-82d9-63deec7446f8"/>
    <ds:schemaRef ds:uri="c7d0ed18-d4ec-4450-b043-97ba750af7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0754379-70DA-41E5-8E50-201F037E02B6}">
  <ds:schemaRefs>
    <ds:schemaRef ds:uri="053a5afd-1424-405b-82d9-63deec7446f8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c7d0ed18-d4ec-4450-b043-97ba750af715"/>
    <ds:schemaRef ds:uri="fbbeb4ac-e7c4-4ed7-af77-e35b057e733a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43E68EFD-48A8-4F86-8E6D-3C2B82DBA12C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F0523D09-2680-438B-B8D6-06D2DBEA3110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3930</TotalTime>
  <Words>1146</Words>
  <Application>Microsoft Office PowerPoint</Application>
  <PresentationFormat>Widescreen</PresentationFormat>
  <Paragraphs>241</Paragraphs>
  <Slides>26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26</vt:i4>
      </vt:variant>
    </vt:vector>
  </HeadingPairs>
  <TitlesOfParts>
    <vt:vector size="37" baseType="lpstr">
      <vt:lpstr>ＭＳ Ｐゴシック</vt:lpstr>
      <vt:lpstr>Arial</vt:lpstr>
      <vt:lpstr>Calibri</vt:lpstr>
      <vt:lpstr>Calibri Light</vt:lpstr>
      <vt:lpstr>Times New Roman</vt:lpstr>
      <vt:lpstr>Verdana</vt:lpstr>
      <vt:lpstr>Wingdings</vt:lpstr>
      <vt:lpstr>Custom Design</vt:lpstr>
      <vt:lpstr>Office Theme</vt:lpstr>
      <vt:lpstr>1_Office Theme</vt:lpstr>
      <vt:lpstr>ORO-PPT-template_16.9_Revise032917</vt:lpstr>
      <vt:lpstr>HRSA Resources 2019 Alabama Rural Health Association April 25, 2019</vt:lpstr>
      <vt:lpstr>PowerPoint Presentation</vt:lpstr>
      <vt:lpstr>U.S. Department of Health and Human Services (HHS)</vt:lpstr>
      <vt:lpstr>Health Resources and Services Administration (HRSA) Overview</vt:lpstr>
      <vt:lpstr>National Impact</vt:lpstr>
      <vt:lpstr>HRSA Funding in Alabama (dollars in millions)</vt:lpstr>
      <vt:lpstr>HRSA Funding in Alabama (dollars in millions)</vt:lpstr>
      <vt:lpstr>Health Center Program </vt:lpstr>
      <vt:lpstr>Maternal and Child Health</vt:lpstr>
      <vt:lpstr>Maternal and Child Health</vt:lpstr>
      <vt:lpstr>Ryan White HIV/AIDS Program </vt:lpstr>
      <vt:lpstr>HRSA In Action…</vt:lpstr>
      <vt:lpstr>Federal Office of Rural Health Policy</vt:lpstr>
      <vt:lpstr>Health Care Systems</vt:lpstr>
      <vt:lpstr>National Health Service Corps and Nurse Corps</vt:lpstr>
      <vt:lpstr>HRSA and Opioids…</vt:lpstr>
      <vt:lpstr>PowerPoint Presentation</vt:lpstr>
      <vt:lpstr>Notice of Funding Opportunities </vt:lpstr>
      <vt:lpstr>Notice of Funding Opportunities </vt:lpstr>
      <vt:lpstr>Rural Health Research Gateway</vt:lpstr>
      <vt:lpstr>Rural Health Information Hub</vt:lpstr>
      <vt:lpstr>Office of Regional Operations (ORO)  </vt:lpstr>
      <vt:lpstr>PowerPoint Presentation</vt:lpstr>
      <vt:lpstr>Office of Regional Operations  Connect </vt:lpstr>
      <vt:lpstr>THANK YOU!</vt:lpstr>
      <vt:lpstr>Connect with HRSA</vt:lpstr>
    </vt:vector>
  </TitlesOfParts>
  <Company>HRSA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HRSA 101 Presentation</dc:title>
  <dc:creator>HRSA</dc:creator>
  <cp:lastModifiedBy>Trawick, Judy (HRSA)</cp:lastModifiedBy>
  <cp:revision>388</cp:revision>
  <cp:lastPrinted>2019-02-25T17:13:39Z</cp:lastPrinted>
  <dcterms:created xsi:type="dcterms:W3CDTF">2015-04-01T01:31:28Z</dcterms:created>
  <dcterms:modified xsi:type="dcterms:W3CDTF">2019-04-22T13:54:01Z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0x010100D48A149C55B0E44093314AED5F6F70A7</vt:lpwstr>
  </property>
  <property fmtid="{D5CDD505-2E9C-101B-9397-08002B2CF9AE}" pid="3" name="_dlc_DocIdItemGuid">
    <vt:lpwstr>855e11ce-6cb3-44fd-ba39-ab5d62ef5570</vt:lpwstr>
  </property>
  <property fmtid="{D5CDD505-2E9C-101B-9397-08002B2CF9AE}" pid="4" name="TaxKeyword">
    <vt:lpwstr/>
  </property>
  <property fmtid="{D5CDD505-2E9C-101B-9397-08002B2CF9AE}" pid="5" name="TaxKeywordTaxHTField">
    <vt:lpwstr/>
  </property>
</Properties>
</file>