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9" r:id="rId5"/>
    <p:sldId id="257" r:id="rId6"/>
    <p:sldId id="268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70" r:id="rId15"/>
    <p:sldId id="269" r:id="rId16"/>
    <p:sldId id="273" r:id="rId17"/>
    <p:sldId id="274" r:id="rId18"/>
    <p:sldId id="275" r:id="rId19"/>
    <p:sldId id="272" r:id="rId20"/>
    <p:sldId id="276" r:id="rId21"/>
    <p:sldId id="277" r:id="rId22"/>
    <p:sldId id="278" r:id="rId23"/>
    <p:sldId id="279" r:id="rId24"/>
    <p:sldId id="282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Urban</c:v>
                </c:pt>
                <c:pt idx="1">
                  <c:v>Suburban</c:v>
                </c:pt>
                <c:pt idx="2">
                  <c:v>Rural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Urban</c:v>
                </c:pt>
                <c:pt idx="1">
                  <c:v>Suburban</c:v>
                </c:pt>
                <c:pt idx="2">
                  <c:v>Rural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62.38</c:v>
                </c:pt>
                <c:pt idx="1">
                  <c:v>66.349999999999994</c:v>
                </c:pt>
                <c:pt idx="2">
                  <c:v>80.16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696416"/>
        <c:axId val="361692104"/>
      </c:barChart>
      <c:catAx>
        <c:axId val="36169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2104"/>
        <c:crosses val="autoZero"/>
        <c:auto val="1"/>
        <c:lblAlgn val="ctr"/>
        <c:lblOffset val="100"/>
        <c:noMultiLvlLbl val="0"/>
      </c:catAx>
      <c:valAx>
        <c:axId val="36169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Payer type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Payer types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5441090696996212E-2"/>
                  <c:y val="-4.26057036988023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806604302667296E-2"/>
                  <c:y val="-7.10934956659829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84982165690827E-2"/>
                  <c:y val="-1.3202937868060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292628485541871E-2"/>
                  <c:y val="-3.83934361146033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Medicare</c:v>
                </c:pt>
                <c:pt idx="1">
                  <c:v>Medi-Cal</c:v>
                </c:pt>
                <c:pt idx="2">
                  <c:v>Uninsured</c:v>
                </c:pt>
                <c:pt idx="3">
                  <c:v>Private Insurance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</c:v>
                </c:pt>
                <c:pt idx="1">
                  <c:v>34</c:v>
                </c:pt>
                <c:pt idx="2">
                  <c:v>9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F4777-561B-4C05-AFB8-331AA2C0E4F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ECB8A9-DAEA-44DF-B542-561345896952}">
      <dgm:prSet phldrT="[Text]"/>
      <dgm:spPr/>
      <dgm:t>
        <a:bodyPr/>
        <a:lstStyle/>
        <a:p>
          <a:r>
            <a:rPr lang="en-US" dirty="0" smtClean="0"/>
            <a:t>Comfort Zone </a:t>
          </a:r>
          <a:endParaRPr lang="en-US" dirty="0"/>
        </a:p>
      </dgm:t>
    </dgm:pt>
    <dgm:pt modelId="{8FF0A66E-DE90-43E9-B427-33756B5D442D}" type="parTrans" cxnId="{FFE37FCC-B0A2-4BE6-8B21-0AA15D4F7975}">
      <dgm:prSet/>
      <dgm:spPr/>
      <dgm:t>
        <a:bodyPr/>
        <a:lstStyle/>
        <a:p>
          <a:endParaRPr lang="en-US"/>
        </a:p>
      </dgm:t>
    </dgm:pt>
    <dgm:pt modelId="{B5629009-24A5-425B-9008-89857510F9A3}" type="sibTrans" cxnId="{FFE37FCC-B0A2-4BE6-8B21-0AA15D4F7975}">
      <dgm:prSet/>
      <dgm:spPr/>
      <dgm:t>
        <a:bodyPr/>
        <a:lstStyle/>
        <a:p>
          <a:endParaRPr lang="en-US"/>
        </a:p>
      </dgm:t>
    </dgm:pt>
    <dgm:pt modelId="{82211E37-2C5D-4A98-B690-EA467CB1916D}">
      <dgm:prSet phldrT="[Text]"/>
      <dgm:spPr/>
      <dgm:t>
        <a:bodyPr/>
        <a:lstStyle/>
        <a:p>
          <a:r>
            <a:rPr lang="en-US" dirty="0" smtClean="0"/>
            <a:t>Repeat Callers</a:t>
          </a:r>
          <a:endParaRPr lang="en-US" dirty="0"/>
        </a:p>
      </dgm:t>
    </dgm:pt>
    <dgm:pt modelId="{4252E6B7-F1F1-47D5-B5D0-6A4D9B533394}" type="parTrans" cxnId="{4A1598DF-F778-4777-935E-647B57F2E7E8}">
      <dgm:prSet/>
      <dgm:spPr/>
      <dgm:t>
        <a:bodyPr/>
        <a:lstStyle/>
        <a:p>
          <a:endParaRPr lang="en-US"/>
        </a:p>
      </dgm:t>
    </dgm:pt>
    <dgm:pt modelId="{C656D3DD-055B-495C-9187-795333D59050}" type="sibTrans" cxnId="{4A1598DF-F778-4777-935E-647B57F2E7E8}">
      <dgm:prSet/>
      <dgm:spPr/>
      <dgm:t>
        <a:bodyPr/>
        <a:lstStyle/>
        <a:p>
          <a:endParaRPr lang="en-US"/>
        </a:p>
      </dgm:t>
    </dgm:pt>
    <dgm:pt modelId="{DA223226-E2EF-4A3B-8DBB-FEC569FF653B}">
      <dgm:prSet phldrT="[Text]"/>
      <dgm:spPr/>
      <dgm:t>
        <a:bodyPr/>
        <a:lstStyle/>
        <a:p>
          <a:r>
            <a:rPr lang="en-US" dirty="0" smtClean="0"/>
            <a:t>EMS Resources</a:t>
          </a:r>
          <a:endParaRPr lang="en-US" dirty="0"/>
        </a:p>
      </dgm:t>
    </dgm:pt>
    <dgm:pt modelId="{F4BB8D8F-5C24-408B-8823-16FCFE4580E9}" type="parTrans" cxnId="{29B52AEB-8344-4FFE-A586-6C9B3AA4A4F0}">
      <dgm:prSet/>
      <dgm:spPr/>
      <dgm:t>
        <a:bodyPr/>
        <a:lstStyle/>
        <a:p>
          <a:endParaRPr lang="en-US"/>
        </a:p>
      </dgm:t>
    </dgm:pt>
    <dgm:pt modelId="{7499F122-7FE8-444D-8722-1670886A4B19}" type="sibTrans" cxnId="{29B52AEB-8344-4FFE-A586-6C9B3AA4A4F0}">
      <dgm:prSet/>
      <dgm:spPr/>
      <dgm:t>
        <a:bodyPr/>
        <a:lstStyle/>
        <a:p>
          <a:endParaRPr lang="en-US"/>
        </a:p>
      </dgm:t>
    </dgm:pt>
    <dgm:pt modelId="{32C1B41C-CFF9-4B39-B9EF-F4C2BFF85C35}">
      <dgm:prSet phldrT="[Text]"/>
      <dgm:spPr/>
      <dgm:t>
        <a:bodyPr/>
        <a:lstStyle/>
        <a:p>
          <a:r>
            <a:rPr lang="en-US" dirty="0" smtClean="0"/>
            <a:t>Mental Health </a:t>
          </a:r>
          <a:endParaRPr lang="en-US" dirty="0"/>
        </a:p>
      </dgm:t>
    </dgm:pt>
    <dgm:pt modelId="{25738E45-655E-492E-B6D2-78FCE91399D9}" type="parTrans" cxnId="{D9511111-867B-42D6-BC65-1B899EEAB0BD}">
      <dgm:prSet/>
      <dgm:spPr/>
      <dgm:t>
        <a:bodyPr/>
        <a:lstStyle/>
        <a:p>
          <a:endParaRPr lang="en-US"/>
        </a:p>
      </dgm:t>
    </dgm:pt>
    <dgm:pt modelId="{29589C80-D79A-4296-B7A7-D7664D79960C}" type="sibTrans" cxnId="{D9511111-867B-42D6-BC65-1B899EEAB0BD}">
      <dgm:prSet/>
      <dgm:spPr/>
      <dgm:t>
        <a:bodyPr/>
        <a:lstStyle/>
        <a:p>
          <a:endParaRPr lang="en-US"/>
        </a:p>
      </dgm:t>
    </dgm:pt>
    <dgm:pt modelId="{A2D69380-0704-437E-8CA4-A8E488C92181}">
      <dgm:prSet phldrT="[Text]"/>
      <dgm:spPr/>
      <dgm:t>
        <a:bodyPr/>
        <a:lstStyle/>
        <a:p>
          <a:r>
            <a:rPr lang="en-US" dirty="0" smtClean="0"/>
            <a:t>Staffing </a:t>
          </a:r>
          <a:endParaRPr lang="en-US" dirty="0"/>
        </a:p>
      </dgm:t>
    </dgm:pt>
    <dgm:pt modelId="{D9B42E2A-3001-416C-8E86-B0FEF10DA85A}" type="sibTrans" cxnId="{6D037AD8-6954-4585-903B-1AE3043F14E2}">
      <dgm:prSet/>
      <dgm:spPr/>
      <dgm:t>
        <a:bodyPr/>
        <a:lstStyle/>
        <a:p>
          <a:endParaRPr lang="en-US"/>
        </a:p>
      </dgm:t>
    </dgm:pt>
    <dgm:pt modelId="{6D9977E4-549F-4528-8470-F2CB7F1B81ED}" type="parTrans" cxnId="{6D037AD8-6954-4585-903B-1AE3043F14E2}">
      <dgm:prSet/>
      <dgm:spPr/>
      <dgm:t>
        <a:bodyPr/>
        <a:lstStyle/>
        <a:p>
          <a:endParaRPr lang="en-US"/>
        </a:p>
      </dgm:t>
    </dgm:pt>
    <dgm:pt modelId="{D2F40524-4EC1-48A0-A80B-11ACE90F8FFE}" type="pres">
      <dgm:prSet presAssocID="{C8BF4777-561B-4C05-AFB8-331AA2C0E4F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3111CE3-A95A-4A88-870A-27A141ACB242}" type="pres">
      <dgm:prSet presAssocID="{A2D69380-0704-437E-8CA4-A8E488C92181}" presName="centerShape" presStyleLbl="node0" presStyleIdx="0" presStyleCnt="1" custScaleX="70549" custScaleY="71478" custLinFactNeighborX="32745" custLinFactNeighborY="41418"/>
      <dgm:spPr/>
      <dgm:t>
        <a:bodyPr/>
        <a:lstStyle/>
        <a:p>
          <a:endParaRPr lang="en-US"/>
        </a:p>
      </dgm:t>
    </dgm:pt>
    <dgm:pt modelId="{9DB14AD1-1E0B-479C-865F-0B79007C378F}" type="pres">
      <dgm:prSet presAssocID="{D9ECB8A9-DAEA-44DF-B542-56134589695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E1F88B-0570-4F37-8A62-FB78AACF5E32}" type="pres">
      <dgm:prSet presAssocID="{D9ECB8A9-DAEA-44DF-B542-561345896952}" presName="dummy" presStyleCnt="0"/>
      <dgm:spPr/>
    </dgm:pt>
    <dgm:pt modelId="{8878B61A-7696-4F1D-90A4-81D295322448}" type="pres">
      <dgm:prSet presAssocID="{B5629009-24A5-425B-9008-89857510F9A3}" presName="sibTrans" presStyleLbl="sibTrans2D1" presStyleIdx="0" presStyleCnt="4"/>
      <dgm:spPr/>
    </dgm:pt>
    <dgm:pt modelId="{B21895E6-09CE-477D-AE27-401BE5997478}" type="pres">
      <dgm:prSet presAssocID="{82211E37-2C5D-4A98-B690-EA467CB1916D}" presName="node" presStyleLbl="node1" presStyleIdx="1" presStyleCnt="4" custRadScaleRad="99402" custRadScaleInc="-24344">
        <dgm:presLayoutVars>
          <dgm:bulletEnabled val="1"/>
        </dgm:presLayoutVars>
      </dgm:prSet>
      <dgm:spPr/>
    </dgm:pt>
    <dgm:pt modelId="{65179196-7FB9-41C3-B5A2-CF93AD93BD02}" type="pres">
      <dgm:prSet presAssocID="{82211E37-2C5D-4A98-B690-EA467CB1916D}" presName="dummy" presStyleCnt="0"/>
      <dgm:spPr/>
    </dgm:pt>
    <dgm:pt modelId="{5305086E-9480-4387-A903-24AE26C8F686}" type="pres">
      <dgm:prSet presAssocID="{C656D3DD-055B-495C-9187-795333D59050}" presName="sibTrans" presStyleLbl="sibTrans2D1" presStyleIdx="1" presStyleCnt="4"/>
      <dgm:spPr/>
    </dgm:pt>
    <dgm:pt modelId="{386C7DAF-E1B7-4E67-9622-F94F44F5D1C8}" type="pres">
      <dgm:prSet presAssocID="{DA223226-E2EF-4A3B-8DBB-FEC569FF653B}" presName="node" presStyleLbl="node1" presStyleIdx="2" presStyleCnt="4" custRadScaleRad="100417" custRadScaleInc="1170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293062-AE31-4816-80D3-8110D535AE52}" type="pres">
      <dgm:prSet presAssocID="{DA223226-E2EF-4A3B-8DBB-FEC569FF653B}" presName="dummy" presStyleCnt="0"/>
      <dgm:spPr/>
    </dgm:pt>
    <dgm:pt modelId="{A93D32A0-A7F5-4D4C-8C27-01E102608023}" type="pres">
      <dgm:prSet presAssocID="{7499F122-7FE8-444D-8722-1670886A4B19}" presName="sibTrans" presStyleLbl="sibTrans2D1" presStyleIdx="2" presStyleCnt="4"/>
      <dgm:spPr/>
    </dgm:pt>
    <dgm:pt modelId="{4C5D5574-5DBD-4154-A5A1-566DBF56CACE}" type="pres">
      <dgm:prSet presAssocID="{32C1B41C-CFF9-4B39-B9EF-F4C2BFF85C35}" presName="node" presStyleLbl="node1" presStyleIdx="3" presStyleCnt="4" custRadScaleRad="100273" custRadScaleInc="23233">
        <dgm:presLayoutVars>
          <dgm:bulletEnabled val="1"/>
        </dgm:presLayoutVars>
      </dgm:prSet>
      <dgm:spPr/>
    </dgm:pt>
    <dgm:pt modelId="{D472F882-8D55-404F-B991-EB88F8472D2E}" type="pres">
      <dgm:prSet presAssocID="{32C1B41C-CFF9-4B39-B9EF-F4C2BFF85C35}" presName="dummy" presStyleCnt="0"/>
      <dgm:spPr/>
    </dgm:pt>
    <dgm:pt modelId="{35DEEEE3-4456-4F93-9AE4-884DD13BB50E}" type="pres">
      <dgm:prSet presAssocID="{29589C80-D79A-4296-B7A7-D7664D79960C}" presName="sibTrans" presStyleLbl="sibTrans2D1" presStyleIdx="3" presStyleCnt="4"/>
      <dgm:spPr/>
    </dgm:pt>
  </dgm:ptLst>
  <dgm:cxnLst>
    <dgm:cxn modelId="{F43266ED-EA15-48CD-ACC3-A7C6A4940856}" type="presOf" srcId="{D9ECB8A9-DAEA-44DF-B542-561345896952}" destId="{9DB14AD1-1E0B-479C-865F-0B79007C378F}" srcOrd="0" destOrd="0" presId="urn:microsoft.com/office/officeart/2005/8/layout/radial6"/>
    <dgm:cxn modelId="{D2C429D0-04E2-4E57-8FAE-8A91F76775DC}" type="presOf" srcId="{B5629009-24A5-425B-9008-89857510F9A3}" destId="{8878B61A-7696-4F1D-90A4-81D295322448}" srcOrd="0" destOrd="0" presId="urn:microsoft.com/office/officeart/2005/8/layout/radial6"/>
    <dgm:cxn modelId="{BEEE0FAD-D8BA-454A-A727-59FED6B026DE}" type="presOf" srcId="{DA223226-E2EF-4A3B-8DBB-FEC569FF653B}" destId="{386C7DAF-E1B7-4E67-9622-F94F44F5D1C8}" srcOrd="0" destOrd="0" presId="urn:microsoft.com/office/officeart/2005/8/layout/radial6"/>
    <dgm:cxn modelId="{65BB57F3-B4F5-40FB-AE88-4FB0C7C9C7E7}" type="presOf" srcId="{82211E37-2C5D-4A98-B690-EA467CB1916D}" destId="{B21895E6-09CE-477D-AE27-401BE5997478}" srcOrd="0" destOrd="0" presId="urn:microsoft.com/office/officeart/2005/8/layout/radial6"/>
    <dgm:cxn modelId="{4A1598DF-F778-4777-935E-647B57F2E7E8}" srcId="{A2D69380-0704-437E-8CA4-A8E488C92181}" destId="{82211E37-2C5D-4A98-B690-EA467CB1916D}" srcOrd="1" destOrd="0" parTransId="{4252E6B7-F1F1-47D5-B5D0-6A4D9B533394}" sibTransId="{C656D3DD-055B-495C-9187-795333D59050}"/>
    <dgm:cxn modelId="{6D037AD8-6954-4585-903B-1AE3043F14E2}" srcId="{C8BF4777-561B-4C05-AFB8-331AA2C0E4FC}" destId="{A2D69380-0704-437E-8CA4-A8E488C92181}" srcOrd="0" destOrd="0" parTransId="{6D9977E4-549F-4528-8470-F2CB7F1B81ED}" sibTransId="{D9B42E2A-3001-416C-8E86-B0FEF10DA85A}"/>
    <dgm:cxn modelId="{A00C517D-0BF0-453C-BD7D-0C73EA6B33CD}" type="presOf" srcId="{C656D3DD-055B-495C-9187-795333D59050}" destId="{5305086E-9480-4387-A903-24AE26C8F686}" srcOrd="0" destOrd="0" presId="urn:microsoft.com/office/officeart/2005/8/layout/radial6"/>
    <dgm:cxn modelId="{FFE37FCC-B0A2-4BE6-8B21-0AA15D4F7975}" srcId="{A2D69380-0704-437E-8CA4-A8E488C92181}" destId="{D9ECB8A9-DAEA-44DF-B542-561345896952}" srcOrd="0" destOrd="0" parTransId="{8FF0A66E-DE90-43E9-B427-33756B5D442D}" sibTransId="{B5629009-24A5-425B-9008-89857510F9A3}"/>
    <dgm:cxn modelId="{059EC0CD-6F1F-4908-B63A-7F185EEE9D51}" type="presOf" srcId="{7499F122-7FE8-444D-8722-1670886A4B19}" destId="{A93D32A0-A7F5-4D4C-8C27-01E102608023}" srcOrd="0" destOrd="0" presId="urn:microsoft.com/office/officeart/2005/8/layout/radial6"/>
    <dgm:cxn modelId="{70009897-6069-4E7D-B20A-DA8D0CD56A66}" type="presOf" srcId="{32C1B41C-CFF9-4B39-B9EF-F4C2BFF85C35}" destId="{4C5D5574-5DBD-4154-A5A1-566DBF56CACE}" srcOrd="0" destOrd="0" presId="urn:microsoft.com/office/officeart/2005/8/layout/radial6"/>
    <dgm:cxn modelId="{A082675A-DB21-4568-9A59-91202E6E56BB}" type="presOf" srcId="{A2D69380-0704-437E-8CA4-A8E488C92181}" destId="{C3111CE3-A95A-4A88-870A-27A141ACB242}" srcOrd="0" destOrd="0" presId="urn:microsoft.com/office/officeart/2005/8/layout/radial6"/>
    <dgm:cxn modelId="{29B52AEB-8344-4FFE-A586-6C9B3AA4A4F0}" srcId="{A2D69380-0704-437E-8CA4-A8E488C92181}" destId="{DA223226-E2EF-4A3B-8DBB-FEC569FF653B}" srcOrd="2" destOrd="0" parTransId="{F4BB8D8F-5C24-408B-8823-16FCFE4580E9}" sibTransId="{7499F122-7FE8-444D-8722-1670886A4B19}"/>
    <dgm:cxn modelId="{38D6DFC6-7AC6-43E2-8037-F940D2E5A86F}" type="presOf" srcId="{29589C80-D79A-4296-B7A7-D7664D79960C}" destId="{35DEEEE3-4456-4F93-9AE4-884DD13BB50E}" srcOrd="0" destOrd="0" presId="urn:microsoft.com/office/officeart/2005/8/layout/radial6"/>
    <dgm:cxn modelId="{D9511111-867B-42D6-BC65-1B899EEAB0BD}" srcId="{A2D69380-0704-437E-8CA4-A8E488C92181}" destId="{32C1B41C-CFF9-4B39-B9EF-F4C2BFF85C35}" srcOrd="3" destOrd="0" parTransId="{25738E45-655E-492E-B6D2-78FCE91399D9}" sibTransId="{29589C80-D79A-4296-B7A7-D7664D79960C}"/>
    <dgm:cxn modelId="{4A624F5D-4CC2-4950-A10B-131F071209C1}" type="presOf" srcId="{C8BF4777-561B-4C05-AFB8-331AA2C0E4FC}" destId="{D2F40524-4EC1-48A0-A80B-11ACE90F8FFE}" srcOrd="0" destOrd="0" presId="urn:microsoft.com/office/officeart/2005/8/layout/radial6"/>
    <dgm:cxn modelId="{0B74CF9D-A5A5-40AC-A552-E8F10FD89881}" type="presParOf" srcId="{D2F40524-4EC1-48A0-A80B-11ACE90F8FFE}" destId="{C3111CE3-A95A-4A88-870A-27A141ACB242}" srcOrd="0" destOrd="0" presId="urn:microsoft.com/office/officeart/2005/8/layout/radial6"/>
    <dgm:cxn modelId="{68358AC3-C89F-4A02-90A9-B78E8AA66340}" type="presParOf" srcId="{D2F40524-4EC1-48A0-A80B-11ACE90F8FFE}" destId="{9DB14AD1-1E0B-479C-865F-0B79007C378F}" srcOrd="1" destOrd="0" presId="urn:microsoft.com/office/officeart/2005/8/layout/radial6"/>
    <dgm:cxn modelId="{6C2309E4-FF68-4B35-BA46-E0B53E293F92}" type="presParOf" srcId="{D2F40524-4EC1-48A0-A80B-11ACE90F8FFE}" destId="{8FE1F88B-0570-4F37-8A62-FB78AACF5E32}" srcOrd="2" destOrd="0" presId="urn:microsoft.com/office/officeart/2005/8/layout/radial6"/>
    <dgm:cxn modelId="{2AE863DA-1601-4690-AE39-A9536F6DA120}" type="presParOf" srcId="{D2F40524-4EC1-48A0-A80B-11ACE90F8FFE}" destId="{8878B61A-7696-4F1D-90A4-81D295322448}" srcOrd="3" destOrd="0" presId="urn:microsoft.com/office/officeart/2005/8/layout/radial6"/>
    <dgm:cxn modelId="{88C1FEDB-38E6-4F80-9DB3-37BA58361C90}" type="presParOf" srcId="{D2F40524-4EC1-48A0-A80B-11ACE90F8FFE}" destId="{B21895E6-09CE-477D-AE27-401BE5997478}" srcOrd="4" destOrd="0" presId="urn:microsoft.com/office/officeart/2005/8/layout/radial6"/>
    <dgm:cxn modelId="{B50D2D6B-D64B-42B5-9563-49AD984B48DF}" type="presParOf" srcId="{D2F40524-4EC1-48A0-A80B-11ACE90F8FFE}" destId="{65179196-7FB9-41C3-B5A2-CF93AD93BD02}" srcOrd="5" destOrd="0" presId="urn:microsoft.com/office/officeart/2005/8/layout/radial6"/>
    <dgm:cxn modelId="{7C53815F-F32D-4E0A-A863-89C2DF882EB6}" type="presParOf" srcId="{D2F40524-4EC1-48A0-A80B-11ACE90F8FFE}" destId="{5305086E-9480-4387-A903-24AE26C8F686}" srcOrd="6" destOrd="0" presId="urn:microsoft.com/office/officeart/2005/8/layout/radial6"/>
    <dgm:cxn modelId="{84E37E3C-C9F7-4B22-A585-7E2131551C20}" type="presParOf" srcId="{D2F40524-4EC1-48A0-A80B-11ACE90F8FFE}" destId="{386C7DAF-E1B7-4E67-9622-F94F44F5D1C8}" srcOrd="7" destOrd="0" presId="urn:microsoft.com/office/officeart/2005/8/layout/radial6"/>
    <dgm:cxn modelId="{39A5BB40-F988-447C-9360-0BEB6C50BA3C}" type="presParOf" srcId="{D2F40524-4EC1-48A0-A80B-11ACE90F8FFE}" destId="{CA293062-AE31-4816-80D3-8110D535AE52}" srcOrd="8" destOrd="0" presId="urn:microsoft.com/office/officeart/2005/8/layout/radial6"/>
    <dgm:cxn modelId="{F34AD604-9A45-4C7B-8097-B34D79784BC5}" type="presParOf" srcId="{D2F40524-4EC1-48A0-A80B-11ACE90F8FFE}" destId="{A93D32A0-A7F5-4D4C-8C27-01E102608023}" srcOrd="9" destOrd="0" presId="urn:microsoft.com/office/officeart/2005/8/layout/radial6"/>
    <dgm:cxn modelId="{DAAFC23E-8AA7-4179-A78A-4F7AFA31E52D}" type="presParOf" srcId="{D2F40524-4EC1-48A0-A80B-11ACE90F8FFE}" destId="{4C5D5574-5DBD-4154-A5A1-566DBF56CACE}" srcOrd="10" destOrd="0" presId="urn:microsoft.com/office/officeart/2005/8/layout/radial6"/>
    <dgm:cxn modelId="{D898A9C8-49F4-4799-A66A-9835D219A2A6}" type="presParOf" srcId="{D2F40524-4EC1-48A0-A80B-11ACE90F8FFE}" destId="{D472F882-8D55-404F-B991-EB88F8472D2E}" srcOrd="11" destOrd="0" presId="urn:microsoft.com/office/officeart/2005/8/layout/radial6"/>
    <dgm:cxn modelId="{4639ACDA-1365-4704-80C2-86FBF4D70963}" type="presParOf" srcId="{D2F40524-4EC1-48A0-A80B-11ACE90F8FFE}" destId="{35DEEEE3-4456-4F93-9AE4-884DD13BB50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A1E11C-A6DE-4EB5-AEBA-68F42E7EE441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705C4C-BCD9-41DF-B69F-37C06236569D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ECC0E002-D6A2-4258-B729-F62B9D42A8C6}" type="parTrans" cxnId="{BE3CB04F-CB04-468C-9F81-FCF6B3963745}">
      <dgm:prSet/>
      <dgm:spPr/>
      <dgm:t>
        <a:bodyPr/>
        <a:lstStyle/>
        <a:p>
          <a:endParaRPr lang="en-US"/>
        </a:p>
      </dgm:t>
    </dgm:pt>
    <dgm:pt modelId="{A88DB813-F9B6-447E-A86C-1AA0B346D027}" type="sibTrans" cxnId="{BE3CB04F-CB04-468C-9F81-FCF6B3963745}">
      <dgm:prSet/>
      <dgm:spPr/>
      <dgm:t>
        <a:bodyPr/>
        <a:lstStyle/>
        <a:p>
          <a:endParaRPr lang="en-US" dirty="0"/>
        </a:p>
      </dgm:t>
    </dgm:pt>
    <dgm:pt modelId="{6783FD93-DA3F-4C20-9068-002419F76CE2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7C52538D-DC1C-4BF2-B825-D654CAA7ED94}" type="parTrans" cxnId="{D509690D-7E0E-4239-8ED3-14D658AEE83A}">
      <dgm:prSet/>
      <dgm:spPr/>
      <dgm:t>
        <a:bodyPr/>
        <a:lstStyle/>
        <a:p>
          <a:endParaRPr lang="en-US"/>
        </a:p>
      </dgm:t>
    </dgm:pt>
    <dgm:pt modelId="{E93657C6-7172-4597-992F-62B60BD72F4E}" type="sibTrans" cxnId="{D509690D-7E0E-4239-8ED3-14D658AEE83A}">
      <dgm:prSet/>
      <dgm:spPr/>
      <dgm:t>
        <a:bodyPr/>
        <a:lstStyle/>
        <a:p>
          <a:endParaRPr lang="en-US" dirty="0"/>
        </a:p>
      </dgm:t>
    </dgm:pt>
    <dgm:pt modelId="{F13408A2-6A85-43A6-962F-B5FD4CD9BE93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8F28CE1-8147-4D44-BF00-DB60CBB0E07E}" type="parTrans" cxnId="{5C03ED40-F8E4-49F8-A265-FFCFDD701C14}">
      <dgm:prSet/>
      <dgm:spPr/>
      <dgm:t>
        <a:bodyPr/>
        <a:lstStyle/>
        <a:p>
          <a:endParaRPr lang="en-US"/>
        </a:p>
      </dgm:t>
    </dgm:pt>
    <dgm:pt modelId="{8457B9FD-D743-4C91-9028-0A7F6FD92C2F}" type="sibTrans" cxnId="{5C03ED40-F8E4-49F8-A265-FFCFDD701C14}">
      <dgm:prSet/>
      <dgm:spPr/>
      <dgm:t>
        <a:bodyPr/>
        <a:lstStyle/>
        <a:p>
          <a:endParaRPr lang="en-US" dirty="0"/>
        </a:p>
      </dgm:t>
    </dgm:pt>
    <dgm:pt modelId="{19B81AA2-5112-4EFE-B7C9-C13C5CE2A8DB}" type="pres">
      <dgm:prSet presAssocID="{E3A1E11C-A6DE-4EB5-AEBA-68F42E7EE441}" presName="Name0" presStyleCnt="0">
        <dgm:presLayoutVars>
          <dgm:dir/>
          <dgm:resizeHandles val="exact"/>
        </dgm:presLayoutVars>
      </dgm:prSet>
      <dgm:spPr/>
    </dgm:pt>
    <dgm:pt modelId="{57ED52B5-A3B2-4634-948D-73D38DB95A78}" type="pres">
      <dgm:prSet presAssocID="{7C705C4C-BCD9-41DF-B69F-37C06236569D}" presName="node" presStyleLbl="node1" presStyleIdx="0" presStyleCnt="3" custScaleY="134022" custRadScaleRad="89703" custRadScaleInc="444">
        <dgm:presLayoutVars>
          <dgm:bulletEnabled val="1"/>
        </dgm:presLayoutVars>
      </dgm:prSet>
      <dgm:spPr/>
    </dgm:pt>
    <dgm:pt modelId="{9BC9B439-F313-4852-B877-70AC78FC1079}" type="pres">
      <dgm:prSet presAssocID="{A88DB813-F9B6-447E-A86C-1AA0B346D027}" presName="sibTrans" presStyleLbl="sibTrans2D1" presStyleIdx="0" presStyleCnt="3"/>
      <dgm:spPr/>
    </dgm:pt>
    <dgm:pt modelId="{498E2F78-09C5-437E-AA18-C36C54DB1EC9}" type="pres">
      <dgm:prSet presAssocID="{A88DB813-F9B6-447E-A86C-1AA0B346D027}" presName="connectorText" presStyleLbl="sibTrans2D1" presStyleIdx="0" presStyleCnt="3"/>
      <dgm:spPr/>
    </dgm:pt>
    <dgm:pt modelId="{3B8F040C-AB98-415C-A003-A2F096F60A9A}" type="pres">
      <dgm:prSet presAssocID="{6783FD93-DA3F-4C20-9068-002419F76CE2}" presName="node" presStyleLbl="node1" presStyleIdx="1" presStyleCnt="3" custScaleX="138073" custScaleY="228500" custRadScaleRad="177729" custRadScaleInc="-27870">
        <dgm:presLayoutVars>
          <dgm:bulletEnabled val="1"/>
        </dgm:presLayoutVars>
      </dgm:prSet>
      <dgm:spPr/>
    </dgm:pt>
    <dgm:pt modelId="{6AC26104-9FCC-4753-9ED3-09642B63E70E}" type="pres">
      <dgm:prSet presAssocID="{E93657C6-7172-4597-992F-62B60BD72F4E}" presName="sibTrans" presStyleLbl="sibTrans2D1" presStyleIdx="1" presStyleCnt="3"/>
      <dgm:spPr/>
    </dgm:pt>
    <dgm:pt modelId="{18832345-A454-4E5A-921C-48301FC091C0}" type="pres">
      <dgm:prSet presAssocID="{E93657C6-7172-4597-992F-62B60BD72F4E}" presName="connectorText" presStyleLbl="sibTrans2D1" presStyleIdx="1" presStyleCnt="3"/>
      <dgm:spPr/>
    </dgm:pt>
    <dgm:pt modelId="{F67B9775-571D-49C7-9E8E-CE10143C0CB2}" type="pres">
      <dgm:prSet presAssocID="{F13408A2-6A85-43A6-962F-B5FD4CD9BE93}" presName="node" presStyleLbl="node1" presStyleIdx="2" presStyleCnt="3" custScaleX="129784" custScaleY="231813" custRadScaleRad="176143" custRadScaleInc="26502">
        <dgm:presLayoutVars>
          <dgm:bulletEnabled val="1"/>
        </dgm:presLayoutVars>
      </dgm:prSet>
      <dgm:spPr/>
    </dgm:pt>
    <dgm:pt modelId="{5F57B9A7-75CF-4F1C-B71C-84F5812E2053}" type="pres">
      <dgm:prSet presAssocID="{8457B9FD-D743-4C91-9028-0A7F6FD92C2F}" presName="sibTrans" presStyleLbl="sibTrans2D1" presStyleIdx="2" presStyleCnt="3"/>
      <dgm:spPr/>
    </dgm:pt>
    <dgm:pt modelId="{1EF9BFDE-5287-44FC-8885-549C83FCD530}" type="pres">
      <dgm:prSet presAssocID="{8457B9FD-D743-4C91-9028-0A7F6FD92C2F}" presName="connectorText" presStyleLbl="sibTrans2D1" presStyleIdx="2" presStyleCnt="3"/>
      <dgm:spPr/>
    </dgm:pt>
  </dgm:ptLst>
  <dgm:cxnLst>
    <dgm:cxn modelId="{B11C4B55-C9BC-410D-BC23-EA671B4A5176}" type="presOf" srcId="{A88DB813-F9B6-447E-A86C-1AA0B346D027}" destId="{498E2F78-09C5-437E-AA18-C36C54DB1EC9}" srcOrd="1" destOrd="0" presId="urn:microsoft.com/office/officeart/2005/8/layout/cycle7"/>
    <dgm:cxn modelId="{77FA6C03-7ACB-4098-81F7-152914016828}" type="presOf" srcId="{F13408A2-6A85-43A6-962F-B5FD4CD9BE93}" destId="{F67B9775-571D-49C7-9E8E-CE10143C0CB2}" srcOrd="0" destOrd="0" presId="urn:microsoft.com/office/officeart/2005/8/layout/cycle7"/>
    <dgm:cxn modelId="{029EBB9E-BD7E-406B-A64B-9D5C7A88B32E}" type="presOf" srcId="{E93657C6-7172-4597-992F-62B60BD72F4E}" destId="{18832345-A454-4E5A-921C-48301FC091C0}" srcOrd="1" destOrd="0" presId="urn:microsoft.com/office/officeart/2005/8/layout/cycle7"/>
    <dgm:cxn modelId="{153CCC31-6FE0-4914-8A9D-DC3BB22C305F}" type="presOf" srcId="{A88DB813-F9B6-447E-A86C-1AA0B346D027}" destId="{9BC9B439-F313-4852-B877-70AC78FC1079}" srcOrd="0" destOrd="0" presId="urn:microsoft.com/office/officeart/2005/8/layout/cycle7"/>
    <dgm:cxn modelId="{BE7E0611-99A5-4F68-9E81-A5AAD09A7394}" type="presOf" srcId="{E93657C6-7172-4597-992F-62B60BD72F4E}" destId="{6AC26104-9FCC-4753-9ED3-09642B63E70E}" srcOrd="0" destOrd="0" presId="urn:microsoft.com/office/officeart/2005/8/layout/cycle7"/>
    <dgm:cxn modelId="{EBF3C5CF-CB95-4411-BDDB-9979B4083D88}" type="presOf" srcId="{6783FD93-DA3F-4C20-9068-002419F76CE2}" destId="{3B8F040C-AB98-415C-A003-A2F096F60A9A}" srcOrd="0" destOrd="0" presId="urn:microsoft.com/office/officeart/2005/8/layout/cycle7"/>
    <dgm:cxn modelId="{FC38E2F8-CE00-4045-ADD8-C2206AB3BF0E}" type="presOf" srcId="{7C705C4C-BCD9-41DF-B69F-37C06236569D}" destId="{57ED52B5-A3B2-4634-948D-73D38DB95A78}" srcOrd="0" destOrd="0" presId="urn:microsoft.com/office/officeart/2005/8/layout/cycle7"/>
    <dgm:cxn modelId="{D509690D-7E0E-4239-8ED3-14D658AEE83A}" srcId="{E3A1E11C-A6DE-4EB5-AEBA-68F42E7EE441}" destId="{6783FD93-DA3F-4C20-9068-002419F76CE2}" srcOrd="1" destOrd="0" parTransId="{7C52538D-DC1C-4BF2-B825-D654CAA7ED94}" sibTransId="{E93657C6-7172-4597-992F-62B60BD72F4E}"/>
    <dgm:cxn modelId="{5C03ED40-F8E4-49F8-A265-FFCFDD701C14}" srcId="{E3A1E11C-A6DE-4EB5-AEBA-68F42E7EE441}" destId="{F13408A2-6A85-43A6-962F-B5FD4CD9BE93}" srcOrd="2" destOrd="0" parTransId="{18F28CE1-8147-4D44-BF00-DB60CBB0E07E}" sibTransId="{8457B9FD-D743-4C91-9028-0A7F6FD92C2F}"/>
    <dgm:cxn modelId="{EDAC628F-8F7B-4B6D-81F3-042EF1B314A5}" type="presOf" srcId="{8457B9FD-D743-4C91-9028-0A7F6FD92C2F}" destId="{5F57B9A7-75CF-4F1C-B71C-84F5812E2053}" srcOrd="0" destOrd="0" presId="urn:microsoft.com/office/officeart/2005/8/layout/cycle7"/>
    <dgm:cxn modelId="{9B128052-0114-475F-9334-DC25134C017D}" type="presOf" srcId="{8457B9FD-D743-4C91-9028-0A7F6FD92C2F}" destId="{1EF9BFDE-5287-44FC-8885-549C83FCD530}" srcOrd="1" destOrd="0" presId="urn:microsoft.com/office/officeart/2005/8/layout/cycle7"/>
    <dgm:cxn modelId="{BE3CB04F-CB04-468C-9F81-FCF6B3963745}" srcId="{E3A1E11C-A6DE-4EB5-AEBA-68F42E7EE441}" destId="{7C705C4C-BCD9-41DF-B69F-37C06236569D}" srcOrd="0" destOrd="0" parTransId="{ECC0E002-D6A2-4258-B729-F62B9D42A8C6}" sibTransId="{A88DB813-F9B6-447E-A86C-1AA0B346D027}"/>
    <dgm:cxn modelId="{7EC7954C-4B25-4A52-AC71-7404210F2559}" type="presOf" srcId="{E3A1E11C-A6DE-4EB5-AEBA-68F42E7EE441}" destId="{19B81AA2-5112-4EFE-B7C9-C13C5CE2A8DB}" srcOrd="0" destOrd="0" presId="urn:microsoft.com/office/officeart/2005/8/layout/cycle7"/>
    <dgm:cxn modelId="{DCC53B61-731F-4BE1-BD11-FFBAEBDBF9EA}" type="presParOf" srcId="{19B81AA2-5112-4EFE-B7C9-C13C5CE2A8DB}" destId="{57ED52B5-A3B2-4634-948D-73D38DB95A78}" srcOrd="0" destOrd="0" presId="urn:microsoft.com/office/officeart/2005/8/layout/cycle7"/>
    <dgm:cxn modelId="{BFDF4D16-E148-4E0E-9650-E2093D7B40F9}" type="presParOf" srcId="{19B81AA2-5112-4EFE-B7C9-C13C5CE2A8DB}" destId="{9BC9B439-F313-4852-B877-70AC78FC1079}" srcOrd="1" destOrd="0" presId="urn:microsoft.com/office/officeart/2005/8/layout/cycle7"/>
    <dgm:cxn modelId="{7A00BE53-C80D-4EBC-819D-EB346533748A}" type="presParOf" srcId="{9BC9B439-F313-4852-B877-70AC78FC1079}" destId="{498E2F78-09C5-437E-AA18-C36C54DB1EC9}" srcOrd="0" destOrd="0" presId="urn:microsoft.com/office/officeart/2005/8/layout/cycle7"/>
    <dgm:cxn modelId="{4DDE9E70-DCB1-4201-9B81-05ED5127174C}" type="presParOf" srcId="{19B81AA2-5112-4EFE-B7C9-C13C5CE2A8DB}" destId="{3B8F040C-AB98-415C-A003-A2F096F60A9A}" srcOrd="2" destOrd="0" presId="urn:microsoft.com/office/officeart/2005/8/layout/cycle7"/>
    <dgm:cxn modelId="{FD5B0C5B-B4A8-43C1-8E96-FE15C4F13C00}" type="presParOf" srcId="{19B81AA2-5112-4EFE-B7C9-C13C5CE2A8DB}" destId="{6AC26104-9FCC-4753-9ED3-09642B63E70E}" srcOrd="3" destOrd="0" presId="urn:microsoft.com/office/officeart/2005/8/layout/cycle7"/>
    <dgm:cxn modelId="{D2FE433A-EEBD-4504-89A5-46746F9D12E4}" type="presParOf" srcId="{6AC26104-9FCC-4753-9ED3-09642B63E70E}" destId="{18832345-A454-4E5A-921C-48301FC091C0}" srcOrd="0" destOrd="0" presId="urn:microsoft.com/office/officeart/2005/8/layout/cycle7"/>
    <dgm:cxn modelId="{71143EE1-F1B7-4FDF-AD18-BB6DA5D76399}" type="presParOf" srcId="{19B81AA2-5112-4EFE-B7C9-C13C5CE2A8DB}" destId="{F67B9775-571D-49C7-9E8E-CE10143C0CB2}" srcOrd="4" destOrd="0" presId="urn:microsoft.com/office/officeart/2005/8/layout/cycle7"/>
    <dgm:cxn modelId="{29251BD8-D442-48C4-A815-2417DF75E75A}" type="presParOf" srcId="{19B81AA2-5112-4EFE-B7C9-C13C5CE2A8DB}" destId="{5F57B9A7-75CF-4F1C-B71C-84F5812E2053}" srcOrd="5" destOrd="0" presId="urn:microsoft.com/office/officeart/2005/8/layout/cycle7"/>
    <dgm:cxn modelId="{1F460F4A-84CD-4F94-9600-64EEED13B1CD}" type="presParOf" srcId="{5F57B9A7-75CF-4F1C-B71C-84F5812E2053}" destId="{1EF9BFDE-5287-44FC-8885-549C83FCD53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26843C-9243-4349-9517-34F1F0CA2D1C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52DDA2-5309-49AB-AB2F-635F888878FF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FC303DB7-0B46-4E4E-B4E4-3516546CF449}" type="parTrans" cxnId="{4860A4CC-279F-44B4-B4E6-10216E560428}">
      <dgm:prSet/>
      <dgm:spPr/>
      <dgm:t>
        <a:bodyPr/>
        <a:lstStyle/>
        <a:p>
          <a:endParaRPr lang="en-US"/>
        </a:p>
      </dgm:t>
    </dgm:pt>
    <dgm:pt modelId="{6C279A81-EDCF-4E40-BD15-69B38280F540}" type="sibTrans" cxnId="{4860A4CC-279F-44B4-B4E6-10216E560428}">
      <dgm:prSet/>
      <dgm:spPr/>
      <dgm:t>
        <a:bodyPr/>
        <a:lstStyle/>
        <a:p>
          <a:endParaRPr lang="en-US"/>
        </a:p>
      </dgm:t>
    </dgm:pt>
    <dgm:pt modelId="{39E7B6C3-3E2B-4BDA-8008-0511704D7220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sz="1100" dirty="0" smtClean="0">
              <a:solidFill>
                <a:schemeClr val="tx1"/>
              </a:solidFill>
            </a:rPr>
            <a:t>Case Management</a:t>
          </a:r>
          <a:endParaRPr lang="en-US" sz="1100" dirty="0">
            <a:solidFill>
              <a:schemeClr val="tx1"/>
            </a:solidFill>
          </a:endParaRPr>
        </a:p>
      </dgm:t>
    </dgm:pt>
    <dgm:pt modelId="{974629E5-72FA-4B52-AADA-800DB6651D27}" type="parTrans" cxnId="{8262B28A-13CD-4924-94C7-3F836677A1EE}">
      <dgm:prSet/>
      <dgm:spPr/>
      <dgm:t>
        <a:bodyPr/>
        <a:lstStyle/>
        <a:p>
          <a:endParaRPr lang="en-US" dirty="0"/>
        </a:p>
      </dgm:t>
    </dgm:pt>
    <dgm:pt modelId="{40CFD7EA-24C0-42CF-8B7A-144A6F34A752}" type="sibTrans" cxnId="{8262B28A-13CD-4924-94C7-3F836677A1EE}">
      <dgm:prSet/>
      <dgm:spPr/>
      <dgm:t>
        <a:bodyPr/>
        <a:lstStyle/>
        <a:p>
          <a:endParaRPr lang="en-US"/>
        </a:p>
      </dgm:t>
    </dgm:pt>
    <dgm:pt modelId="{6BC0C58E-C6D2-4FCA-9987-E5DFDB30C701}">
      <dgm:prSet phldrT="[Text]"/>
      <dgm:spPr/>
      <dgm:t>
        <a:bodyPr/>
        <a:lstStyle/>
        <a:p>
          <a:r>
            <a:rPr lang="en-US" dirty="0" smtClean="0"/>
            <a:t>Local non-profit</a:t>
          </a:r>
          <a:endParaRPr lang="en-US" dirty="0"/>
        </a:p>
      </dgm:t>
    </dgm:pt>
    <dgm:pt modelId="{57FCB08B-92DB-431C-8602-523BD00DB999}" type="parTrans" cxnId="{FA7A2F5B-D717-4BF5-87CB-94E41A083E05}">
      <dgm:prSet/>
      <dgm:spPr/>
      <dgm:t>
        <a:bodyPr/>
        <a:lstStyle/>
        <a:p>
          <a:endParaRPr lang="en-US" dirty="0"/>
        </a:p>
      </dgm:t>
    </dgm:pt>
    <dgm:pt modelId="{57861657-83E7-4B75-850A-97FA9E9D7169}" type="sibTrans" cxnId="{FA7A2F5B-D717-4BF5-87CB-94E41A083E05}">
      <dgm:prSet/>
      <dgm:spPr/>
      <dgm:t>
        <a:bodyPr/>
        <a:lstStyle/>
        <a:p>
          <a:endParaRPr lang="en-US"/>
        </a:p>
      </dgm:t>
    </dgm:pt>
    <dgm:pt modelId="{402CB8D9-C409-4377-BAFF-24BD82B692DF}">
      <dgm:prSet phldrT="[Text]"/>
      <dgm:spPr/>
      <dgm:t>
        <a:bodyPr/>
        <a:lstStyle/>
        <a:p>
          <a:r>
            <a:rPr lang="en-US" dirty="0" smtClean="0"/>
            <a:t>Medical Control</a:t>
          </a:r>
          <a:endParaRPr lang="en-US" dirty="0"/>
        </a:p>
      </dgm:t>
    </dgm:pt>
    <dgm:pt modelId="{DAE1FB10-1A46-4A5F-AE69-CDDC60E483DC}" type="parTrans" cxnId="{DF4330FB-DB57-4749-B3AE-10BDF3A54CD6}">
      <dgm:prSet/>
      <dgm:spPr/>
      <dgm:t>
        <a:bodyPr/>
        <a:lstStyle/>
        <a:p>
          <a:endParaRPr lang="en-US" dirty="0"/>
        </a:p>
      </dgm:t>
    </dgm:pt>
    <dgm:pt modelId="{C44C28E5-FF87-422E-8CCB-80D1F916261F}" type="sibTrans" cxnId="{DF4330FB-DB57-4749-B3AE-10BDF3A54CD6}">
      <dgm:prSet/>
      <dgm:spPr/>
      <dgm:t>
        <a:bodyPr/>
        <a:lstStyle/>
        <a:p>
          <a:endParaRPr lang="en-US"/>
        </a:p>
      </dgm:t>
    </dgm:pt>
    <dgm:pt modelId="{5E535457-3B81-4340-8AEF-F568AFF46DDE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Free Clinic</a:t>
          </a:r>
          <a:endParaRPr lang="en-US" sz="1600" dirty="0">
            <a:solidFill>
              <a:schemeClr val="tx1"/>
            </a:solidFill>
          </a:endParaRPr>
        </a:p>
      </dgm:t>
    </dgm:pt>
    <dgm:pt modelId="{54F15367-33AB-474C-9E1D-E49BE40B5772}" type="parTrans" cxnId="{EECF05DE-A595-450E-B3C0-24E2340B347C}">
      <dgm:prSet/>
      <dgm:spPr/>
      <dgm:t>
        <a:bodyPr/>
        <a:lstStyle/>
        <a:p>
          <a:endParaRPr lang="en-US" dirty="0"/>
        </a:p>
      </dgm:t>
    </dgm:pt>
    <dgm:pt modelId="{C0343256-B85D-433A-B8BB-FCCA668D2505}" type="sibTrans" cxnId="{EECF05DE-A595-450E-B3C0-24E2340B347C}">
      <dgm:prSet/>
      <dgm:spPr/>
      <dgm:t>
        <a:bodyPr/>
        <a:lstStyle/>
        <a:p>
          <a:endParaRPr lang="en-US"/>
        </a:p>
      </dgm:t>
    </dgm:pt>
    <dgm:pt modelId="{A6B46328-1530-4105-8A93-C4DBDF1CB780}" type="pres">
      <dgm:prSet presAssocID="{2826843C-9243-4349-9517-34F1F0CA2D1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EFA99BB-A65B-48F1-BC79-BF521DCD4EA7}" type="pres">
      <dgm:prSet presAssocID="{BE52DDA2-5309-49AB-AB2F-635F888878FF}" presName="centerShape" presStyleLbl="node0" presStyleIdx="0" presStyleCnt="1" custScaleX="154600" custScaleY="126110" custLinFactNeighborX="1054" custLinFactNeighborY="1265"/>
      <dgm:spPr/>
    </dgm:pt>
    <dgm:pt modelId="{7F179719-39D2-4D1A-8FF6-A4E71DBDAFC1}" type="pres">
      <dgm:prSet presAssocID="{974629E5-72FA-4B52-AADA-800DB6651D27}" presName="parTrans" presStyleLbl="sibTrans2D1" presStyleIdx="0" presStyleCnt="4"/>
      <dgm:spPr/>
    </dgm:pt>
    <dgm:pt modelId="{113E0286-D922-4828-BA0F-A23C2B2AC50F}" type="pres">
      <dgm:prSet presAssocID="{974629E5-72FA-4B52-AADA-800DB6651D27}" presName="connectorText" presStyleLbl="sibTrans2D1" presStyleIdx="0" presStyleCnt="4"/>
      <dgm:spPr/>
    </dgm:pt>
    <dgm:pt modelId="{3B0206C5-D43E-4C75-91FD-3DB532977F8C}" type="pres">
      <dgm:prSet presAssocID="{39E7B6C3-3E2B-4BDA-8008-0511704D7220}" presName="node" presStyleLbl="node1" presStyleIdx="0" presStyleCnt="4" custRadScaleRad="120575" custRadScaleInc="3027">
        <dgm:presLayoutVars>
          <dgm:bulletEnabled val="1"/>
        </dgm:presLayoutVars>
      </dgm:prSet>
      <dgm:spPr/>
    </dgm:pt>
    <dgm:pt modelId="{197910E4-3DA8-4E3D-AA1B-D152F7358522}" type="pres">
      <dgm:prSet presAssocID="{57FCB08B-92DB-431C-8602-523BD00DB999}" presName="parTrans" presStyleLbl="sibTrans2D1" presStyleIdx="1" presStyleCnt="4"/>
      <dgm:spPr/>
    </dgm:pt>
    <dgm:pt modelId="{38343BB9-D02B-4193-BC71-D5CE41AFF7FC}" type="pres">
      <dgm:prSet presAssocID="{57FCB08B-92DB-431C-8602-523BD00DB999}" presName="connectorText" presStyleLbl="sibTrans2D1" presStyleIdx="1" presStyleCnt="4"/>
      <dgm:spPr/>
    </dgm:pt>
    <dgm:pt modelId="{AEDA1CF1-F110-4A8F-A626-668C53CB4098}" type="pres">
      <dgm:prSet presAssocID="{6BC0C58E-C6D2-4FCA-9987-E5DFDB30C701}" presName="node" presStyleLbl="node1" presStyleIdx="1" presStyleCnt="4" custRadScaleRad="131542" custRadScaleInc="1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8E254-94AE-460B-AA18-019E68765B85}" type="pres">
      <dgm:prSet presAssocID="{DAE1FB10-1A46-4A5F-AE69-CDDC60E483DC}" presName="parTrans" presStyleLbl="sibTrans2D1" presStyleIdx="2" presStyleCnt="4"/>
      <dgm:spPr/>
    </dgm:pt>
    <dgm:pt modelId="{B8941C89-04D3-42F7-9F67-55EA4F7C80D4}" type="pres">
      <dgm:prSet presAssocID="{DAE1FB10-1A46-4A5F-AE69-CDDC60E483DC}" presName="connectorText" presStyleLbl="sibTrans2D1" presStyleIdx="2" presStyleCnt="4"/>
      <dgm:spPr/>
    </dgm:pt>
    <dgm:pt modelId="{98C04F90-8222-4CEC-82F9-3DBC7DAED078}" type="pres">
      <dgm:prSet presAssocID="{402CB8D9-C409-4377-BAFF-24BD82B692DF}" presName="node" presStyleLbl="node1" presStyleIdx="2" presStyleCnt="4" custRadScaleRad="136250" custRadScaleInc="1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A7B18-EAC4-4632-89D4-2B143E48C35B}" type="pres">
      <dgm:prSet presAssocID="{54F15367-33AB-474C-9E1D-E49BE40B5772}" presName="parTrans" presStyleLbl="sibTrans2D1" presStyleIdx="3" presStyleCnt="4"/>
      <dgm:spPr/>
    </dgm:pt>
    <dgm:pt modelId="{7B34F587-85DD-415E-9137-E336923F1BF5}" type="pres">
      <dgm:prSet presAssocID="{54F15367-33AB-474C-9E1D-E49BE40B5772}" presName="connectorText" presStyleLbl="sibTrans2D1" presStyleIdx="3" presStyleCnt="4"/>
      <dgm:spPr/>
    </dgm:pt>
    <dgm:pt modelId="{B149FED4-6E17-4D25-9551-48F687FEF608}" type="pres">
      <dgm:prSet presAssocID="{5E535457-3B81-4340-8AEF-F568AFF46DDE}" presName="node" presStyleLbl="node1" presStyleIdx="3" presStyleCnt="4" custRadScaleRad="126765" custRadScaleInc="1919">
        <dgm:presLayoutVars>
          <dgm:bulletEnabled val="1"/>
        </dgm:presLayoutVars>
      </dgm:prSet>
      <dgm:spPr/>
    </dgm:pt>
  </dgm:ptLst>
  <dgm:cxnLst>
    <dgm:cxn modelId="{4C455952-0D96-4A24-B06C-1CA568975E47}" type="presOf" srcId="{974629E5-72FA-4B52-AADA-800DB6651D27}" destId="{7F179719-39D2-4D1A-8FF6-A4E71DBDAFC1}" srcOrd="0" destOrd="0" presId="urn:microsoft.com/office/officeart/2005/8/layout/radial5"/>
    <dgm:cxn modelId="{E581ACC8-487B-4823-9D47-73EDF85D534F}" type="presOf" srcId="{5E535457-3B81-4340-8AEF-F568AFF46DDE}" destId="{B149FED4-6E17-4D25-9551-48F687FEF608}" srcOrd="0" destOrd="0" presId="urn:microsoft.com/office/officeart/2005/8/layout/radial5"/>
    <dgm:cxn modelId="{97F36BED-174B-4FAF-9699-8D1D3FB45F9B}" type="presOf" srcId="{402CB8D9-C409-4377-BAFF-24BD82B692DF}" destId="{98C04F90-8222-4CEC-82F9-3DBC7DAED078}" srcOrd="0" destOrd="0" presId="urn:microsoft.com/office/officeart/2005/8/layout/radial5"/>
    <dgm:cxn modelId="{1D4750C6-7624-44BA-99E9-375FEB131133}" type="presOf" srcId="{DAE1FB10-1A46-4A5F-AE69-CDDC60E483DC}" destId="{8EC8E254-94AE-460B-AA18-019E68765B85}" srcOrd="0" destOrd="0" presId="urn:microsoft.com/office/officeart/2005/8/layout/radial5"/>
    <dgm:cxn modelId="{EF31C660-F8BA-49AB-A9C4-4883AE4F3332}" type="presOf" srcId="{BE52DDA2-5309-49AB-AB2F-635F888878FF}" destId="{7EFA99BB-A65B-48F1-BC79-BF521DCD4EA7}" srcOrd="0" destOrd="0" presId="urn:microsoft.com/office/officeart/2005/8/layout/radial5"/>
    <dgm:cxn modelId="{67E921B9-F2C9-4CD6-8395-9184E3275D16}" type="presOf" srcId="{57FCB08B-92DB-431C-8602-523BD00DB999}" destId="{197910E4-3DA8-4E3D-AA1B-D152F7358522}" srcOrd="0" destOrd="0" presId="urn:microsoft.com/office/officeart/2005/8/layout/radial5"/>
    <dgm:cxn modelId="{DF4330FB-DB57-4749-B3AE-10BDF3A54CD6}" srcId="{BE52DDA2-5309-49AB-AB2F-635F888878FF}" destId="{402CB8D9-C409-4377-BAFF-24BD82B692DF}" srcOrd="2" destOrd="0" parTransId="{DAE1FB10-1A46-4A5F-AE69-CDDC60E483DC}" sibTransId="{C44C28E5-FF87-422E-8CCB-80D1F916261F}"/>
    <dgm:cxn modelId="{22F723EA-5DF2-4BF9-818E-66077452D665}" type="presOf" srcId="{39E7B6C3-3E2B-4BDA-8008-0511704D7220}" destId="{3B0206C5-D43E-4C75-91FD-3DB532977F8C}" srcOrd="0" destOrd="0" presId="urn:microsoft.com/office/officeart/2005/8/layout/radial5"/>
    <dgm:cxn modelId="{91879B86-37D5-4A83-8A25-39BAE9647F0B}" type="presOf" srcId="{2826843C-9243-4349-9517-34F1F0CA2D1C}" destId="{A6B46328-1530-4105-8A93-C4DBDF1CB780}" srcOrd="0" destOrd="0" presId="urn:microsoft.com/office/officeart/2005/8/layout/radial5"/>
    <dgm:cxn modelId="{569C371A-4B76-4718-BB7C-FF80971C8F5B}" type="presOf" srcId="{54F15367-33AB-474C-9E1D-E49BE40B5772}" destId="{BC8A7B18-EAC4-4632-89D4-2B143E48C35B}" srcOrd="0" destOrd="0" presId="urn:microsoft.com/office/officeart/2005/8/layout/radial5"/>
    <dgm:cxn modelId="{4860A4CC-279F-44B4-B4E6-10216E560428}" srcId="{2826843C-9243-4349-9517-34F1F0CA2D1C}" destId="{BE52DDA2-5309-49AB-AB2F-635F888878FF}" srcOrd="0" destOrd="0" parTransId="{FC303DB7-0B46-4E4E-B4E4-3516546CF449}" sibTransId="{6C279A81-EDCF-4E40-BD15-69B38280F540}"/>
    <dgm:cxn modelId="{EF5CBEBF-CD1B-42C7-AD2E-E6AE66234865}" type="presOf" srcId="{974629E5-72FA-4B52-AADA-800DB6651D27}" destId="{113E0286-D922-4828-BA0F-A23C2B2AC50F}" srcOrd="1" destOrd="0" presId="urn:microsoft.com/office/officeart/2005/8/layout/radial5"/>
    <dgm:cxn modelId="{FA7A2F5B-D717-4BF5-87CB-94E41A083E05}" srcId="{BE52DDA2-5309-49AB-AB2F-635F888878FF}" destId="{6BC0C58E-C6D2-4FCA-9987-E5DFDB30C701}" srcOrd="1" destOrd="0" parTransId="{57FCB08B-92DB-431C-8602-523BD00DB999}" sibTransId="{57861657-83E7-4B75-850A-97FA9E9D7169}"/>
    <dgm:cxn modelId="{61C12417-7855-441F-BEA3-CF303BC18C65}" type="presOf" srcId="{6BC0C58E-C6D2-4FCA-9987-E5DFDB30C701}" destId="{AEDA1CF1-F110-4A8F-A626-668C53CB4098}" srcOrd="0" destOrd="0" presId="urn:microsoft.com/office/officeart/2005/8/layout/radial5"/>
    <dgm:cxn modelId="{9A5F7706-F17D-4107-BAAE-023663AFF250}" type="presOf" srcId="{DAE1FB10-1A46-4A5F-AE69-CDDC60E483DC}" destId="{B8941C89-04D3-42F7-9F67-55EA4F7C80D4}" srcOrd="1" destOrd="0" presId="urn:microsoft.com/office/officeart/2005/8/layout/radial5"/>
    <dgm:cxn modelId="{F59D3A96-D642-4C65-8945-E8E9EDF68515}" type="presOf" srcId="{57FCB08B-92DB-431C-8602-523BD00DB999}" destId="{38343BB9-D02B-4193-BC71-D5CE41AFF7FC}" srcOrd="1" destOrd="0" presId="urn:microsoft.com/office/officeart/2005/8/layout/radial5"/>
    <dgm:cxn modelId="{8262B28A-13CD-4924-94C7-3F836677A1EE}" srcId="{BE52DDA2-5309-49AB-AB2F-635F888878FF}" destId="{39E7B6C3-3E2B-4BDA-8008-0511704D7220}" srcOrd="0" destOrd="0" parTransId="{974629E5-72FA-4B52-AADA-800DB6651D27}" sibTransId="{40CFD7EA-24C0-42CF-8B7A-144A6F34A752}"/>
    <dgm:cxn modelId="{EECF05DE-A595-450E-B3C0-24E2340B347C}" srcId="{BE52DDA2-5309-49AB-AB2F-635F888878FF}" destId="{5E535457-3B81-4340-8AEF-F568AFF46DDE}" srcOrd="3" destOrd="0" parTransId="{54F15367-33AB-474C-9E1D-E49BE40B5772}" sibTransId="{C0343256-B85D-433A-B8BB-FCCA668D2505}"/>
    <dgm:cxn modelId="{9690451C-E6EA-4ADE-A334-03C4F3D53594}" type="presOf" srcId="{54F15367-33AB-474C-9E1D-E49BE40B5772}" destId="{7B34F587-85DD-415E-9137-E336923F1BF5}" srcOrd="1" destOrd="0" presId="urn:microsoft.com/office/officeart/2005/8/layout/radial5"/>
    <dgm:cxn modelId="{D2085ABF-1A4A-4DB4-8B71-2218E045A0FB}" type="presParOf" srcId="{A6B46328-1530-4105-8A93-C4DBDF1CB780}" destId="{7EFA99BB-A65B-48F1-BC79-BF521DCD4EA7}" srcOrd="0" destOrd="0" presId="urn:microsoft.com/office/officeart/2005/8/layout/radial5"/>
    <dgm:cxn modelId="{7C9AA823-70D8-4AE9-9053-29EE88C64ED1}" type="presParOf" srcId="{A6B46328-1530-4105-8A93-C4DBDF1CB780}" destId="{7F179719-39D2-4D1A-8FF6-A4E71DBDAFC1}" srcOrd="1" destOrd="0" presId="urn:microsoft.com/office/officeart/2005/8/layout/radial5"/>
    <dgm:cxn modelId="{8C198879-FA01-4262-B5F8-AB440EB277A4}" type="presParOf" srcId="{7F179719-39D2-4D1A-8FF6-A4E71DBDAFC1}" destId="{113E0286-D922-4828-BA0F-A23C2B2AC50F}" srcOrd="0" destOrd="0" presId="urn:microsoft.com/office/officeart/2005/8/layout/radial5"/>
    <dgm:cxn modelId="{403171F1-B802-4D2F-BC04-1A5AB3F8BB79}" type="presParOf" srcId="{A6B46328-1530-4105-8A93-C4DBDF1CB780}" destId="{3B0206C5-D43E-4C75-91FD-3DB532977F8C}" srcOrd="2" destOrd="0" presId="urn:microsoft.com/office/officeart/2005/8/layout/radial5"/>
    <dgm:cxn modelId="{D0B93FD9-5EFB-454F-B017-ED8A4F32EB89}" type="presParOf" srcId="{A6B46328-1530-4105-8A93-C4DBDF1CB780}" destId="{197910E4-3DA8-4E3D-AA1B-D152F7358522}" srcOrd="3" destOrd="0" presId="urn:microsoft.com/office/officeart/2005/8/layout/radial5"/>
    <dgm:cxn modelId="{5FDC5849-A3D8-4939-B8F7-97C3529B30F3}" type="presParOf" srcId="{197910E4-3DA8-4E3D-AA1B-D152F7358522}" destId="{38343BB9-D02B-4193-BC71-D5CE41AFF7FC}" srcOrd="0" destOrd="0" presId="urn:microsoft.com/office/officeart/2005/8/layout/radial5"/>
    <dgm:cxn modelId="{C35BF01D-6311-4497-B092-93A833ABAF66}" type="presParOf" srcId="{A6B46328-1530-4105-8A93-C4DBDF1CB780}" destId="{AEDA1CF1-F110-4A8F-A626-668C53CB4098}" srcOrd="4" destOrd="0" presId="urn:microsoft.com/office/officeart/2005/8/layout/radial5"/>
    <dgm:cxn modelId="{4A1F0F47-0751-49B0-85B5-2613E385E3DD}" type="presParOf" srcId="{A6B46328-1530-4105-8A93-C4DBDF1CB780}" destId="{8EC8E254-94AE-460B-AA18-019E68765B85}" srcOrd="5" destOrd="0" presId="urn:microsoft.com/office/officeart/2005/8/layout/radial5"/>
    <dgm:cxn modelId="{0F2AB036-EDBA-46C8-9633-241E801E769B}" type="presParOf" srcId="{8EC8E254-94AE-460B-AA18-019E68765B85}" destId="{B8941C89-04D3-42F7-9F67-55EA4F7C80D4}" srcOrd="0" destOrd="0" presId="urn:microsoft.com/office/officeart/2005/8/layout/radial5"/>
    <dgm:cxn modelId="{8FCB6EC5-4103-4CEE-AC56-736C262361C1}" type="presParOf" srcId="{A6B46328-1530-4105-8A93-C4DBDF1CB780}" destId="{98C04F90-8222-4CEC-82F9-3DBC7DAED078}" srcOrd="6" destOrd="0" presId="urn:microsoft.com/office/officeart/2005/8/layout/radial5"/>
    <dgm:cxn modelId="{20D3338F-D6D5-4483-B8E4-F545CA9D9421}" type="presParOf" srcId="{A6B46328-1530-4105-8A93-C4DBDF1CB780}" destId="{BC8A7B18-EAC4-4632-89D4-2B143E48C35B}" srcOrd="7" destOrd="0" presId="urn:microsoft.com/office/officeart/2005/8/layout/radial5"/>
    <dgm:cxn modelId="{AECAAA24-9771-4BDE-B086-03AFE22DC859}" type="presParOf" srcId="{BC8A7B18-EAC4-4632-89D4-2B143E48C35B}" destId="{7B34F587-85DD-415E-9137-E336923F1BF5}" srcOrd="0" destOrd="0" presId="urn:microsoft.com/office/officeart/2005/8/layout/radial5"/>
    <dgm:cxn modelId="{D897E28A-71AB-4614-A164-022C05590819}" type="presParOf" srcId="{A6B46328-1530-4105-8A93-C4DBDF1CB780}" destId="{B149FED4-6E17-4D25-9551-48F687FEF608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F055B6-49EA-48D9-9C62-2EB7E27E2DD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CFE765-008F-434D-AA9C-5838C874E19F}">
      <dgm:prSet phldrT="[Text]"/>
      <dgm:spPr/>
      <dgm:t>
        <a:bodyPr/>
        <a:lstStyle/>
        <a:p>
          <a:r>
            <a:rPr lang="en-US" dirty="0" smtClean="0"/>
            <a:t>BETTER OUTCOMES</a:t>
          </a:r>
          <a:endParaRPr lang="en-US" dirty="0"/>
        </a:p>
      </dgm:t>
    </dgm:pt>
    <dgm:pt modelId="{7CE348F7-E7A6-43A2-AB8F-67ED356F1E4A}" type="parTrans" cxnId="{7A50D431-509A-4227-9359-4BFDCDF47FC7}">
      <dgm:prSet/>
      <dgm:spPr/>
      <dgm:t>
        <a:bodyPr/>
        <a:lstStyle/>
        <a:p>
          <a:endParaRPr lang="en-US"/>
        </a:p>
      </dgm:t>
    </dgm:pt>
    <dgm:pt modelId="{F1073F3D-51C1-41EC-8D88-C7B82C243494}" type="sibTrans" cxnId="{7A50D431-509A-4227-9359-4BFDCDF47FC7}">
      <dgm:prSet/>
      <dgm:spPr/>
      <dgm:t>
        <a:bodyPr/>
        <a:lstStyle/>
        <a:p>
          <a:endParaRPr lang="en-US"/>
        </a:p>
      </dgm:t>
    </dgm:pt>
    <dgm:pt modelId="{B8F3C379-9D96-4939-8887-354B7772F56F}">
      <dgm:prSet phldrT="[Text]"/>
      <dgm:spPr/>
      <dgm:t>
        <a:bodyPr/>
        <a:lstStyle/>
        <a:p>
          <a:r>
            <a:rPr lang="en-US" dirty="0" smtClean="0"/>
            <a:t>CP PROGRAM </a:t>
          </a:r>
          <a:endParaRPr lang="en-US" dirty="0"/>
        </a:p>
      </dgm:t>
    </dgm:pt>
    <dgm:pt modelId="{C9A531A7-6D9D-4C28-835B-2B1C95C88AC8}" type="parTrans" cxnId="{EDD19D24-95FE-4763-8082-F3B91A615395}">
      <dgm:prSet/>
      <dgm:spPr/>
      <dgm:t>
        <a:bodyPr/>
        <a:lstStyle/>
        <a:p>
          <a:endParaRPr lang="en-US"/>
        </a:p>
      </dgm:t>
    </dgm:pt>
    <dgm:pt modelId="{1A07FE11-7EFE-446E-9697-2981B3B7E7F8}" type="sibTrans" cxnId="{EDD19D24-95FE-4763-8082-F3B91A615395}">
      <dgm:prSet/>
      <dgm:spPr/>
      <dgm:t>
        <a:bodyPr/>
        <a:lstStyle/>
        <a:p>
          <a:endParaRPr lang="en-US"/>
        </a:p>
      </dgm:t>
    </dgm:pt>
    <dgm:pt modelId="{7DAE7AEB-DA62-4E00-B0B8-7751EF59E844}">
      <dgm:prSet phldrT="[Text]"/>
      <dgm:spPr/>
      <dgm:t>
        <a:bodyPr/>
        <a:lstStyle/>
        <a:p>
          <a:r>
            <a:rPr lang="en-US" dirty="0" smtClean="0"/>
            <a:t>EMS</a:t>
          </a:r>
          <a:endParaRPr lang="en-US" dirty="0"/>
        </a:p>
      </dgm:t>
    </dgm:pt>
    <dgm:pt modelId="{CBD58EF2-39A1-44ED-8475-967A5D367B0E}" type="parTrans" cxnId="{F031612C-A283-47E9-A465-DCE80F253321}">
      <dgm:prSet/>
      <dgm:spPr/>
      <dgm:t>
        <a:bodyPr/>
        <a:lstStyle/>
        <a:p>
          <a:endParaRPr lang="en-US"/>
        </a:p>
      </dgm:t>
    </dgm:pt>
    <dgm:pt modelId="{58D90F79-EA33-42B1-82B9-D760D04AFA45}" type="sibTrans" cxnId="{F031612C-A283-47E9-A465-DCE80F253321}">
      <dgm:prSet/>
      <dgm:spPr/>
      <dgm:t>
        <a:bodyPr/>
        <a:lstStyle/>
        <a:p>
          <a:endParaRPr lang="en-US"/>
        </a:p>
      </dgm:t>
    </dgm:pt>
    <dgm:pt modelId="{88E1E198-C19A-4361-9174-0E7C6FB2180B}">
      <dgm:prSet phldrT="[Text]"/>
      <dgm:spPr/>
      <dgm:t>
        <a:bodyPr/>
        <a:lstStyle/>
        <a:p>
          <a:r>
            <a:rPr lang="en-US" dirty="0" smtClean="0"/>
            <a:t>HOSPITAL</a:t>
          </a:r>
          <a:endParaRPr lang="en-US" dirty="0"/>
        </a:p>
      </dgm:t>
    </dgm:pt>
    <dgm:pt modelId="{C53DAD75-17DA-4DA2-80B1-23556AFE8D61}" type="parTrans" cxnId="{2DF98CCC-52E1-4575-B176-BCFFDCAB3204}">
      <dgm:prSet/>
      <dgm:spPr/>
      <dgm:t>
        <a:bodyPr/>
        <a:lstStyle/>
        <a:p>
          <a:endParaRPr lang="en-US"/>
        </a:p>
      </dgm:t>
    </dgm:pt>
    <dgm:pt modelId="{722B6399-61C1-49D4-8D7C-254FD84AEC6F}" type="sibTrans" cxnId="{2DF98CCC-52E1-4575-B176-BCFFDCAB3204}">
      <dgm:prSet/>
      <dgm:spPr/>
      <dgm:t>
        <a:bodyPr/>
        <a:lstStyle/>
        <a:p>
          <a:endParaRPr lang="en-US"/>
        </a:p>
      </dgm:t>
    </dgm:pt>
    <dgm:pt modelId="{BCB78C38-94E5-4FC1-AB67-9BDAFCBF994C}" type="pres">
      <dgm:prSet presAssocID="{AFF055B6-49EA-48D9-9C62-2EB7E27E2DD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9583B4-3894-4664-A010-BA56261C089F}" type="pres">
      <dgm:prSet presAssocID="{F1CFE765-008F-434D-AA9C-5838C874E19F}" presName="centerShape" presStyleLbl="node0" presStyleIdx="0" presStyleCnt="1"/>
      <dgm:spPr/>
    </dgm:pt>
    <dgm:pt modelId="{0BC40741-35CB-4A40-ADEA-6DC96BBA0218}" type="pres">
      <dgm:prSet presAssocID="{C9A531A7-6D9D-4C28-835B-2B1C95C88AC8}" presName="parTrans" presStyleLbl="bgSibTrans2D1" presStyleIdx="0" presStyleCnt="3"/>
      <dgm:spPr/>
    </dgm:pt>
    <dgm:pt modelId="{B24913F4-4872-435B-8747-87F6EC815162}" type="pres">
      <dgm:prSet presAssocID="{B8F3C379-9D96-4939-8887-354B7772F56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7919ED-6E36-4BCA-9A51-0DC1269CA064}" type="pres">
      <dgm:prSet presAssocID="{CBD58EF2-39A1-44ED-8475-967A5D367B0E}" presName="parTrans" presStyleLbl="bgSibTrans2D1" presStyleIdx="1" presStyleCnt="3"/>
      <dgm:spPr/>
    </dgm:pt>
    <dgm:pt modelId="{5178324E-EFB9-4FE2-8E1A-0D196E2DE9A3}" type="pres">
      <dgm:prSet presAssocID="{7DAE7AEB-DA62-4E00-B0B8-7751EF59E844}" presName="node" presStyleLbl="node1" presStyleIdx="1" presStyleCnt="3">
        <dgm:presLayoutVars>
          <dgm:bulletEnabled val="1"/>
        </dgm:presLayoutVars>
      </dgm:prSet>
      <dgm:spPr/>
    </dgm:pt>
    <dgm:pt modelId="{E9C4D9EC-6C03-4BB6-96DA-A14DBCAA7DB3}" type="pres">
      <dgm:prSet presAssocID="{C53DAD75-17DA-4DA2-80B1-23556AFE8D61}" presName="parTrans" presStyleLbl="bgSibTrans2D1" presStyleIdx="2" presStyleCnt="3"/>
      <dgm:spPr/>
    </dgm:pt>
    <dgm:pt modelId="{6D165697-D5E5-4C8D-927F-FDD0EBC38546}" type="pres">
      <dgm:prSet presAssocID="{88E1E198-C19A-4361-9174-0E7C6FB2180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50D431-509A-4227-9359-4BFDCDF47FC7}" srcId="{AFF055B6-49EA-48D9-9C62-2EB7E27E2DD9}" destId="{F1CFE765-008F-434D-AA9C-5838C874E19F}" srcOrd="0" destOrd="0" parTransId="{7CE348F7-E7A6-43A2-AB8F-67ED356F1E4A}" sibTransId="{F1073F3D-51C1-41EC-8D88-C7B82C243494}"/>
    <dgm:cxn modelId="{2DF98CCC-52E1-4575-B176-BCFFDCAB3204}" srcId="{F1CFE765-008F-434D-AA9C-5838C874E19F}" destId="{88E1E198-C19A-4361-9174-0E7C6FB2180B}" srcOrd="2" destOrd="0" parTransId="{C53DAD75-17DA-4DA2-80B1-23556AFE8D61}" sibTransId="{722B6399-61C1-49D4-8D7C-254FD84AEC6F}"/>
    <dgm:cxn modelId="{FCE86D6A-E9FA-4157-8B10-413A1DF2E021}" type="presOf" srcId="{B8F3C379-9D96-4939-8887-354B7772F56F}" destId="{B24913F4-4872-435B-8747-87F6EC815162}" srcOrd="0" destOrd="0" presId="urn:microsoft.com/office/officeart/2005/8/layout/radial4"/>
    <dgm:cxn modelId="{D51F30B3-84E5-40BC-BFB7-256EC5D4C796}" type="presOf" srcId="{F1CFE765-008F-434D-AA9C-5838C874E19F}" destId="{8E9583B4-3894-4664-A010-BA56261C089F}" srcOrd="0" destOrd="0" presId="urn:microsoft.com/office/officeart/2005/8/layout/radial4"/>
    <dgm:cxn modelId="{F031612C-A283-47E9-A465-DCE80F253321}" srcId="{F1CFE765-008F-434D-AA9C-5838C874E19F}" destId="{7DAE7AEB-DA62-4E00-B0B8-7751EF59E844}" srcOrd="1" destOrd="0" parTransId="{CBD58EF2-39A1-44ED-8475-967A5D367B0E}" sibTransId="{58D90F79-EA33-42B1-82B9-D760D04AFA45}"/>
    <dgm:cxn modelId="{EE5A5E77-8F99-4875-8E24-155747C5ECD4}" type="presOf" srcId="{CBD58EF2-39A1-44ED-8475-967A5D367B0E}" destId="{B87919ED-6E36-4BCA-9A51-0DC1269CA064}" srcOrd="0" destOrd="0" presId="urn:microsoft.com/office/officeart/2005/8/layout/radial4"/>
    <dgm:cxn modelId="{5E5DDFA2-4C27-4277-88D4-BC418B901737}" type="presOf" srcId="{AFF055B6-49EA-48D9-9C62-2EB7E27E2DD9}" destId="{BCB78C38-94E5-4FC1-AB67-9BDAFCBF994C}" srcOrd="0" destOrd="0" presId="urn:microsoft.com/office/officeart/2005/8/layout/radial4"/>
    <dgm:cxn modelId="{D497F2E8-F18D-4E61-AF4C-A8C2E44040B5}" type="presOf" srcId="{88E1E198-C19A-4361-9174-0E7C6FB2180B}" destId="{6D165697-D5E5-4C8D-927F-FDD0EBC38546}" srcOrd="0" destOrd="0" presId="urn:microsoft.com/office/officeart/2005/8/layout/radial4"/>
    <dgm:cxn modelId="{808A99FC-DBE4-4481-909A-78CF1C200FC5}" type="presOf" srcId="{7DAE7AEB-DA62-4E00-B0B8-7751EF59E844}" destId="{5178324E-EFB9-4FE2-8E1A-0D196E2DE9A3}" srcOrd="0" destOrd="0" presId="urn:microsoft.com/office/officeart/2005/8/layout/radial4"/>
    <dgm:cxn modelId="{E1831164-5679-494A-A4F5-478A764A6EFD}" type="presOf" srcId="{C53DAD75-17DA-4DA2-80B1-23556AFE8D61}" destId="{E9C4D9EC-6C03-4BB6-96DA-A14DBCAA7DB3}" srcOrd="0" destOrd="0" presId="urn:microsoft.com/office/officeart/2005/8/layout/radial4"/>
    <dgm:cxn modelId="{EDD19D24-95FE-4763-8082-F3B91A615395}" srcId="{F1CFE765-008F-434D-AA9C-5838C874E19F}" destId="{B8F3C379-9D96-4939-8887-354B7772F56F}" srcOrd="0" destOrd="0" parTransId="{C9A531A7-6D9D-4C28-835B-2B1C95C88AC8}" sibTransId="{1A07FE11-7EFE-446E-9697-2981B3B7E7F8}"/>
    <dgm:cxn modelId="{27DEE3B0-7966-4A99-82AC-CCB7E6184DDA}" type="presOf" srcId="{C9A531A7-6D9D-4C28-835B-2B1C95C88AC8}" destId="{0BC40741-35CB-4A40-ADEA-6DC96BBA0218}" srcOrd="0" destOrd="0" presId="urn:microsoft.com/office/officeart/2005/8/layout/radial4"/>
    <dgm:cxn modelId="{86C8462D-AEE3-4D8D-902C-DE53B992E42A}" type="presParOf" srcId="{BCB78C38-94E5-4FC1-AB67-9BDAFCBF994C}" destId="{8E9583B4-3894-4664-A010-BA56261C089F}" srcOrd="0" destOrd="0" presId="urn:microsoft.com/office/officeart/2005/8/layout/radial4"/>
    <dgm:cxn modelId="{ADD5481C-6B81-47BF-A1C6-3642D686BF9B}" type="presParOf" srcId="{BCB78C38-94E5-4FC1-AB67-9BDAFCBF994C}" destId="{0BC40741-35CB-4A40-ADEA-6DC96BBA0218}" srcOrd="1" destOrd="0" presId="urn:microsoft.com/office/officeart/2005/8/layout/radial4"/>
    <dgm:cxn modelId="{C821FCFC-0D36-4533-8B4F-5D5952027508}" type="presParOf" srcId="{BCB78C38-94E5-4FC1-AB67-9BDAFCBF994C}" destId="{B24913F4-4872-435B-8747-87F6EC815162}" srcOrd="2" destOrd="0" presId="urn:microsoft.com/office/officeart/2005/8/layout/radial4"/>
    <dgm:cxn modelId="{4F6B2A37-57E9-4E93-AA27-63040D513C1A}" type="presParOf" srcId="{BCB78C38-94E5-4FC1-AB67-9BDAFCBF994C}" destId="{B87919ED-6E36-4BCA-9A51-0DC1269CA064}" srcOrd="3" destOrd="0" presId="urn:microsoft.com/office/officeart/2005/8/layout/radial4"/>
    <dgm:cxn modelId="{0C5E5C72-1222-4409-8B94-90922831733C}" type="presParOf" srcId="{BCB78C38-94E5-4FC1-AB67-9BDAFCBF994C}" destId="{5178324E-EFB9-4FE2-8E1A-0D196E2DE9A3}" srcOrd="4" destOrd="0" presId="urn:microsoft.com/office/officeart/2005/8/layout/radial4"/>
    <dgm:cxn modelId="{89D754B0-9CF7-4598-8254-8EFE42C0BCFC}" type="presParOf" srcId="{BCB78C38-94E5-4FC1-AB67-9BDAFCBF994C}" destId="{E9C4D9EC-6C03-4BB6-96DA-A14DBCAA7DB3}" srcOrd="5" destOrd="0" presId="urn:microsoft.com/office/officeart/2005/8/layout/radial4"/>
    <dgm:cxn modelId="{2FF3276A-C233-4AF6-9391-6F5D16BC7DF6}" type="presParOf" srcId="{BCB78C38-94E5-4FC1-AB67-9BDAFCBF994C}" destId="{6D165697-D5E5-4C8D-927F-FDD0EBC3854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EEEE3-4456-4F93-9AE4-884DD13BB50E}">
      <dsp:nvSpPr>
        <dsp:cNvPr id="0" name=""/>
        <dsp:cNvSpPr/>
      </dsp:nvSpPr>
      <dsp:spPr>
        <a:xfrm>
          <a:off x="1974783" y="625706"/>
          <a:ext cx="4167238" cy="4167238"/>
        </a:xfrm>
        <a:prstGeom prst="blockArc">
          <a:avLst>
            <a:gd name="adj1" fmla="val 11219328"/>
            <a:gd name="adj2" fmla="val 16209454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3D32A0-A7F5-4D4C-8C27-01E102608023}">
      <dsp:nvSpPr>
        <dsp:cNvPr id="0" name=""/>
        <dsp:cNvSpPr/>
      </dsp:nvSpPr>
      <dsp:spPr>
        <a:xfrm>
          <a:off x="1974047" y="631637"/>
          <a:ext cx="4167238" cy="4167238"/>
        </a:xfrm>
        <a:prstGeom prst="blockArc">
          <a:avLst>
            <a:gd name="adj1" fmla="val 7504068"/>
            <a:gd name="adj2" fmla="val 1122942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5086E-9480-4387-A903-24AE26C8F686}">
      <dsp:nvSpPr>
        <dsp:cNvPr id="0" name=""/>
        <dsp:cNvSpPr/>
      </dsp:nvSpPr>
      <dsp:spPr>
        <a:xfrm>
          <a:off x="1968359" y="627658"/>
          <a:ext cx="4167238" cy="4167238"/>
        </a:xfrm>
        <a:prstGeom prst="blockArc">
          <a:avLst>
            <a:gd name="adj1" fmla="val 21161132"/>
            <a:gd name="adj2" fmla="val 7492342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8B61A-7696-4F1D-90A4-81D295322448}">
      <dsp:nvSpPr>
        <dsp:cNvPr id="0" name=""/>
        <dsp:cNvSpPr/>
      </dsp:nvSpPr>
      <dsp:spPr>
        <a:xfrm>
          <a:off x="1968106" y="625677"/>
          <a:ext cx="4167238" cy="4167238"/>
        </a:xfrm>
        <a:prstGeom prst="blockArc">
          <a:avLst>
            <a:gd name="adj1" fmla="val 16220733"/>
            <a:gd name="adj2" fmla="val 21164506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111CE3-A95A-4A88-870A-27A141ACB242}">
      <dsp:nvSpPr>
        <dsp:cNvPr id="0" name=""/>
        <dsp:cNvSpPr/>
      </dsp:nvSpPr>
      <dsp:spPr>
        <a:xfrm>
          <a:off x="4720014" y="3709471"/>
          <a:ext cx="1353758" cy="13715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Staffing </a:t>
          </a:r>
          <a:endParaRPr lang="en-US" sz="1900" kern="1200" dirty="0"/>
        </a:p>
      </dsp:txBody>
      <dsp:txXfrm>
        <a:off x="4918267" y="3910335"/>
        <a:ext cx="957252" cy="969856"/>
      </dsp:txXfrm>
    </dsp:sp>
    <dsp:sp modelId="{9DB14AD1-1E0B-479C-865F-0B79007C378F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Comfort Zone </a:t>
          </a:r>
          <a:endParaRPr lang="en-US" sz="1400" kern="1200" dirty="0"/>
        </a:p>
      </dsp:txBody>
      <dsp:txXfrm>
        <a:off x="3589098" y="199168"/>
        <a:ext cx="949803" cy="949803"/>
      </dsp:txXfrm>
    </dsp:sp>
    <dsp:sp modelId="{B21895E6-09CE-477D-AE27-401BE5997478}">
      <dsp:nvSpPr>
        <dsp:cNvPr id="0" name=""/>
        <dsp:cNvSpPr/>
      </dsp:nvSpPr>
      <dsp:spPr>
        <a:xfrm>
          <a:off x="5399068" y="1780546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Repeat Callers</a:t>
          </a:r>
          <a:endParaRPr lang="en-US" sz="1400" kern="1200" dirty="0"/>
        </a:p>
      </dsp:txBody>
      <dsp:txXfrm>
        <a:off x="5595778" y="1977256"/>
        <a:ext cx="949803" cy="949803"/>
      </dsp:txXfrm>
    </dsp:sp>
    <dsp:sp modelId="{386C7DAF-E1B7-4E67-9622-F94F44F5D1C8}">
      <dsp:nvSpPr>
        <dsp:cNvPr id="0" name=""/>
        <dsp:cNvSpPr/>
      </dsp:nvSpPr>
      <dsp:spPr>
        <a:xfrm>
          <a:off x="2216704" y="3709452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EMS Resources</a:t>
          </a:r>
          <a:endParaRPr lang="en-US" sz="1400" kern="1200" dirty="0"/>
        </a:p>
      </dsp:txBody>
      <dsp:txXfrm>
        <a:off x="2413414" y="3906162"/>
        <a:ext cx="949803" cy="949803"/>
      </dsp:txXfrm>
    </dsp:sp>
    <dsp:sp modelId="{4C5D5574-5DBD-4154-A5A1-566DBF56CACE}">
      <dsp:nvSpPr>
        <dsp:cNvPr id="0" name=""/>
        <dsp:cNvSpPr/>
      </dsp:nvSpPr>
      <dsp:spPr>
        <a:xfrm>
          <a:off x="1366650" y="1790072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Mental Health </a:t>
          </a:r>
          <a:endParaRPr lang="en-US" sz="1400" kern="1200" dirty="0"/>
        </a:p>
      </dsp:txBody>
      <dsp:txXfrm>
        <a:off x="1563360" y="1986782"/>
        <a:ext cx="949803" cy="949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ED52B5-A3B2-4634-948D-73D38DB95A78}">
      <dsp:nvSpPr>
        <dsp:cNvPr id="0" name=""/>
        <dsp:cNvSpPr/>
      </dsp:nvSpPr>
      <dsp:spPr>
        <a:xfrm>
          <a:off x="4421578" y="-259048"/>
          <a:ext cx="2392430" cy="160319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600" kern="1200" dirty="0"/>
        </a:p>
      </dsp:txBody>
      <dsp:txXfrm>
        <a:off x="4468534" y="-212092"/>
        <a:ext cx="2298518" cy="1509279"/>
      </dsp:txXfrm>
    </dsp:sp>
    <dsp:sp modelId="{9BC9B439-F313-4852-B877-70AC78FC1079}">
      <dsp:nvSpPr>
        <dsp:cNvPr id="0" name=""/>
        <dsp:cNvSpPr/>
      </dsp:nvSpPr>
      <dsp:spPr>
        <a:xfrm rot="2226196">
          <a:off x="6675681" y="1599061"/>
          <a:ext cx="1231340" cy="4186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6801284" y="1682796"/>
        <a:ext cx="980135" cy="251205"/>
      </dsp:txXfrm>
    </dsp:sp>
    <dsp:sp modelId="{3B8F040C-AB98-415C-A003-A2F096F60A9A}">
      <dsp:nvSpPr>
        <dsp:cNvPr id="0" name=""/>
        <dsp:cNvSpPr/>
      </dsp:nvSpPr>
      <dsp:spPr>
        <a:xfrm>
          <a:off x="7905136" y="2155261"/>
          <a:ext cx="3303300" cy="27333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7985193" y="2235318"/>
        <a:ext cx="3143186" cy="2573238"/>
      </dsp:txXfrm>
    </dsp:sp>
    <dsp:sp modelId="{6AC26104-9FCC-4753-9ED3-09642B63E70E}">
      <dsp:nvSpPr>
        <dsp:cNvPr id="0" name=""/>
        <dsp:cNvSpPr/>
      </dsp:nvSpPr>
      <dsp:spPr>
        <a:xfrm rot="10779129">
          <a:off x="4967458" y="3336724"/>
          <a:ext cx="1231340" cy="4186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 rot="10800000">
        <a:off x="5093060" y="3420459"/>
        <a:ext cx="980135" cy="251205"/>
      </dsp:txXfrm>
    </dsp:sp>
    <dsp:sp modelId="{F67B9775-571D-49C7-9E8E-CE10143C0CB2}">
      <dsp:nvSpPr>
        <dsp:cNvPr id="0" name=""/>
        <dsp:cNvSpPr/>
      </dsp:nvSpPr>
      <dsp:spPr>
        <a:xfrm>
          <a:off x="156128" y="2183094"/>
          <a:ext cx="3104992" cy="277298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237346" y="2264312"/>
        <a:ext cx="2942556" cy="2610546"/>
      </dsp:txXfrm>
    </dsp:sp>
    <dsp:sp modelId="{5F57B9A7-75CF-4F1C-B71C-84F5812E2053}">
      <dsp:nvSpPr>
        <dsp:cNvPr id="0" name=""/>
        <dsp:cNvSpPr/>
      </dsp:nvSpPr>
      <dsp:spPr>
        <a:xfrm rot="19334869">
          <a:off x="3306189" y="1646444"/>
          <a:ext cx="1231340" cy="4186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3431792" y="1730179"/>
        <a:ext cx="980135" cy="2512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A99BB-A65B-48F1-BC79-BF521DCD4EA7}">
      <dsp:nvSpPr>
        <dsp:cNvPr id="0" name=""/>
        <dsp:cNvSpPr/>
      </dsp:nvSpPr>
      <dsp:spPr>
        <a:xfrm>
          <a:off x="3059112" y="2356508"/>
          <a:ext cx="2786068" cy="227264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3467122" y="2689329"/>
        <a:ext cx="1970048" cy="1607004"/>
      </dsp:txXfrm>
    </dsp:sp>
    <dsp:sp modelId="{7F179719-39D2-4D1A-8FF6-A4E71DBDAFC1}">
      <dsp:nvSpPr>
        <dsp:cNvPr id="0" name=""/>
        <dsp:cNvSpPr/>
      </dsp:nvSpPr>
      <dsp:spPr>
        <a:xfrm rot="16225375">
          <a:off x="4315588" y="1781266"/>
          <a:ext cx="293860" cy="6127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359342" y="1947888"/>
        <a:ext cx="205702" cy="367630"/>
      </dsp:txXfrm>
    </dsp:sp>
    <dsp:sp modelId="{3B0206C5-D43E-4C75-91FD-3DB532977F8C}">
      <dsp:nvSpPr>
        <dsp:cNvPr id="0" name=""/>
        <dsp:cNvSpPr/>
      </dsp:nvSpPr>
      <dsp:spPr>
        <a:xfrm>
          <a:off x="3570221" y="0"/>
          <a:ext cx="1802114" cy="1802114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</a:rPr>
            <a:t>Case Management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3834134" y="263913"/>
        <a:ext cx="1274288" cy="1274288"/>
      </dsp:txXfrm>
    </dsp:sp>
    <dsp:sp modelId="{197910E4-3DA8-4E3D-AA1B-D152F7358522}">
      <dsp:nvSpPr>
        <dsp:cNvPr id="0" name=""/>
        <dsp:cNvSpPr/>
      </dsp:nvSpPr>
      <dsp:spPr>
        <a:xfrm rot="21583564">
          <a:off x="6058814" y="3177559"/>
          <a:ext cx="514734" cy="6127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058815" y="3300472"/>
        <a:ext cx="360314" cy="367630"/>
      </dsp:txXfrm>
    </dsp:sp>
    <dsp:sp modelId="{AEDA1CF1-F110-4A8F-A626-668C53CB4098}">
      <dsp:nvSpPr>
        <dsp:cNvPr id="0" name=""/>
        <dsp:cNvSpPr/>
      </dsp:nvSpPr>
      <dsp:spPr>
        <a:xfrm>
          <a:off x="6816332" y="2576162"/>
          <a:ext cx="1802114" cy="18021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Local non-profit</a:t>
          </a:r>
          <a:endParaRPr lang="en-US" sz="2300" kern="1200" dirty="0"/>
        </a:p>
      </dsp:txBody>
      <dsp:txXfrm>
        <a:off x="7080245" y="2840075"/>
        <a:ext cx="1274288" cy="1274288"/>
      </dsp:txXfrm>
    </dsp:sp>
    <dsp:sp modelId="{8EC8E254-94AE-460B-AA18-019E68765B85}">
      <dsp:nvSpPr>
        <dsp:cNvPr id="0" name=""/>
        <dsp:cNvSpPr/>
      </dsp:nvSpPr>
      <dsp:spPr>
        <a:xfrm rot="5524579">
          <a:off x="4289999" y="4529790"/>
          <a:ext cx="226893" cy="6127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4325266" y="4618322"/>
        <a:ext cx="158825" cy="367630"/>
      </dsp:txXfrm>
    </dsp:sp>
    <dsp:sp modelId="{98C04F90-8222-4CEC-82F9-3DBC7DAED078}">
      <dsp:nvSpPr>
        <dsp:cNvPr id="0" name=""/>
        <dsp:cNvSpPr/>
      </dsp:nvSpPr>
      <dsp:spPr>
        <a:xfrm>
          <a:off x="3461755" y="5055885"/>
          <a:ext cx="1802114" cy="18021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Medical Control</a:t>
          </a:r>
          <a:endParaRPr lang="en-US" sz="2300" kern="1200" dirty="0"/>
        </a:p>
      </dsp:txBody>
      <dsp:txXfrm>
        <a:off x="3725668" y="5319798"/>
        <a:ext cx="1274288" cy="1274288"/>
      </dsp:txXfrm>
    </dsp:sp>
    <dsp:sp modelId="{BC8A7B18-EAC4-4632-89D4-2B143E48C35B}">
      <dsp:nvSpPr>
        <dsp:cNvPr id="0" name=""/>
        <dsp:cNvSpPr/>
      </dsp:nvSpPr>
      <dsp:spPr>
        <a:xfrm rot="10918419">
          <a:off x="2341133" y="3122486"/>
          <a:ext cx="508444" cy="6127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2493621" y="3247657"/>
        <a:ext cx="355911" cy="367630"/>
      </dsp:txXfrm>
    </dsp:sp>
    <dsp:sp modelId="{B149FED4-6E17-4D25-9551-48F687FEF608}">
      <dsp:nvSpPr>
        <dsp:cNvPr id="0" name=""/>
        <dsp:cNvSpPr/>
      </dsp:nvSpPr>
      <dsp:spPr>
        <a:xfrm>
          <a:off x="300014" y="2479741"/>
          <a:ext cx="1802114" cy="1802114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Free Clinic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563927" y="2743654"/>
        <a:ext cx="1274288" cy="12742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583B4-3894-4664-A010-BA56261C089F}">
      <dsp:nvSpPr>
        <dsp:cNvPr id="0" name=""/>
        <dsp:cNvSpPr/>
      </dsp:nvSpPr>
      <dsp:spPr>
        <a:xfrm>
          <a:off x="2982793" y="2575012"/>
          <a:ext cx="2162413" cy="21624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BETTER OUTCOMES</a:t>
          </a:r>
          <a:endParaRPr lang="en-US" sz="2100" kern="1200" dirty="0"/>
        </a:p>
      </dsp:txBody>
      <dsp:txXfrm>
        <a:off x="3299471" y="2891690"/>
        <a:ext cx="1529057" cy="1529057"/>
      </dsp:txXfrm>
    </dsp:sp>
    <dsp:sp modelId="{0BC40741-35CB-4A40-ADEA-6DC96BBA0218}">
      <dsp:nvSpPr>
        <dsp:cNvPr id="0" name=""/>
        <dsp:cNvSpPr/>
      </dsp:nvSpPr>
      <dsp:spPr>
        <a:xfrm rot="12900000">
          <a:off x="1592954" y="2197662"/>
          <a:ext cx="1656171" cy="616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913F4-4872-435B-8747-87F6EC815162}">
      <dsp:nvSpPr>
        <dsp:cNvPr id="0" name=""/>
        <dsp:cNvSpPr/>
      </dsp:nvSpPr>
      <dsp:spPr>
        <a:xfrm>
          <a:off x="715565" y="1209118"/>
          <a:ext cx="2054292" cy="1643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CP PROGRAM </a:t>
          </a:r>
          <a:endParaRPr lang="en-US" sz="2800" kern="1200" dirty="0"/>
        </a:p>
      </dsp:txBody>
      <dsp:txXfrm>
        <a:off x="763700" y="1257253"/>
        <a:ext cx="1958022" cy="1547163"/>
      </dsp:txXfrm>
    </dsp:sp>
    <dsp:sp modelId="{B87919ED-6E36-4BCA-9A51-0DC1269CA064}">
      <dsp:nvSpPr>
        <dsp:cNvPr id="0" name=""/>
        <dsp:cNvSpPr/>
      </dsp:nvSpPr>
      <dsp:spPr>
        <a:xfrm rot="16200000">
          <a:off x="3235914" y="1342391"/>
          <a:ext cx="1656171" cy="616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8324E-EFB9-4FE2-8E1A-0D196E2DE9A3}">
      <dsp:nvSpPr>
        <dsp:cNvPr id="0" name=""/>
        <dsp:cNvSpPr/>
      </dsp:nvSpPr>
      <dsp:spPr>
        <a:xfrm>
          <a:off x="3036853" y="732"/>
          <a:ext cx="2054292" cy="1643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EMS</a:t>
          </a:r>
          <a:endParaRPr lang="en-US" sz="2800" kern="1200" dirty="0"/>
        </a:p>
      </dsp:txBody>
      <dsp:txXfrm>
        <a:off x="3084988" y="48867"/>
        <a:ext cx="1958022" cy="1547163"/>
      </dsp:txXfrm>
    </dsp:sp>
    <dsp:sp modelId="{E9C4D9EC-6C03-4BB6-96DA-A14DBCAA7DB3}">
      <dsp:nvSpPr>
        <dsp:cNvPr id="0" name=""/>
        <dsp:cNvSpPr/>
      </dsp:nvSpPr>
      <dsp:spPr>
        <a:xfrm rot="19500000">
          <a:off x="4878873" y="2197662"/>
          <a:ext cx="1656171" cy="616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65697-D5E5-4C8D-927F-FDD0EBC38546}">
      <dsp:nvSpPr>
        <dsp:cNvPr id="0" name=""/>
        <dsp:cNvSpPr/>
      </dsp:nvSpPr>
      <dsp:spPr>
        <a:xfrm>
          <a:off x="5358141" y="1209118"/>
          <a:ext cx="2054292" cy="1643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HOSPITAL</a:t>
          </a:r>
          <a:endParaRPr lang="en-US" sz="2800" kern="1200" dirty="0"/>
        </a:p>
      </dsp:txBody>
      <dsp:txXfrm>
        <a:off x="5406276" y="1257253"/>
        <a:ext cx="1958022" cy="15471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8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1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97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3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62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67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9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3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95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87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3132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13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0694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82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7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7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DBD9D-E28F-403B-B13B-597958AA433D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88AEA8-8A10-47D6-A5F5-C86C6AC5B1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8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6734"/>
            <a:ext cx="9144000" cy="1689401"/>
          </a:xfrm>
        </p:spPr>
        <p:txBody>
          <a:bodyPr/>
          <a:lstStyle/>
          <a:p>
            <a:r>
              <a:rPr lang="en-US" sz="8000" dirty="0" smtClean="0"/>
              <a:t>RURAL EMS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CHALLENGES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66047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859" y="673537"/>
            <a:ext cx="8911687" cy="1280890"/>
          </a:xfrm>
        </p:spPr>
        <p:txBody>
          <a:bodyPr/>
          <a:lstStyle/>
          <a:p>
            <a:r>
              <a:rPr lang="en-US" b="1" u="sng" dirty="0" smtClean="0"/>
              <a:t>What is Rural America?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0" y="1611439"/>
            <a:ext cx="4795740" cy="31344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71" y="1611439"/>
            <a:ext cx="5421527" cy="313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9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3882" y="1898307"/>
            <a:ext cx="8915400" cy="4787272"/>
          </a:xfrm>
        </p:spPr>
        <p:txBody>
          <a:bodyPr>
            <a:normAutofit/>
          </a:bodyPr>
          <a:lstStyle/>
          <a:p>
            <a:r>
              <a:rPr lang="en-US" sz="2800" dirty="0"/>
              <a:t>“Rural encompasses all population, housing, and territory not included within a United States Census Bureau Alabama Urbanized Area of 50,000 or more people” – Alabama Rural Health </a:t>
            </a:r>
            <a:r>
              <a:rPr lang="en-US" sz="2800" dirty="0" smtClean="0"/>
              <a:t>Association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“Low </a:t>
            </a:r>
            <a:r>
              <a:rPr lang="en-US" sz="2800" dirty="0"/>
              <a:t>population density, small number of people, distance from metro </a:t>
            </a:r>
            <a:r>
              <a:rPr lang="en-US" sz="2800" dirty="0" smtClean="0"/>
              <a:t>area” -  US Census Bureau 2018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33800" y="642551"/>
            <a:ext cx="8911687" cy="889687"/>
          </a:xfrm>
        </p:spPr>
        <p:txBody>
          <a:bodyPr/>
          <a:lstStyle/>
          <a:p>
            <a:pPr algn="ctr"/>
            <a:r>
              <a:rPr lang="en-US" b="1" u="sng" dirty="0" smtClean="0"/>
              <a:t>What is Rural America?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89880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75" y="542925"/>
            <a:ext cx="451485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49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801451"/>
              </p:ext>
            </p:extLst>
          </p:nvPr>
        </p:nvGraphicFramePr>
        <p:xfrm>
          <a:off x="1685926" y="624110"/>
          <a:ext cx="9999660" cy="5572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915"/>
                <a:gridCol w="2499915"/>
                <a:gridCol w="2499915"/>
                <a:gridCol w="2499915"/>
              </a:tblGrid>
              <a:tr h="5885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United</a:t>
                      </a:r>
                      <a:r>
                        <a:rPr lang="en-US" baseline="0" dirty="0" smtClean="0"/>
                        <a:t> States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Alabama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Cullman County</a:t>
                      </a:r>
                      <a:endParaRPr lang="en-US" dirty="0"/>
                    </a:p>
                  </a:txBody>
                  <a:tcPr marL="77525" marR="77525"/>
                </a:tc>
              </a:tr>
              <a:tr h="588507">
                <a:tc>
                  <a:txBody>
                    <a:bodyPr/>
                    <a:lstStyle/>
                    <a:p>
                      <a:r>
                        <a:rPr lang="en-US" dirty="0" smtClean="0"/>
                        <a:t>Population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327,167,434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4,887,871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82,755</a:t>
                      </a:r>
                      <a:endParaRPr lang="en-US" dirty="0"/>
                    </a:p>
                  </a:txBody>
                  <a:tcPr marL="77525" marR="77525"/>
                </a:tc>
              </a:tr>
              <a:tr h="588507"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r>
                        <a:rPr lang="en-US" baseline="0" dirty="0" smtClean="0"/>
                        <a:t> pop. rural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19.3%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40.6%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 marL="77525" marR="77525"/>
                </a:tc>
              </a:tr>
              <a:tr h="1025304">
                <a:tc>
                  <a:txBody>
                    <a:bodyPr/>
                    <a:lstStyle/>
                    <a:p>
                      <a:r>
                        <a:rPr lang="en-US" dirty="0" smtClean="0"/>
                        <a:t>Uninsured</a:t>
                      </a:r>
                      <a:r>
                        <a:rPr lang="en-US" baseline="0" dirty="0" smtClean="0"/>
                        <a:t> &lt; 65yr old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10.2%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11.1%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12.8%</a:t>
                      </a:r>
                      <a:endParaRPr lang="en-US" dirty="0"/>
                    </a:p>
                  </a:txBody>
                  <a:tcPr marL="77525" marR="77525"/>
                </a:tc>
              </a:tr>
              <a:tr h="101578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school graduate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87.3%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85.3%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82.1%</a:t>
                      </a:r>
                      <a:endParaRPr lang="en-US" dirty="0"/>
                    </a:p>
                  </a:txBody>
                  <a:tcPr marL="77525" marR="77525"/>
                </a:tc>
              </a:tr>
              <a:tr h="588507">
                <a:tc>
                  <a:txBody>
                    <a:bodyPr/>
                    <a:lstStyle/>
                    <a:p>
                      <a:r>
                        <a:rPr lang="en-US" dirty="0" smtClean="0"/>
                        <a:t># EMT’s / Medics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248,000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3,920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 marL="77525" marR="77525"/>
                </a:tc>
              </a:tr>
              <a:tr h="588507">
                <a:tc>
                  <a:txBody>
                    <a:bodyPr/>
                    <a:lstStyle/>
                    <a:p>
                      <a:r>
                        <a:rPr lang="en-US" dirty="0" smtClean="0"/>
                        <a:t>Median income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$57,617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$46,257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$45,044</a:t>
                      </a:r>
                      <a:endParaRPr lang="en-US" dirty="0"/>
                    </a:p>
                  </a:txBody>
                  <a:tcPr marL="77525" marR="77525"/>
                </a:tc>
              </a:tr>
              <a:tr h="588507"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r>
                        <a:rPr lang="en-US" baseline="0" dirty="0" smtClean="0"/>
                        <a:t> in poverty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12.3%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16.9%</a:t>
                      </a:r>
                      <a:endParaRPr lang="en-US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13.8%</a:t>
                      </a:r>
                      <a:endParaRPr lang="en-US" dirty="0"/>
                    </a:p>
                  </a:txBody>
                  <a:tcPr marL="77525" marR="77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205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379" y="665299"/>
            <a:ext cx="8911687" cy="1280890"/>
          </a:xfrm>
        </p:spPr>
        <p:txBody>
          <a:bodyPr/>
          <a:lstStyle/>
          <a:p>
            <a:r>
              <a:rPr lang="en-US" b="1" u="sng" dirty="0" smtClean="0"/>
              <a:t>Overall Health Ranking</a:t>
            </a:r>
            <a:endParaRPr lang="en-US" b="1" u="sng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/>
              <a:t>“ Health is a state of complete physical, mental, and social well-being and not merely the absence of disease or infirmity.”     </a:t>
            </a:r>
            <a:r>
              <a:rPr lang="en-US" dirty="0" smtClean="0"/>
              <a:t>– World Health  Organization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 smtClean="0"/>
              <a:t>Alabama is ranked as the 47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Healthiest State  </a:t>
            </a:r>
          </a:p>
          <a:p>
            <a:pPr marL="400050" lvl="1" indent="0">
              <a:buNone/>
            </a:pPr>
            <a:r>
              <a:rPr lang="en-US" dirty="0" smtClean="0"/>
              <a:t>- United Health Foundation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758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2093" y="50878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sz="4000" u="sng" dirty="0" smtClean="0"/>
              <a:t>CHALLENGES for Rural EMS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Staffing</a:t>
            </a:r>
          </a:p>
          <a:p>
            <a:r>
              <a:rPr lang="en-US" dirty="0" smtClean="0"/>
              <a:t>Repeat Callers</a:t>
            </a:r>
          </a:p>
          <a:p>
            <a:r>
              <a:rPr lang="en-US" dirty="0" smtClean="0"/>
              <a:t>Mental Health</a:t>
            </a:r>
          </a:p>
          <a:p>
            <a:r>
              <a:rPr lang="en-US" dirty="0" smtClean="0"/>
              <a:t>Level of Available care / Hospital access </a:t>
            </a:r>
          </a:p>
          <a:p>
            <a:r>
              <a:rPr lang="en-US" dirty="0" smtClean="0"/>
              <a:t>Coverage Area</a:t>
            </a:r>
            <a:endParaRPr lang="en-US" dirty="0" smtClean="0"/>
          </a:p>
          <a:p>
            <a:r>
              <a:rPr lang="en-US" dirty="0" smtClean="0"/>
              <a:t>Attitude </a:t>
            </a:r>
          </a:p>
          <a:p>
            <a:r>
              <a:rPr lang="en-US" dirty="0" smtClean="0"/>
              <a:t>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96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2093" y="591158"/>
            <a:ext cx="8911687" cy="1280890"/>
          </a:xfrm>
        </p:spPr>
        <p:txBody>
          <a:bodyPr>
            <a:normAutofit/>
          </a:bodyPr>
          <a:lstStyle/>
          <a:p>
            <a:r>
              <a:rPr lang="en-US" u="sng" dirty="0" smtClean="0"/>
              <a:t>Staffing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99287"/>
            <a:ext cx="8915400" cy="4950940"/>
          </a:xfrm>
        </p:spPr>
        <p:txBody>
          <a:bodyPr/>
          <a:lstStyle/>
          <a:p>
            <a:r>
              <a:rPr lang="en-US" sz="2800" dirty="0" smtClean="0"/>
              <a:t>20-30% turnover rate – JEMS Journal of Emergency Medical Services Nov 2018</a:t>
            </a:r>
          </a:p>
          <a:p>
            <a:r>
              <a:rPr lang="en-US" sz="2800" dirty="0" smtClean="0"/>
              <a:t>Alabama is in the bottom 10 for EMS pay – All healthcare – 2019</a:t>
            </a:r>
          </a:p>
          <a:p>
            <a:r>
              <a:rPr lang="en-US" sz="2800" dirty="0" smtClean="0"/>
              <a:t>28 day period – 20 unfilled positions out of 504 slots</a:t>
            </a:r>
          </a:p>
          <a:p>
            <a:r>
              <a:rPr lang="en-US" sz="2800" dirty="0" smtClean="0"/>
              <a:t>3 open fulltime positions right now</a:t>
            </a:r>
          </a:p>
          <a:p>
            <a:r>
              <a:rPr lang="en-US" sz="2800" dirty="0" smtClean="0"/>
              <a:t>For the hospital = Delayed throughput in hospital</a:t>
            </a:r>
            <a:endParaRPr lang="en-US" sz="2800" dirty="0"/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9594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9000" y="490760"/>
            <a:ext cx="8911687" cy="1280890"/>
          </a:xfrm>
        </p:spPr>
        <p:txBody>
          <a:bodyPr>
            <a:normAutofit/>
          </a:bodyPr>
          <a:lstStyle/>
          <a:p>
            <a:r>
              <a:rPr lang="en-US" u="sng" dirty="0" smtClean="0"/>
              <a:t>Repeat callers</a:t>
            </a:r>
            <a:endParaRPr lang="en-US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00" y="1280726"/>
            <a:ext cx="5429250" cy="4664075"/>
          </a:xfrm>
        </p:spPr>
      </p:pic>
      <p:sp>
        <p:nvSpPr>
          <p:cNvPr id="5" name="TextBox 4"/>
          <p:cNvSpPr txBox="1"/>
          <p:nvPr/>
        </p:nvSpPr>
        <p:spPr>
          <a:xfrm>
            <a:off x="7667626" y="1280726"/>
            <a:ext cx="356878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/>
              <a:t>Readmissions</a:t>
            </a:r>
          </a:p>
          <a:p>
            <a:pPr algn="ctr"/>
            <a:endParaRPr lang="en-US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Alabama – 22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in 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&gt;65 Medicare – 30 day readmissions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Alabama - 14.4%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USA – 14.9%</a:t>
            </a:r>
          </a:p>
          <a:p>
            <a:endParaRPr lang="en-US" dirty="0"/>
          </a:p>
          <a:p>
            <a:r>
              <a:rPr lang="en-US" dirty="0" smtClean="0"/>
              <a:t>- </a:t>
            </a:r>
            <a:r>
              <a:rPr lang="en-US" sz="1600" dirty="0" smtClean="0"/>
              <a:t>Dartmouth Atlas of Health Care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4623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617" y="608789"/>
            <a:ext cx="8911687" cy="1280890"/>
          </a:xfrm>
        </p:spPr>
        <p:txBody>
          <a:bodyPr/>
          <a:lstStyle/>
          <a:p>
            <a:r>
              <a:rPr lang="en-US" u="sng" dirty="0" smtClean="0"/>
              <a:t>Mental Health</a:t>
            </a:r>
            <a:endParaRPr lang="en-US" u="sng" dirty="0"/>
          </a:p>
        </p:txBody>
      </p:sp>
      <p:pic>
        <p:nvPicPr>
          <p:cNvPr id="2050" name="Picture 2" descr="http://www.mentalhealthamerica.net/sites/default/files/State%20of%20Mental%20Health%20in%20America%20Overall%20Rankin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50" y="1532238"/>
            <a:ext cx="7306962" cy="396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23070" y="6194854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Mental Health America ranking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050" y="648823"/>
            <a:ext cx="8911687" cy="1280890"/>
          </a:xfrm>
        </p:spPr>
        <p:txBody>
          <a:bodyPr/>
          <a:lstStyle/>
          <a:p>
            <a:r>
              <a:rPr lang="en-US" u="sng" dirty="0" smtClean="0"/>
              <a:t>Level of </a:t>
            </a:r>
            <a:r>
              <a:rPr lang="en-US" u="sng" dirty="0" smtClean="0"/>
              <a:t>Care /  Access Special Service</a:t>
            </a:r>
            <a:endParaRPr lang="en-US" u="sng" dirty="0"/>
          </a:p>
        </p:txBody>
      </p:sp>
      <p:pic>
        <p:nvPicPr>
          <p:cNvPr id="3074" name="Picture 2" descr="Image result for rural v's urban e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709" y="1929712"/>
            <a:ext cx="2847975" cy="183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hospit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830" y="1929713"/>
            <a:ext cx="3361982" cy="183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cullman em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830" y="4650644"/>
            <a:ext cx="3361982" cy="20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fire and rescue volunte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34" y="4650645"/>
            <a:ext cx="2876550" cy="179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Image result for 911 ps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088" name="Picture 16" descr="Image result for 911 psa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007" y="3349625"/>
            <a:ext cx="2857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03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952" y="706488"/>
            <a:ext cx="8911687" cy="1280890"/>
          </a:xfrm>
        </p:spPr>
        <p:txBody>
          <a:bodyPr/>
          <a:lstStyle/>
          <a:p>
            <a:r>
              <a:rPr lang="en-US" u="sng" dirty="0" smtClean="0"/>
              <a:t>37 Million 911 calls a year for EMS</a:t>
            </a:r>
            <a:endParaRPr lang="en-US" u="sn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687338"/>
              </p:ext>
            </p:extLst>
          </p:nvPr>
        </p:nvGraphicFramePr>
        <p:xfrm>
          <a:off x="2490359" y="2125362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3392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714" y="66529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Attitude</a:t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dirty="0"/>
              <a:t>“That’s not how we have always done it!”</a:t>
            </a:r>
            <a:br>
              <a:rPr lang="en-US" dirty="0"/>
            </a:br>
            <a:endParaRPr lang="en-US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2638425"/>
            <a:ext cx="642937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6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574" y="690012"/>
            <a:ext cx="8911687" cy="1280890"/>
          </a:xfrm>
        </p:spPr>
        <p:txBody>
          <a:bodyPr/>
          <a:lstStyle/>
          <a:p>
            <a:r>
              <a:rPr lang="en-US" u="sng" dirty="0" smtClean="0"/>
              <a:t>Money</a:t>
            </a:r>
            <a:endParaRPr lang="en-US" u="sng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8679406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317" y="2600325"/>
            <a:ext cx="2362200" cy="1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9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6" y="1295400"/>
            <a:ext cx="8208188" cy="4568825"/>
          </a:xfrm>
        </p:spPr>
      </p:pic>
    </p:spTree>
    <p:extLst>
      <p:ext uri="{BB962C8B-B14F-4D97-AF65-F5344CB8AC3E}">
        <p14:creationId xmlns:p14="http://schemas.microsoft.com/office/powerpoint/2010/main" val="2197512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06" y="214535"/>
            <a:ext cx="8911687" cy="776065"/>
          </a:xfrm>
        </p:spPr>
        <p:txBody>
          <a:bodyPr/>
          <a:lstStyle/>
          <a:p>
            <a:r>
              <a:rPr lang="en-US" u="sng" dirty="0" smtClean="0"/>
              <a:t>Solution - </a:t>
            </a:r>
            <a:r>
              <a:rPr lang="en-US" sz="2800" u="sng" dirty="0" smtClean="0"/>
              <a:t>Integrated healthcare platform</a:t>
            </a:r>
            <a:endParaRPr lang="en-US" sz="2800" u="sng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50037502"/>
              </p:ext>
            </p:extLst>
          </p:nvPr>
        </p:nvGraphicFramePr>
        <p:xfrm>
          <a:off x="561975" y="1514475"/>
          <a:ext cx="11315700" cy="4623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19699" y="3771900"/>
            <a:ext cx="2181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Patient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140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34938916"/>
              </p:ext>
            </p:extLst>
          </p:nvPr>
        </p:nvGraphicFramePr>
        <p:xfrm>
          <a:off x="2031999" y="0"/>
          <a:ext cx="879792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030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is the impact from the integration?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Reduced readmissions</a:t>
            </a:r>
          </a:p>
          <a:p>
            <a:r>
              <a:rPr lang="en-US" dirty="0" smtClean="0"/>
              <a:t>Shared costs</a:t>
            </a:r>
          </a:p>
          <a:p>
            <a:r>
              <a:rPr lang="en-US" dirty="0" smtClean="0"/>
              <a:t>Faster throughput </a:t>
            </a:r>
          </a:p>
          <a:p>
            <a:r>
              <a:rPr lang="en-US" dirty="0" smtClean="0"/>
              <a:t>Reduced call volume for EMS units</a:t>
            </a:r>
          </a:p>
          <a:p>
            <a:r>
              <a:rPr lang="en-US" dirty="0" smtClean="0"/>
              <a:t>Better quality of life for the people who are the most vulnerable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36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962025"/>
            <a:ext cx="8277225" cy="5257800"/>
          </a:xfrm>
        </p:spPr>
      </p:pic>
    </p:spTree>
    <p:extLst>
      <p:ext uri="{BB962C8B-B14F-4D97-AF65-F5344CB8AC3E}">
        <p14:creationId xmlns:p14="http://schemas.microsoft.com/office/powerpoint/2010/main" val="1477922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300" y="643160"/>
            <a:ext cx="8911687" cy="747490"/>
          </a:xfrm>
        </p:spPr>
        <p:txBody>
          <a:bodyPr/>
          <a:lstStyle/>
          <a:p>
            <a:r>
              <a:rPr lang="en-US" dirty="0" smtClean="0"/>
              <a:t>California CP Pilot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487" y="1533525"/>
            <a:ext cx="8915400" cy="4438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/>
              <a:t>24 month pilot program 2,515 enrolled patients</a:t>
            </a:r>
          </a:p>
          <a:p>
            <a:r>
              <a:rPr lang="en-US" sz="2000" dirty="0" smtClean="0"/>
              <a:t>Post hospital follow-up – 1,401</a:t>
            </a:r>
          </a:p>
          <a:p>
            <a:r>
              <a:rPr lang="en-US" sz="2000" dirty="0" smtClean="0"/>
              <a:t>Frequent EMS users - 103</a:t>
            </a:r>
          </a:p>
          <a:p>
            <a:r>
              <a:rPr lang="en-US" sz="2000" dirty="0" smtClean="0"/>
              <a:t>TB observation (partnership with public health) - 270</a:t>
            </a:r>
          </a:p>
          <a:p>
            <a:r>
              <a:rPr lang="en-US" sz="2000" dirty="0" smtClean="0"/>
              <a:t>Hospice support - 270</a:t>
            </a:r>
          </a:p>
          <a:p>
            <a:r>
              <a:rPr lang="en-US" sz="2000" dirty="0" smtClean="0"/>
              <a:t>Alternate destination:</a:t>
            </a:r>
          </a:p>
          <a:p>
            <a:pPr lvl="1"/>
            <a:r>
              <a:rPr lang="en-US" sz="2000" dirty="0" smtClean="0"/>
              <a:t>Mental health Crisis center- 251</a:t>
            </a:r>
          </a:p>
          <a:p>
            <a:pPr lvl="1"/>
            <a:r>
              <a:rPr lang="en-US" sz="2000" dirty="0" smtClean="0"/>
              <a:t>Sobering Center - 400</a:t>
            </a:r>
          </a:p>
          <a:p>
            <a:pPr lvl="1"/>
            <a:r>
              <a:rPr lang="en-US" sz="2000" dirty="0" smtClean="0"/>
              <a:t>Urgent Care (cancelled)- 48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4590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7575" y="700310"/>
            <a:ext cx="8911687" cy="680815"/>
          </a:xfrm>
        </p:spPr>
        <p:txBody>
          <a:bodyPr/>
          <a:lstStyle/>
          <a:p>
            <a:r>
              <a:rPr lang="en-US" dirty="0"/>
              <a:t>California </a:t>
            </a:r>
            <a:r>
              <a:rPr lang="en-US" dirty="0" smtClean="0"/>
              <a:t>CP Pilot </a:t>
            </a:r>
            <a:r>
              <a:rPr lang="en-US" dirty="0"/>
              <a:t>Program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708283"/>
              </p:ext>
            </p:extLst>
          </p:nvPr>
        </p:nvGraphicFramePr>
        <p:xfrm>
          <a:off x="2627313" y="1381125"/>
          <a:ext cx="8915400" cy="45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8389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9025" y="643160"/>
            <a:ext cx="8911687" cy="766540"/>
          </a:xfrm>
        </p:spPr>
        <p:txBody>
          <a:bodyPr/>
          <a:lstStyle/>
          <a:p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6717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Readmission rate dropped by 9.1%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96% taken to Mental Health Crisis Center (only 4% required transfer to ER)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35% reduction in 911 Frequent caller events in San Diego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396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050" y="690785"/>
            <a:ext cx="8911687" cy="6522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Potential Cost Savings on Post Discharge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UCLA $403,284</a:t>
            </a:r>
          </a:p>
          <a:p>
            <a:r>
              <a:rPr lang="en-US" sz="4400" dirty="0" smtClean="0"/>
              <a:t>San Bernardino $417,687</a:t>
            </a:r>
          </a:p>
          <a:p>
            <a:r>
              <a:rPr lang="en-US" sz="4400" dirty="0" smtClean="0"/>
              <a:t>Cullman Regional - $14,500 (8)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41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624110"/>
            <a:ext cx="9771062" cy="776065"/>
          </a:xfrm>
        </p:spPr>
        <p:txBody>
          <a:bodyPr/>
          <a:lstStyle/>
          <a:p>
            <a:r>
              <a:rPr lang="en-US" dirty="0" smtClean="0"/>
              <a:t>ACTION WINS THE DAY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80364086"/>
              </p:ext>
            </p:extLst>
          </p:nvPr>
        </p:nvGraphicFramePr>
        <p:xfrm>
          <a:off x="2032000" y="1400175"/>
          <a:ext cx="8128000" cy="4738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8110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437" y="3886199"/>
            <a:ext cx="8915400" cy="25107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James Curtis</a:t>
            </a:r>
          </a:p>
          <a:p>
            <a:pPr marL="0" indent="0" algn="ctr">
              <a:buNone/>
            </a:pPr>
            <a:r>
              <a:rPr lang="en-US" sz="3600" dirty="0" smtClean="0"/>
              <a:t>Cullman Regional Medical Center</a:t>
            </a:r>
          </a:p>
          <a:p>
            <a:pPr marL="0" indent="0" algn="ctr">
              <a:buNone/>
            </a:pPr>
            <a:r>
              <a:rPr lang="en-US" sz="3600" dirty="0" smtClean="0"/>
              <a:t>James.Curtis@cullmanregional.com</a:t>
            </a:r>
            <a:endParaRPr lang="en-US" sz="3600" dirty="0"/>
          </a:p>
        </p:txBody>
      </p:sp>
      <p:pic>
        <p:nvPicPr>
          <p:cNvPr id="7170" name="Picture 2" descr="Image result for quotes on working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1" y="364810"/>
            <a:ext cx="7134224" cy="303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17542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42474</TotalTime>
  <Words>491</Words>
  <Application>Microsoft Office PowerPoint</Application>
  <PresentationFormat>Widescreen</PresentationFormat>
  <Paragraphs>123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Wisp</vt:lpstr>
      <vt:lpstr>RURAL EMS </vt:lpstr>
      <vt:lpstr>What is Rural America?</vt:lpstr>
      <vt:lpstr>What is Rural America?</vt:lpstr>
      <vt:lpstr>PowerPoint Presentation</vt:lpstr>
      <vt:lpstr>PowerPoint Presentation</vt:lpstr>
      <vt:lpstr>Overall Health Ranking</vt:lpstr>
      <vt:lpstr>CHALLENGES for Rural EMS  </vt:lpstr>
      <vt:lpstr>Staffing</vt:lpstr>
      <vt:lpstr>Repeat callers</vt:lpstr>
      <vt:lpstr>Mental Health</vt:lpstr>
      <vt:lpstr>Level of Care /  Access Special Service</vt:lpstr>
      <vt:lpstr>37 Million 911 calls a year for EMS</vt:lpstr>
      <vt:lpstr>Attitude  “That’s not how we have always done it!” </vt:lpstr>
      <vt:lpstr>Money</vt:lpstr>
      <vt:lpstr>PowerPoint Presentation</vt:lpstr>
      <vt:lpstr>Solution - Integrated healthcare platform</vt:lpstr>
      <vt:lpstr>PowerPoint Presentation</vt:lpstr>
      <vt:lpstr>So what is the impact from the integration?</vt:lpstr>
      <vt:lpstr>PowerPoint Presentation</vt:lpstr>
      <vt:lpstr>California CP Pilot Program</vt:lpstr>
      <vt:lpstr>California CP Pilot Program</vt:lpstr>
      <vt:lpstr>Outcome</vt:lpstr>
      <vt:lpstr>Potential Cost Savings on Post Discharge</vt:lpstr>
      <vt:lpstr>ACTION WINS THE DAY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RURAL HEALTHCARE</dc:title>
  <dc:creator>Curtis, James</dc:creator>
  <cp:lastModifiedBy>Curtis, James</cp:lastModifiedBy>
  <cp:revision>62</cp:revision>
  <dcterms:created xsi:type="dcterms:W3CDTF">2019-03-18T20:11:17Z</dcterms:created>
  <dcterms:modified xsi:type="dcterms:W3CDTF">2019-04-24T21:54:29Z</dcterms:modified>
</cp:coreProperties>
</file>