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7" r:id="rId1"/>
    <p:sldMasterId id="2147483686" r:id="rId2"/>
    <p:sldMasterId id="2147483705" r:id="rId3"/>
    <p:sldMasterId id="2147483724" r:id="rId4"/>
  </p:sldMasterIdLst>
  <p:notesMasterIdLst>
    <p:notesMasterId r:id="rId51"/>
  </p:notesMasterIdLst>
  <p:handoutMasterIdLst>
    <p:handoutMasterId r:id="rId52"/>
  </p:handoutMasterIdLst>
  <p:sldIdLst>
    <p:sldId id="256" r:id="rId5"/>
    <p:sldId id="286" r:id="rId6"/>
    <p:sldId id="258" r:id="rId7"/>
    <p:sldId id="259" r:id="rId8"/>
    <p:sldId id="260" r:id="rId9"/>
    <p:sldId id="261" r:id="rId10"/>
    <p:sldId id="262" r:id="rId11"/>
    <p:sldId id="263" r:id="rId12"/>
    <p:sldId id="265" r:id="rId13"/>
    <p:sldId id="264" r:id="rId14"/>
    <p:sldId id="267" r:id="rId15"/>
    <p:sldId id="266" r:id="rId16"/>
    <p:sldId id="268" r:id="rId17"/>
    <p:sldId id="293" r:id="rId18"/>
    <p:sldId id="271" r:id="rId19"/>
    <p:sldId id="272" r:id="rId20"/>
    <p:sldId id="270" r:id="rId21"/>
    <p:sldId id="273" r:id="rId22"/>
    <p:sldId id="274" r:id="rId23"/>
    <p:sldId id="275" r:id="rId24"/>
    <p:sldId id="276" r:id="rId25"/>
    <p:sldId id="277" r:id="rId26"/>
    <p:sldId id="278" r:id="rId27"/>
    <p:sldId id="285" r:id="rId28"/>
    <p:sldId id="307" r:id="rId29"/>
    <p:sldId id="311" r:id="rId30"/>
    <p:sldId id="312" r:id="rId31"/>
    <p:sldId id="302" r:id="rId32"/>
    <p:sldId id="306" r:id="rId33"/>
    <p:sldId id="303" r:id="rId34"/>
    <p:sldId id="304" r:id="rId35"/>
    <p:sldId id="305" r:id="rId36"/>
    <p:sldId id="313" r:id="rId37"/>
    <p:sldId id="296" r:id="rId38"/>
    <p:sldId id="291" r:id="rId39"/>
    <p:sldId id="292" r:id="rId40"/>
    <p:sldId id="314" r:id="rId41"/>
    <p:sldId id="308" r:id="rId42"/>
    <p:sldId id="309" r:id="rId43"/>
    <p:sldId id="315" r:id="rId44"/>
    <p:sldId id="287" r:id="rId45"/>
    <p:sldId id="310" r:id="rId46"/>
    <p:sldId id="289" r:id="rId47"/>
    <p:sldId id="316" r:id="rId48"/>
    <p:sldId id="317" r:id="rId49"/>
    <p:sldId id="294" r:id="rId50"/>
  </p:sldIdLst>
  <p:sldSz cx="9144000" cy="6858000" type="screen4x3"/>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836"/>
    <a:srgbClr val="9ECD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0" autoAdjust="0"/>
    <p:restoredTop sz="86410" autoAdjust="0"/>
  </p:normalViewPr>
  <p:slideViewPr>
    <p:cSldViewPr snapToGrid="0">
      <p:cViewPr varScale="1">
        <p:scale>
          <a:sx n="58" d="100"/>
          <a:sy n="58" d="100"/>
        </p:scale>
        <p:origin x="1352" y="56"/>
      </p:cViewPr>
      <p:guideLst/>
    </p:cSldViewPr>
  </p:slideViewPr>
  <p:outlineViewPr>
    <p:cViewPr>
      <p:scale>
        <a:sx n="33" d="100"/>
        <a:sy n="33" d="100"/>
      </p:scale>
      <p:origin x="0" y="0"/>
    </p:cViewPr>
    <p:sldLst>
      <p:sld r:id="rId1" collapse="1"/>
      <p:sld r:id="rId2" collapse="1"/>
    </p:sldLst>
  </p:outlineViewPr>
  <p:notesTextViewPr>
    <p:cViewPr>
      <p:scale>
        <a:sx n="3" d="2"/>
        <a:sy n="3" d="2"/>
      </p:scale>
      <p:origin x="0" y="0"/>
    </p:cViewPr>
  </p:notesTextViewPr>
  <p:sorterViewPr>
    <p:cViewPr>
      <p:scale>
        <a:sx n="100" d="100"/>
        <a:sy n="100" d="100"/>
      </p:scale>
      <p:origin x="0" y="-4350"/>
    </p:cViewPr>
  </p:sorterViewPr>
  <p:notesViewPr>
    <p:cSldViewPr snapToGrid="0">
      <p:cViewPr varScale="1">
        <p:scale>
          <a:sx n="86" d="100"/>
          <a:sy n="86" d="100"/>
        </p:scale>
        <p:origin x="3840"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slideMaster" Target="slideMasters/slideMaster3.xml"/></Relationships>
</file>

<file path=ppt/_rels/viewProps.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7"/>
          </a:xfrm>
          <a:prstGeom prst="rect">
            <a:avLst/>
          </a:prstGeom>
        </p:spPr>
        <p:txBody>
          <a:bodyPr vert="horz" lIns="92487" tIns="46244" rIns="92487" bIns="46244" rtlCol="0"/>
          <a:lstStyle>
            <a:lvl1pPr algn="l">
              <a:defRPr sz="1200"/>
            </a:lvl1pPr>
          </a:lstStyle>
          <a:p>
            <a:endParaRPr lang="en-US" dirty="0"/>
          </a:p>
        </p:txBody>
      </p:sp>
      <p:sp>
        <p:nvSpPr>
          <p:cNvPr id="3" name="Date Placeholder 2"/>
          <p:cNvSpPr>
            <a:spLocks noGrp="1"/>
          </p:cNvSpPr>
          <p:nvPr>
            <p:ph type="dt" sz="quarter" idx="1"/>
          </p:nvPr>
        </p:nvSpPr>
        <p:spPr>
          <a:xfrm>
            <a:off x="3936768" y="0"/>
            <a:ext cx="3011699" cy="463407"/>
          </a:xfrm>
          <a:prstGeom prst="rect">
            <a:avLst/>
          </a:prstGeom>
        </p:spPr>
        <p:txBody>
          <a:bodyPr vert="horz" lIns="92487" tIns="46244" rIns="92487" bIns="46244" rtlCol="0"/>
          <a:lstStyle>
            <a:lvl1pPr algn="r">
              <a:defRPr sz="1200"/>
            </a:lvl1pPr>
          </a:lstStyle>
          <a:p>
            <a:fld id="{C534A64D-B55B-458C-9E24-9F7F6074CEA7}" type="datetimeFigureOut">
              <a:rPr lang="en-US" smtClean="0"/>
              <a:t>4/24/2019</a:t>
            </a:fld>
            <a:endParaRPr lang="en-US" dirty="0"/>
          </a:p>
        </p:txBody>
      </p:sp>
      <p:sp>
        <p:nvSpPr>
          <p:cNvPr id="4" name="Footer Placeholder 3"/>
          <p:cNvSpPr>
            <a:spLocks noGrp="1"/>
          </p:cNvSpPr>
          <p:nvPr>
            <p:ph type="ftr" sz="quarter" idx="2"/>
          </p:nvPr>
        </p:nvSpPr>
        <p:spPr>
          <a:xfrm>
            <a:off x="0" y="8772669"/>
            <a:ext cx="3011699" cy="463406"/>
          </a:xfrm>
          <a:prstGeom prst="rect">
            <a:avLst/>
          </a:prstGeom>
        </p:spPr>
        <p:txBody>
          <a:bodyPr vert="horz" lIns="92487" tIns="46244" rIns="92487" bIns="4624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6768" y="8772669"/>
            <a:ext cx="3011699" cy="463406"/>
          </a:xfrm>
          <a:prstGeom prst="rect">
            <a:avLst/>
          </a:prstGeom>
        </p:spPr>
        <p:txBody>
          <a:bodyPr vert="horz" lIns="92487" tIns="46244" rIns="92487" bIns="46244" rtlCol="0" anchor="b"/>
          <a:lstStyle>
            <a:lvl1pPr algn="r">
              <a:defRPr sz="1200"/>
            </a:lvl1pPr>
          </a:lstStyle>
          <a:p>
            <a:fld id="{09A0361B-3376-4713-8F79-AADA5203AD43}" type="slidenum">
              <a:rPr lang="en-US" smtClean="0"/>
              <a:t>‹#›</a:t>
            </a:fld>
            <a:endParaRPr lang="en-US" dirty="0"/>
          </a:p>
        </p:txBody>
      </p:sp>
    </p:spTree>
    <p:extLst>
      <p:ext uri="{BB962C8B-B14F-4D97-AF65-F5344CB8AC3E}">
        <p14:creationId xmlns:p14="http://schemas.microsoft.com/office/powerpoint/2010/main" val="3059256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8D512A45-93E9-4F02-B6B3-50F27D2326F3}" type="datetimeFigureOut">
              <a:rPr lang="en-US" smtClean="0"/>
              <a:t>4/24/2019</a:t>
            </a:fld>
            <a:endParaRPr lang="en-US" dirty="0"/>
          </a:p>
        </p:txBody>
      </p:sp>
      <p:sp>
        <p:nvSpPr>
          <p:cNvPr id="4" name="Slide Image Placeholder 3"/>
          <p:cNvSpPr>
            <a:spLocks noGrp="1" noRot="1" noChangeAspect="1"/>
          </p:cNvSpPr>
          <p:nvPr>
            <p:ph type="sldImg" idx="2"/>
          </p:nvPr>
        </p:nvSpPr>
        <p:spPr>
          <a:xfrm>
            <a:off x="1397000" y="1154113"/>
            <a:ext cx="4156075" cy="31178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66B66D17-BE7C-4420-92FB-202F0AA35201}" type="slidenum">
              <a:rPr lang="en-US" smtClean="0"/>
              <a:t>‹#›</a:t>
            </a:fld>
            <a:endParaRPr lang="en-US" dirty="0"/>
          </a:p>
        </p:txBody>
      </p:sp>
    </p:spTree>
    <p:extLst>
      <p:ext uri="{BB962C8B-B14F-4D97-AF65-F5344CB8AC3E}">
        <p14:creationId xmlns:p14="http://schemas.microsoft.com/office/powerpoint/2010/main" val="3183413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dirty="0"/>
          </a:p>
        </p:txBody>
      </p:sp>
      <p:sp>
        <p:nvSpPr>
          <p:cNvPr id="4" name="Slide Number Placeholder 3"/>
          <p:cNvSpPr>
            <a:spLocks noGrp="1"/>
          </p:cNvSpPr>
          <p:nvPr>
            <p:ph type="sldNum" sz="quarter" idx="10"/>
          </p:nvPr>
        </p:nvSpPr>
        <p:spPr/>
        <p:txBody>
          <a:bodyPr/>
          <a:lstStyle/>
          <a:p>
            <a:fld id="{66B66D17-BE7C-4420-92FB-202F0AA35201}" type="slidenum">
              <a:rPr lang="en-US" smtClean="0"/>
              <a:t>1</a:t>
            </a:fld>
            <a:endParaRPr lang="en-US" dirty="0"/>
          </a:p>
        </p:txBody>
      </p:sp>
    </p:spTree>
    <p:extLst>
      <p:ext uri="{BB962C8B-B14F-4D97-AF65-F5344CB8AC3E}">
        <p14:creationId xmlns:p14="http://schemas.microsoft.com/office/powerpoint/2010/main" val="3425349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dirty="0"/>
          </a:p>
        </p:txBody>
      </p:sp>
      <p:sp>
        <p:nvSpPr>
          <p:cNvPr id="4" name="Slide Number Placeholder 3"/>
          <p:cNvSpPr>
            <a:spLocks noGrp="1"/>
          </p:cNvSpPr>
          <p:nvPr>
            <p:ph type="sldNum" sz="quarter" idx="10"/>
          </p:nvPr>
        </p:nvSpPr>
        <p:spPr/>
        <p:txBody>
          <a:bodyPr/>
          <a:lstStyle/>
          <a:p>
            <a:fld id="{66B66D17-BE7C-4420-92FB-202F0AA35201}" type="slidenum">
              <a:rPr lang="en-US" smtClean="0"/>
              <a:t>2</a:t>
            </a:fld>
            <a:endParaRPr lang="en-US" dirty="0"/>
          </a:p>
        </p:txBody>
      </p:sp>
    </p:spTree>
    <p:extLst>
      <p:ext uri="{BB962C8B-B14F-4D97-AF65-F5344CB8AC3E}">
        <p14:creationId xmlns:p14="http://schemas.microsoft.com/office/powerpoint/2010/main" val="4004190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B66D17-BE7C-4420-92FB-202F0AA35201}" type="slidenum">
              <a:rPr lang="en-US" smtClean="0"/>
              <a:t>3</a:t>
            </a:fld>
            <a:endParaRPr lang="en-US" dirty="0"/>
          </a:p>
        </p:txBody>
      </p:sp>
    </p:spTree>
    <p:extLst>
      <p:ext uri="{BB962C8B-B14F-4D97-AF65-F5344CB8AC3E}">
        <p14:creationId xmlns:p14="http://schemas.microsoft.com/office/powerpoint/2010/main" val="3630357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dirty="0"/>
          </a:p>
        </p:txBody>
      </p:sp>
      <p:sp>
        <p:nvSpPr>
          <p:cNvPr id="4" name="Slide Number Placeholder 3"/>
          <p:cNvSpPr>
            <a:spLocks noGrp="1"/>
          </p:cNvSpPr>
          <p:nvPr>
            <p:ph type="sldNum" sz="quarter" idx="10"/>
          </p:nvPr>
        </p:nvSpPr>
        <p:spPr/>
        <p:txBody>
          <a:bodyPr/>
          <a:lstStyle/>
          <a:p>
            <a:fld id="{66B66D17-BE7C-4420-92FB-202F0AA35201}" type="slidenum">
              <a:rPr lang="en-US" smtClean="0"/>
              <a:t>4</a:t>
            </a:fld>
            <a:endParaRPr lang="en-US" dirty="0"/>
          </a:p>
        </p:txBody>
      </p:sp>
    </p:spTree>
    <p:extLst>
      <p:ext uri="{BB962C8B-B14F-4D97-AF65-F5344CB8AC3E}">
        <p14:creationId xmlns:p14="http://schemas.microsoft.com/office/powerpoint/2010/main" val="41735881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40291" y="4703762"/>
            <a:ext cx="5559425" cy="3636963"/>
          </a:xfrm>
        </p:spPr>
        <p:txBody>
          <a:bodyPr/>
          <a:lstStyle/>
          <a:p>
            <a:endParaRPr lang="en-US" sz="2800" dirty="0"/>
          </a:p>
        </p:txBody>
      </p:sp>
      <p:sp>
        <p:nvSpPr>
          <p:cNvPr id="4" name="Slide Number Placeholder 3"/>
          <p:cNvSpPr>
            <a:spLocks noGrp="1"/>
          </p:cNvSpPr>
          <p:nvPr>
            <p:ph type="sldNum" sz="quarter" idx="10"/>
          </p:nvPr>
        </p:nvSpPr>
        <p:spPr/>
        <p:txBody>
          <a:bodyPr/>
          <a:lstStyle/>
          <a:p>
            <a:fld id="{66B66D17-BE7C-4420-92FB-202F0AA35201}" type="slidenum">
              <a:rPr lang="en-US" smtClean="0"/>
              <a:t>5</a:t>
            </a:fld>
            <a:endParaRPr lang="en-US" dirty="0"/>
          </a:p>
        </p:txBody>
      </p:sp>
    </p:spTree>
    <p:extLst>
      <p:ext uri="{BB962C8B-B14F-4D97-AF65-F5344CB8AC3E}">
        <p14:creationId xmlns:p14="http://schemas.microsoft.com/office/powerpoint/2010/main" val="37318157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66B66D17-BE7C-4420-92FB-202F0AA35201}" type="slidenum">
              <a:rPr lang="en-US" smtClean="0"/>
              <a:t>6</a:t>
            </a:fld>
            <a:endParaRPr lang="en-US" dirty="0"/>
          </a:p>
        </p:txBody>
      </p:sp>
    </p:spTree>
    <p:extLst>
      <p:ext uri="{BB962C8B-B14F-4D97-AF65-F5344CB8AC3E}">
        <p14:creationId xmlns:p14="http://schemas.microsoft.com/office/powerpoint/2010/main" val="29293309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p:txBody>
      </p:sp>
      <p:sp>
        <p:nvSpPr>
          <p:cNvPr id="4" name="Slide Number Placeholder 3"/>
          <p:cNvSpPr>
            <a:spLocks noGrp="1"/>
          </p:cNvSpPr>
          <p:nvPr>
            <p:ph type="sldNum" sz="quarter" idx="10"/>
          </p:nvPr>
        </p:nvSpPr>
        <p:spPr/>
        <p:txBody>
          <a:bodyPr/>
          <a:lstStyle/>
          <a:p>
            <a:fld id="{66B66D17-BE7C-4420-92FB-202F0AA35201}" type="slidenum">
              <a:rPr lang="en-US" smtClean="0"/>
              <a:t>7</a:t>
            </a:fld>
            <a:endParaRPr lang="en-US" dirty="0"/>
          </a:p>
        </p:txBody>
      </p:sp>
    </p:spTree>
    <p:extLst>
      <p:ext uri="{BB962C8B-B14F-4D97-AF65-F5344CB8AC3E}">
        <p14:creationId xmlns:p14="http://schemas.microsoft.com/office/powerpoint/2010/main" val="29319633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B66D17-BE7C-4420-92FB-202F0AA35201}" type="slidenum">
              <a:rPr lang="en-US" smtClean="0"/>
              <a:t>8</a:t>
            </a:fld>
            <a:endParaRPr lang="en-US" dirty="0"/>
          </a:p>
        </p:txBody>
      </p:sp>
    </p:spTree>
    <p:extLst>
      <p:ext uri="{BB962C8B-B14F-4D97-AF65-F5344CB8AC3E}">
        <p14:creationId xmlns:p14="http://schemas.microsoft.com/office/powerpoint/2010/main" val="4388434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dirty="0"/>
          </a:p>
        </p:txBody>
      </p:sp>
      <p:sp>
        <p:nvSpPr>
          <p:cNvPr id="4" name="Slide Number Placeholder 3"/>
          <p:cNvSpPr>
            <a:spLocks noGrp="1"/>
          </p:cNvSpPr>
          <p:nvPr>
            <p:ph type="sldNum" sz="quarter" idx="10"/>
          </p:nvPr>
        </p:nvSpPr>
        <p:spPr/>
        <p:txBody>
          <a:bodyPr/>
          <a:lstStyle/>
          <a:p>
            <a:fld id="{66B66D17-BE7C-4420-92FB-202F0AA35201}" type="slidenum">
              <a:rPr lang="en-US" smtClean="0"/>
              <a:t>9</a:t>
            </a:fld>
            <a:endParaRPr lang="en-US" dirty="0"/>
          </a:p>
        </p:txBody>
      </p:sp>
    </p:spTree>
    <p:extLst>
      <p:ext uri="{BB962C8B-B14F-4D97-AF65-F5344CB8AC3E}">
        <p14:creationId xmlns:p14="http://schemas.microsoft.com/office/powerpoint/2010/main" val="3511504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baseline="0" dirty="0"/>
          </a:p>
        </p:txBody>
      </p:sp>
      <p:sp>
        <p:nvSpPr>
          <p:cNvPr id="4" name="Slide Number Placeholder 3"/>
          <p:cNvSpPr>
            <a:spLocks noGrp="1"/>
          </p:cNvSpPr>
          <p:nvPr>
            <p:ph type="sldNum" sz="quarter" idx="10"/>
          </p:nvPr>
        </p:nvSpPr>
        <p:spPr/>
        <p:txBody>
          <a:bodyPr/>
          <a:lstStyle/>
          <a:p>
            <a:fld id="{66B66D17-BE7C-4420-92FB-202F0AA35201}" type="slidenum">
              <a:rPr lang="en-US" smtClean="0"/>
              <a:t>10</a:t>
            </a:fld>
            <a:endParaRPr lang="en-US" dirty="0"/>
          </a:p>
        </p:txBody>
      </p:sp>
    </p:spTree>
    <p:extLst>
      <p:ext uri="{BB962C8B-B14F-4D97-AF65-F5344CB8AC3E}">
        <p14:creationId xmlns:p14="http://schemas.microsoft.com/office/powerpoint/2010/main" val="386733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dirty="0"/>
          </a:p>
        </p:txBody>
      </p:sp>
      <p:sp>
        <p:nvSpPr>
          <p:cNvPr id="4" name="Slide Number Placeholder 3"/>
          <p:cNvSpPr>
            <a:spLocks noGrp="1"/>
          </p:cNvSpPr>
          <p:nvPr>
            <p:ph type="sldNum" sz="quarter" idx="10"/>
          </p:nvPr>
        </p:nvSpPr>
        <p:spPr/>
        <p:txBody>
          <a:bodyPr/>
          <a:lstStyle/>
          <a:p>
            <a:fld id="{66B66D17-BE7C-4420-92FB-202F0AA35201}" type="slidenum">
              <a:rPr lang="en-US" smtClean="0"/>
              <a:t>11</a:t>
            </a:fld>
            <a:endParaRPr lang="en-US" dirty="0"/>
          </a:p>
        </p:txBody>
      </p:sp>
    </p:spTree>
    <p:extLst>
      <p:ext uri="{BB962C8B-B14F-4D97-AF65-F5344CB8AC3E}">
        <p14:creationId xmlns:p14="http://schemas.microsoft.com/office/powerpoint/2010/main" val="12629144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B66D17-BE7C-4420-92FB-202F0AA35201}" type="slidenum">
              <a:rPr lang="en-US" smtClean="0"/>
              <a:t>12</a:t>
            </a:fld>
            <a:endParaRPr lang="en-US" dirty="0"/>
          </a:p>
        </p:txBody>
      </p:sp>
    </p:spTree>
    <p:extLst>
      <p:ext uri="{BB962C8B-B14F-4D97-AF65-F5344CB8AC3E}">
        <p14:creationId xmlns:p14="http://schemas.microsoft.com/office/powerpoint/2010/main" val="31268871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dirty="0"/>
          </a:p>
        </p:txBody>
      </p:sp>
      <p:sp>
        <p:nvSpPr>
          <p:cNvPr id="4" name="Slide Number Placeholder 3"/>
          <p:cNvSpPr>
            <a:spLocks noGrp="1"/>
          </p:cNvSpPr>
          <p:nvPr>
            <p:ph type="sldNum" sz="quarter" idx="10"/>
          </p:nvPr>
        </p:nvSpPr>
        <p:spPr/>
        <p:txBody>
          <a:bodyPr/>
          <a:lstStyle/>
          <a:p>
            <a:fld id="{66B66D17-BE7C-4420-92FB-202F0AA35201}" type="slidenum">
              <a:rPr lang="en-US" smtClean="0"/>
              <a:t>13</a:t>
            </a:fld>
            <a:endParaRPr lang="en-US" dirty="0"/>
          </a:p>
        </p:txBody>
      </p:sp>
    </p:spTree>
    <p:extLst>
      <p:ext uri="{BB962C8B-B14F-4D97-AF65-F5344CB8AC3E}">
        <p14:creationId xmlns:p14="http://schemas.microsoft.com/office/powerpoint/2010/main" val="41580264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dirty="0"/>
          </a:p>
        </p:txBody>
      </p:sp>
      <p:sp>
        <p:nvSpPr>
          <p:cNvPr id="4" name="Slide Number Placeholder 3"/>
          <p:cNvSpPr>
            <a:spLocks noGrp="1"/>
          </p:cNvSpPr>
          <p:nvPr>
            <p:ph type="sldNum" sz="quarter" idx="10"/>
          </p:nvPr>
        </p:nvSpPr>
        <p:spPr/>
        <p:txBody>
          <a:bodyPr/>
          <a:lstStyle/>
          <a:p>
            <a:fld id="{66B66D17-BE7C-4420-92FB-202F0AA35201}" type="slidenum">
              <a:rPr lang="en-US" smtClean="0"/>
              <a:t>14</a:t>
            </a:fld>
            <a:endParaRPr lang="en-US" dirty="0"/>
          </a:p>
        </p:txBody>
      </p:sp>
    </p:spTree>
    <p:extLst>
      <p:ext uri="{BB962C8B-B14F-4D97-AF65-F5344CB8AC3E}">
        <p14:creationId xmlns:p14="http://schemas.microsoft.com/office/powerpoint/2010/main" val="25462491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baseline="0" dirty="0"/>
          </a:p>
        </p:txBody>
      </p:sp>
      <p:sp>
        <p:nvSpPr>
          <p:cNvPr id="4" name="Slide Number Placeholder 3"/>
          <p:cNvSpPr>
            <a:spLocks noGrp="1"/>
          </p:cNvSpPr>
          <p:nvPr>
            <p:ph type="sldNum" sz="quarter" idx="10"/>
          </p:nvPr>
        </p:nvSpPr>
        <p:spPr/>
        <p:txBody>
          <a:bodyPr/>
          <a:lstStyle/>
          <a:p>
            <a:fld id="{66B66D17-BE7C-4420-92FB-202F0AA35201}" type="slidenum">
              <a:rPr lang="en-US" smtClean="0"/>
              <a:t>15</a:t>
            </a:fld>
            <a:endParaRPr lang="en-US" dirty="0"/>
          </a:p>
        </p:txBody>
      </p:sp>
    </p:spTree>
    <p:extLst>
      <p:ext uri="{BB962C8B-B14F-4D97-AF65-F5344CB8AC3E}">
        <p14:creationId xmlns:p14="http://schemas.microsoft.com/office/powerpoint/2010/main" val="28700152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B66D17-BE7C-4420-92FB-202F0AA35201}" type="slidenum">
              <a:rPr lang="en-US" smtClean="0"/>
              <a:t>16</a:t>
            </a:fld>
            <a:endParaRPr lang="en-US" dirty="0"/>
          </a:p>
        </p:txBody>
      </p:sp>
    </p:spTree>
    <p:extLst>
      <p:ext uri="{BB962C8B-B14F-4D97-AF65-F5344CB8AC3E}">
        <p14:creationId xmlns:p14="http://schemas.microsoft.com/office/powerpoint/2010/main" val="16397121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dirty="0"/>
          </a:p>
        </p:txBody>
      </p:sp>
      <p:sp>
        <p:nvSpPr>
          <p:cNvPr id="4" name="Slide Number Placeholder 3"/>
          <p:cNvSpPr>
            <a:spLocks noGrp="1"/>
          </p:cNvSpPr>
          <p:nvPr>
            <p:ph type="sldNum" sz="quarter" idx="10"/>
          </p:nvPr>
        </p:nvSpPr>
        <p:spPr/>
        <p:txBody>
          <a:bodyPr/>
          <a:lstStyle/>
          <a:p>
            <a:fld id="{66B66D17-BE7C-4420-92FB-202F0AA35201}" type="slidenum">
              <a:rPr lang="en-US" smtClean="0"/>
              <a:t>17</a:t>
            </a:fld>
            <a:endParaRPr lang="en-US" dirty="0"/>
          </a:p>
        </p:txBody>
      </p:sp>
    </p:spTree>
    <p:extLst>
      <p:ext uri="{BB962C8B-B14F-4D97-AF65-F5344CB8AC3E}">
        <p14:creationId xmlns:p14="http://schemas.microsoft.com/office/powerpoint/2010/main" val="31405563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fld id="{66B66D17-BE7C-4420-92FB-202F0AA35201}" type="slidenum">
              <a:rPr lang="en-US" smtClean="0"/>
              <a:t>18</a:t>
            </a:fld>
            <a:endParaRPr lang="en-US" dirty="0"/>
          </a:p>
        </p:txBody>
      </p:sp>
    </p:spTree>
    <p:extLst>
      <p:ext uri="{BB962C8B-B14F-4D97-AF65-F5344CB8AC3E}">
        <p14:creationId xmlns:p14="http://schemas.microsoft.com/office/powerpoint/2010/main" val="4931194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10"/>
          </p:nvPr>
        </p:nvSpPr>
        <p:spPr/>
        <p:txBody>
          <a:bodyPr/>
          <a:lstStyle/>
          <a:p>
            <a:fld id="{66B66D17-BE7C-4420-92FB-202F0AA35201}" type="slidenum">
              <a:rPr lang="en-US" smtClean="0"/>
              <a:t>19</a:t>
            </a:fld>
            <a:endParaRPr lang="en-US" dirty="0"/>
          </a:p>
        </p:txBody>
      </p:sp>
    </p:spTree>
    <p:extLst>
      <p:ext uri="{BB962C8B-B14F-4D97-AF65-F5344CB8AC3E}">
        <p14:creationId xmlns:p14="http://schemas.microsoft.com/office/powerpoint/2010/main" val="7535188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B66D17-BE7C-4420-92FB-202F0AA35201}" type="slidenum">
              <a:rPr lang="en-US" smtClean="0"/>
              <a:t>20</a:t>
            </a:fld>
            <a:endParaRPr lang="en-US" dirty="0"/>
          </a:p>
        </p:txBody>
      </p:sp>
    </p:spTree>
    <p:extLst>
      <p:ext uri="{BB962C8B-B14F-4D97-AF65-F5344CB8AC3E}">
        <p14:creationId xmlns:p14="http://schemas.microsoft.com/office/powerpoint/2010/main" val="16457487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p:txBody>
      </p:sp>
      <p:sp>
        <p:nvSpPr>
          <p:cNvPr id="4" name="Slide Number Placeholder 3"/>
          <p:cNvSpPr>
            <a:spLocks noGrp="1"/>
          </p:cNvSpPr>
          <p:nvPr>
            <p:ph type="sldNum" sz="quarter" idx="10"/>
          </p:nvPr>
        </p:nvSpPr>
        <p:spPr/>
        <p:txBody>
          <a:bodyPr/>
          <a:lstStyle/>
          <a:p>
            <a:fld id="{66B66D17-BE7C-4420-92FB-202F0AA35201}" type="slidenum">
              <a:rPr lang="en-US" smtClean="0"/>
              <a:t>21</a:t>
            </a:fld>
            <a:endParaRPr lang="en-US" dirty="0"/>
          </a:p>
        </p:txBody>
      </p:sp>
    </p:spTree>
    <p:extLst>
      <p:ext uri="{BB962C8B-B14F-4D97-AF65-F5344CB8AC3E}">
        <p14:creationId xmlns:p14="http://schemas.microsoft.com/office/powerpoint/2010/main" val="14042461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10"/>
          </p:nvPr>
        </p:nvSpPr>
        <p:spPr/>
        <p:txBody>
          <a:bodyPr/>
          <a:lstStyle/>
          <a:p>
            <a:fld id="{66B66D17-BE7C-4420-92FB-202F0AA35201}" type="slidenum">
              <a:rPr lang="en-US" smtClean="0"/>
              <a:t>22</a:t>
            </a:fld>
            <a:endParaRPr lang="en-US" dirty="0"/>
          </a:p>
        </p:txBody>
      </p:sp>
    </p:spTree>
    <p:extLst>
      <p:ext uri="{BB962C8B-B14F-4D97-AF65-F5344CB8AC3E}">
        <p14:creationId xmlns:p14="http://schemas.microsoft.com/office/powerpoint/2010/main" val="38440687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dirty="0"/>
          </a:p>
        </p:txBody>
      </p:sp>
      <p:sp>
        <p:nvSpPr>
          <p:cNvPr id="4" name="Slide Number Placeholder 3"/>
          <p:cNvSpPr>
            <a:spLocks noGrp="1"/>
          </p:cNvSpPr>
          <p:nvPr>
            <p:ph type="sldNum" sz="quarter" idx="10"/>
          </p:nvPr>
        </p:nvSpPr>
        <p:spPr/>
        <p:txBody>
          <a:bodyPr/>
          <a:lstStyle/>
          <a:p>
            <a:fld id="{66B66D17-BE7C-4420-92FB-202F0AA35201}" type="slidenum">
              <a:rPr lang="en-US" smtClean="0"/>
              <a:t>23</a:t>
            </a:fld>
            <a:endParaRPr lang="en-US" dirty="0"/>
          </a:p>
        </p:txBody>
      </p:sp>
    </p:spTree>
    <p:extLst>
      <p:ext uri="{BB962C8B-B14F-4D97-AF65-F5344CB8AC3E}">
        <p14:creationId xmlns:p14="http://schemas.microsoft.com/office/powerpoint/2010/main" val="24955232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fld id="{66B66D17-BE7C-4420-92FB-202F0AA35201}" type="slidenum">
              <a:rPr lang="en-US" smtClean="0"/>
              <a:t>24</a:t>
            </a:fld>
            <a:endParaRPr lang="en-US" dirty="0"/>
          </a:p>
        </p:txBody>
      </p:sp>
    </p:spTree>
    <p:extLst>
      <p:ext uri="{BB962C8B-B14F-4D97-AF65-F5344CB8AC3E}">
        <p14:creationId xmlns:p14="http://schemas.microsoft.com/office/powerpoint/2010/main" val="37047305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dirty="0"/>
          </a:p>
        </p:txBody>
      </p:sp>
      <p:sp>
        <p:nvSpPr>
          <p:cNvPr id="4" name="Slide Number Placeholder 3"/>
          <p:cNvSpPr>
            <a:spLocks noGrp="1"/>
          </p:cNvSpPr>
          <p:nvPr>
            <p:ph type="sldNum" sz="quarter" idx="10"/>
          </p:nvPr>
        </p:nvSpPr>
        <p:spPr/>
        <p:txBody>
          <a:bodyPr/>
          <a:lstStyle/>
          <a:p>
            <a:fld id="{66B66D17-BE7C-4420-92FB-202F0AA35201}" type="slidenum">
              <a:rPr lang="en-US" smtClean="0"/>
              <a:t>25</a:t>
            </a:fld>
            <a:endParaRPr lang="en-US" dirty="0"/>
          </a:p>
        </p:txBody>
      </p:sp>
    </p:spTree>
    <p:extLst>
      <p:ext uri="{BB962C8B-B14F-4D97-AF65-F5344CB8AC3E}">
        <p14:creationId xmlns:p14="http://schemas.microsoft.com/office/powerpoint/2010/main" val="34512982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dirty="0"/>
          </a:p>
        </p:txBody>
      </p:sp>
      <p:sp>
        <p:nvSpPr>
          <p:cNvPr id="4" name="Slide Number Placeholder 3"/>
          <p:cNvSpPr>
            <a:spLocks noGrp="1"/>
          </p:cNvSpPr>
          <p:nvPr>
            <p:ph type="sldNum" sz="quarter" idx="10"/>
          </p:nvPr>
        </p:nvSpPr>
        <p:spPr/>
        <p:txBody>
          <a:bodyPr/>
          <a:lstStyle/>
          <a:p>
            <a:fld id="{66B66D17-BE7C-4420-92FB-202F0AA35201}" type="slidenum">
              <a:rPr lang="en-US" smtClean="0"/>
              <a:t>26</a:t>
            </a:fld>
            <a:endParaRPr lang="en-US" dirty="0"/>
          </a:p>
        </p:txBody>
      </p:sp>
    </p:spTree>
    <p:extLst>
      <p:ext uri="{BB962C8B-B14F-4D97-AF65-F5344CB8AC3E}">
        <p14:creationId xmlns:p14="http://schemas.microsoft.com/office/powerpoint/2010/main" val="14390650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dirty="0"/>
          </a:p>
        </p:txBody>
      </p:sp>
      <p:sp>
        <p:nvSpPr>
          <p:cNvPr id="4" name="Slide Number Placeholder 3"/>
          <p:cNvSpPr>
            <a:spLocks noGrp="1"/>
          </p:cNvSpPr>
          <p:nvPr>
            <p:ph type="sldNum" sz="quarter" idx="10"/>
          </p:nvPr>
        </p:nvSpPr>
        <p:spPr/>
        <p:txBody>
          <a:bodyPr/>
          <a:lstStyle/>
          <a:p>
            <a:fld id="{66B66D17-BE7C-4420-92FB-202F0AA35201}" type="slidenum">
              <a:rPr lang="en-US" smtClean="0"/>
              <a:t>27</a:t>
            </a:fld>
            <a:endParaRPr lang="en-US" dirty="0"/>
          </a:p>
        </p:txBody>
      </p:sp>
    </p:spTree>
    <p:extLst>
      <p:ext uri="{BB962C8B-B14F-4D97-AF65-F5344CB8AC3E}">
        <p14:creationId xmlns:p14="http://schemas.microsoft.com/office/powerpoint/2010/main" val="7405200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dirty="0"/>
          </a:p>
          <a:p>
            <a:endParaRPr lang="en-US" sz="2800" dirty="0"/>
          </a:p>
        </p:txBody>
      </p:sp>
      <p:sp>
        <p:nvSpPr>
          <p:cNvPr id="4" name="Slide Number Placeholder 3"/>
          <p:cNvSpPr>
            <a:spLocks noGrp="1"/>
          </p:cNvSpPr>
          <p:nvPr>
            <p:ph type="sldNum" sz="quarter" idx="10"/>
          </p:nvPr>
        </p:nvSpPr>
        <p:spPr/>
        <p:txBody>
          <a:bodyPr/>
          <a:lstStyle/>
          <a:p>
            <a:fld id="{66B66D17-BE7C-4420-92FB-202F0AA35201}" type="slidenum">
              <a:rPr lang="en-US" smtClean="0"/>
              <a:t>28</a:t>
            </a:fld>
            <a:endParaRPr lang="en-US" dirty="0"/>
          </a:p>
        </p:txBody>
      </p:sp>
    </p:spTree>
    <p:extLst>
      <p:ext uri="{BB962C8B-B14F-4D97-AF65-F5344CB8AC3E}">
        <p14:creationId xmlns:p14="http://schemas.microsoft.com/office/powerpoint/2010/main" val="5497084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p>
          <a:p>
            <a:endParaRPr lang="en-US" sz="1800" dirty="0"/>
          </a:p>
        </p:txBody>
      </p:sp>
      <p:sp>
        <p:nvSpPr>
          <p:cNvPr id="4" name="Slide Number Placeholder 3"/>
          <p:cNvSpPr>
            <a:spLocks noGrp="1"/>
          </p:cNvSpPr>
          <p:nvPr>
            <p:ph type="sldNum" sz="quarter" idx="10"/>
          </p:nvPr>
        </p:nvSpPr>
        <p:spPr/>
        <p:txBody>
          <a:bodyPr/>
          <a:lstStyle/>
          <a:p>
            <a:fld id="{66B66D17-BE7C-4420-92FB-202F0AA35201}" type="slidenum">
              <a:rPr lang="en-US" smtClean="0"/>
              <a:t>29</a:t>
            </a:fld>
            <a:endParaRPr lang="en-US" dirty="0"/>
          </a:p>
        </p:txBody>
      </p:sp>
    </p:spTree>
    <p:extLst>
      <p:ext uri="{BB962C8B-B14F-4D97-AF65-F5344CB8AC3E}">
        <p14:creationId xmlns:p14="http://schemas.microsoft.com/office/powerpoint/2010/main" val="36569735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baseline="0" dirty="0"/>
          </a:p>
        </p:txBody>
      </p:sp>
      <p:sp>
        <p:nvSpPr>
          <p:cNvPr id="4" name="Slide Number Placeholder 3"/>
          <p:cNvSpPr>
            <a:spLocks noGrp="1"/>
          </p:cNvSpPr>
          <p:nvPr>
            <p:ph type="sldNum" sz="quarter" idx="10"/>
          </p:nvPr>
        </p:nvSpPr>
        <p:spPr/>
        <p:txBody>
          <a:bodyPr/>
          <a:lstStyle/>
          <a:p>
            <a:fld id="{66B66D17-BE7C-4420-92FB-202F0AA35201}" type="slidenum">
              <a:rPr lang="en-US" smtClean="0"/>
              <a:t>30</a:t>
            </a:fld>
            <a:endParaRPr lang="en-US" dirty="0"/>
          </a:p>
        </p:txBody>
      </p:sp>
    </p:spTree>
    <p:extLst>
      <p:ext uri="{BB962C8B-B14F-4D97-AF65-F5344CB8AC3E}">
        <p14:creationId xmlns:p14="http://schemas.microsoft.com/office/powerpoint/2010/main" val="7210577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p:txBody>
      </p:sp>
      <p:sp>
        <p:nvSpPr>
          <p:cNvPr id="4" name="Slide Number Placeholder 3"/>
          <p:cNvSpPr>
            <a:spLocks noGrp="1"/>
          </p:cNvSpPr>
          <p:nvPr>
            <p:ph type="sldNum" sz="quarter" idx="10"/>
          </p:nvPr>
        </p:nvSpPr>
        <p:spPr/>
        <p:txBody>
          <a:bodyPr/>
          <a:lstStyle/>
          <a:p>
            <a:fld id="{66B66D17-BE7C-4420-92FB-202F0AA35201}" type="slidenum">
              <a:rPr lang="en-US" smtClean="0"/>
              <a:t>31</a:t>
            </a:fld>
            <a:endParaRPr lang="en-US" dirty="0"/>
          </a:p>
        </p:txBody>
      </p:sp>
    </p:spTree>
    <p:extLst>
      <p:ext uri="{BB962C8B-B14F-4D97-AF65-F5344CB8AC3E}">
        <p14:creationId xmlns:p14="http://schemas.microsoft.com/office/powerpoint/2010/main" val="12040345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dirty="0"/>
          </a:p>
        </p:txBody>
      </p:sp>
      <p:sp>
        <p:nvSpPr>
          <p:cNvPr id="4" name="Slide Number Placeholder 3"/>
          <p:cNvSpPr>
            <a:spLocks noGrp="1"/>
          </p:cNvSpPr>
          <p:nvPr>
            <p:ph type="sldNum" sz="quarter" idx="10"/>
          </p:nvPr>
        </p:nvSpPr>
        <p:spPr/>
        <p:txBody>
          <a:bodyPr/>
          <a:lstStyle/>
          <a:p>
            <a:fld id="{66B66D17-BE7C-4420-92FB-202F0AA35201}" type="slidenum">
              <a:rPr lang="en-US" smtClean="0"/>
              <a:t>32</a:t>
            </a:fld>
            <a:endParaRPr lang="en-US" dirty="0"/>
          </a:p>
        </p:txBody>
      </p:sp>
    </p:spTree>
    <p:extLst>
      <p:ext uri="{BB962C8B-B14F-4D97-AF65-F5344CB8AC3E}">
        <p14:creationId xmlns:p14="http://schemas.microsoft.com/office/powerpoint/2010/main" val="40378715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dirty="0"/>
          </a:p>
        </p:txBody>
      </p:sp>
      <p:sp>
        <p:nvSpPr>
          <p:cNvPr id="4" name="Slide Number Placeholder 3"/>
          <p:cNvSpPr>
            <a:spLocks noGrp="1"/>
          </p:cNvSpPr>
          <p:nvPr>
            <p:ph type="sldNum" sz="quarter" idx="10"/>
          </p:nvPr>
        </p:nvSpPr>
        <p:spPr/>
        <p:txBody>
          <a:bodyPr/>
          <a:lstStyle/>
          <a:p>
            <a:fld id="{66B66D17-BE7C-4420-92FB-202F0AA35201}" type="slidenum">
              <a:rPr lang="en-US" smtClean="0"/>
              <a:t>33</a:t>
            </a:fld>
            <a:endParaRPr lang="en-US" dirty="0"/>
          </a:p>
        </p:txBody>
      </p:sp>
    </p:spTree>
    <p:extLst>
      <p:ext uri="{BB962C8B-B14F-4D97-AF65-F5344CB8AC3E}">
        <p14:creationId xmlns:p14="http://schemas.microsoft.com/office/powerpoint/2010/main" val="33473729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dirty="0"/>
          </a:p>
        </p:txBody>
      </p:sp>
      <p:sp>
        <p:nvSpPr>
          <p:cNvPr id="4" name="Slide Number Placeholder 3"/>
          <p:cNvSpPr>
            <a:spLocks noGrp="1"/>
          </p:cNvSpPr>
          <p:nvPr>
            <p:ph type="sldNum" sz="quarter" idx="10"/>
          </p:nvPr>
        </p:nvSpPr>
        <p:spPr/>
        <p:txBody>
          <a:bodyPr/>
          <a:lstStyle/>
          <a:p>
            <a:fld id="{66B66D17-BE7C-4420-92FB-202F0AA35201}" type="slidenum">
              <a:rPr lang="en-US" smtClean="0"/>
              <a:t>34</a:t>
            </a:fld>
            <a:endParaRPr lang="en-US" dirty="0"/>
          </a:p>
        </p:txBody>
      </p:sp>
    </p:spTree>
    <p:extLst>
      <p:ext uri="{BB962C8B-B14F-4D97-AF65-F5344CB8AC3E}">
        <p14:creationId xmlns:p14="http://schemas.microsoft.com/office/powerpoint/2010/main" val="42768851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p:txBody>
      </p:sp>
      <p:sp>
        <p:nvSpPr>
          <p:cNvPr id="4" name="Slide Number Placeholder 3"/>
          <p:cNvSpPr>
            <a:spLocks noGrp="1"/>
          </p:cNvSpPr>
          <p:nvPr>
            <p:ph type="sldNum" sz="quarter" idx="10"/>
          </p:nvPr>
        </p:nvSpPr>
        <p:spPr/>
        <p:txBody>
          <a:bodyPr/>
          <a:lstStyle/>
          <a:p>
            <a:fld id="{66B66D17-BE7C-4420-92FB-202F0AA35201}" type="slidenum">
              <a:rPr lang="en-US" smtClean="0"/>
              <a:t>35</a:t>
            </a:fld>
            <a:endParaRPr lang="en-US" dirty="0"/>
          </a:p>
        </p:txBody>
      </p:sp>
    </p:spTree>
    <p:extLst>
      <p:ext uri="{BB962C8B-B14F-4D97-AF65-F5344CB8AC3E}">
        <p14:creationId xmlns:p14="http://schemas.microsoft.com/office/powerpoint/2010/main" val="36003858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10"/>
          </p:nvPr>
        </p:nvSpPr>
        <p:spPr/>
        <p:txBody>
          <a:bodyPr/>
          <a:lstStyle/>
          <a:p>
            <a:fld id="{66B66D17-BE7C-4420-92FB-202F0AA35201}" type="slidenum">
              <a:rPr lang="en-US" smtClean="0"/>
              <a:t>36</a:t>
            </a:fld>
            <a:endParaRPr lang="en-US" dirty="0"/>
          </a:p>
        </p:txBody>
      </p:sp>
    </p:spTree>
    <p:extLst>
      <p:ext uri="{BB962C8B-B14F-4D97-AF65-F5344CB8AC3E}">
        <p14:creationId xmlns:p14="http://schemas.microsoft.com/office/powerpoint/2010/main" val="39454665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dirty="0"/>
          </a:p>
        </p:txBody>
      </p:sp>
      <p:sp>
        <p:nvSpPr>
          <p:cNvPr id="4" name="Slide Number Placeholder 3"/>
          <p:cNvSpPr>
            <a:spLocks noGrp="1"/>
          </p:cNvSpPr>
          <p:nvPr>
            <p:ph type="sldNum" sz="quarter" idx="10"/>
          </p:nvPr>
        </p:nvSpPr>
        <p:spPr/>
        <p:txBody>
          <a:bodyPr/>
          <a:lstStyle/>
          <a:p>
            <a:fld id="{66B66D17-BE7C-4420-92FB-202F0AA35201}" type="slidenum">
              <a:rPr lang="en-US" smtClean="0"/>
              <a:t>37</a:t>
            </a:fld>
            <a:endParaRPr lang="en-US" dirty="0"/>
          </a:p>
        </p:txBody>
      </p:sp>
    </p:spTree>
    <p:extLst>
      <p:ext uri="{BB962C8B-B14F-4D97-AF65-F5344CB8AC3E}">
        <p14:creationId xmlns:p14="http://schemas.microsoft.com/office/powerpoint/2010/main" val="16431255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fld id="{66B66D17-BE7C-4420-92FB-202F0AA35201}" type="slidenum">
              <a:rPr lang="en-US" smtClean="0"/>
              <a:t>38</a:t>
            </a:fld>
            <a:endParaRPr lang="en-US" dirty="0"/>
          </a:p>
        </p:txBody>
      </p:sp>
    </p:spTree>
    <p:extLst>
      <p:ext uri="{BB962C8B-B14F-4D97-AF65-F5344CB8AC3E}">
        <p14:creationId xmlns:p14="http://schemas.microsoft.com/office/powerpoint/2010/main" val="891423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dirty="0"/>
          </a:p>
        </p:txBody>
      </p:sp>
      <p:sp>
        <p:nvSpPr>
          <p:cNvPr id="4" name="Slide Number Placeholder 3"/>
          <p:cNvSpPr>
            <a:spLocks noGrp="1"/>
          </p:cNvSpPr>
          <p:nvPr>
            <p:ph type="sldNum" sz="quarter" idx="10"/>
          </p:nvPr>
        </p:nvSpPr>
        <p:spPr/>
        <p:txBody>
          <a:bodyPr/>
          <a:lstStyle/>
          <a:p>
            <a:fld id="{66B66D17-BE7C-4420-92FB-202F0AA35201}" type="slidenum">
              <a:rPr lang="en-US" smtClean="0"/>
              <a:t>39</a:t>
            </a:fld>
            <a:endParaRPr lang="en-US" dirty="0"/>
          </a:p>
        </p:txBody>
      </p:sp>
    </p:spTree>
    <p:extLst>
      <p:ext uri="{BB962C8B-B14F-4D97-AF65-F5344CB8AC3E}">
        <p14:creationId xmlns:p14="http://schemas.microsoft.com/office/powerpoint/2010/main" val="12290487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dirty="0"/>
          </a:p>
        </p:txBody>
      </p:sp>
      <p:sp>
        <p:nvSpPr>
          <p:cNvPr id="4" name="Slide Number Placeholder 3"/>
          <p:cNvSpPr>
            <a:spLocks noGrp="1"/>
          </p:cNvSpPr>
          <p:nvPr>
            <p:ph type="sldNum" sz="quarter" idx="10"/>
          </p:nvPr>
        </p:nvSpPr>
        <p:spPr/>
        <p:txBody>
          <a:bodyPr/>
          <a:lstStyle/>
          <a:p>
            <a:fld id="{66B66D17-BE7C-4420-92FB-202F0AA35201}" type="slidenum">
              <a:rPr lang="en-US" smtClean="0"/>
              <a:t>40</a:t>
            </a:fld>
            <a:endParaRPr lang="en-US" dirty="0"/>
          </a:p>
        </p:txBody>
      </p:sp>
    </p:spTree>
    <p:extLst>
      <p:ext uri="{BB962C8B-B14F-4D97-AF65-F5344CB8AC3E}">
        <p14:creationId xmlns:p14="http://schemas.microsoft.com/office/powerpoint/2010/main" val="5211937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dirty="0"/>
          </a:p>
        </p:txBody>
      </p:sp>
      <p:sp>
        <p:nvSpPr>
          <p:cNvPr id="4" name="Slide Number Placeholder 3"/>
          <p:cNvSpPr>
            <a:spLocks noGrp="1"/>
          </p:cNvSpPr>
          <p:nvPr>
            <p:ph type="sldNum" sz="quarter" idx="10"/>
          </p:nvPr>
        </p:nvSpPr>
        <p:spPr/>
        <p:txBody>
          <a:bodyPr/>
          <a:lstStyle/>
          <a:p>
            <a:fld id="{66B66D17-BE7C-4420-92FB-202F0AA35201}" type="slidenum">
              <a:rPr lang="en-US" smtClean="0"/>
              <a:t>41</a:t>
            </a:fld>
            <a:endParaRPr lang="en-US" dirty="0"/>
          </a:p>
        </p:txBody>
      </p:sp>
    </p:spTree>
    <p:extLst>
      <p:ext uri="{BB962C8B-B14F-4D97-AF65-F5344CB8AC3E}">
        <p14:creationId xmlns:p14="http://schemas.microsoft.com/office/powerpoint/2010/main" val="21505678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dirty="0"/>
          </a:p>
        </p:txBody>
      </p:sp>
      <p:sp>
        <p:nvSpPr>
          <p:cNvPr id="4" name="Slide Number Placeholder 3"/>
          <p:cNvSpPr>
            <a:spLocks noGrp="1"/>
          </p:cNvSpPr>
          <p:nvPr>
            <p:ph type="sldNum" sz="quarter" idx="10"/>
          </p:nvPr>
        </p:nvSpPr>
        <p:spPr/>
        <p:txBody>
          <a:bodyPr/>
          <a:lstStyle/>
          <a:p>
            <a:fld id="{66B66D17-BE7C-4420-92FB-202F0AA35201}" type="slidenum">
              <a:rPr lang="en-US" smtClean="0"/>
              <a:t>42</a:t>
            </a:fld>
            <a:endParaRPr lang="en-US" dirty="0"/>
          </a:p>
        </p:txBody>
      </p:sp>
    </p:spTree>
    <p:extLst>
      <p:ext uri="{BB962C8B-B14F-4D97-AF65-F5344CB8AC3E}">
        <p14:creationId xmlns:p14="http://schemas.microsoft.com/office/powerpoint/2010/main" val="38754509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dirty="0"/>
          </a:p>
        </p:txBody>
      </p:sp>
      <p:sp>
        <p:nvSpPr>
          <p:cNvPr id="4" name="Slide Number Placeholder 3"/>
          <p:cNvSpPr>
            <a:spLocks noGrp="1"/>
          </p:cNvSpPr>
          <p:nvPr>
            <p:ph type="sldNum" sz="quarter" idx="10"/>
          </p:nvPr>
        </p:nvSpPr>
        <p:spPr/>
        <p:txBody>
          <a:bodyPr/>
          <a:lstStyle/>
          <a:p>
            <a:fld id="{66B66D17-BE7C-4420-92FB-202F0AA35201}" type="slidenum">
              <a:rPr lang="en-US" smtClean="0"/>
              <a:t>43</a:t>
            </a:fld>
            <a:endParaRPr lang="en-US" dirty="0"/>
          </a:p>
        </p:txBody>
      </p:sp>
    </p:spTree>
    <p:extLst>
      <p:ext uri="{BB962C8B-B14F-4D97-AF65-F5344CB8AC3E}">
        <p14:creationId xmlns:p14="http://schemas.microsoft.com/office/powerpoint/2010/main" val="25461203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B66D17-BE7C-4420-92FB-202F0AA35201}" type="slidenum">
              <a:rPr lang="en-US" smtClean="0"/>
              <a:t>44</a:t>
            </a:fld>
            <a:endParaRPr lang="en-US" dirty="0"/>
          </a:p>
        </p:txBody>
      </p:sp>
    </p:spTree>
    <p:extLst>
      <p:ext uri="{BB962C8B-B14F-4D97-AF65-F5344CB8AC3E}">
        <p14:creationId xmlns:p14="http://schemas.microsoft.com/office/powerpoint/2010/main" val="22832533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B66D17-BE7C-4420-92FB-202F0AA35201}" type="slidenum">
              <a:rPr lang="en-US" smtClean="0"/>
              <a:t>45</a:t>
            </a:fld>
            <a:endParaRPr lang="en-US" dirty="0"/>
          </a:p>
        </p:txBody>
      </p:sp>
    </p:spTree>
    <p:extLst>
      <p:ext uri="{BB962C8B-B14F-4D97-AF65-F5344CB8AC3E}">
        <p14:creationId xmlns:p14="http://schemas.microsoft.com/office/powerpoint/2010/main" val="36262496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B66D17-BE7C-4420-92FB-202F0AA35201}" type="slidenum">
              <a:rPr lang="en-US" smtClean="0"/>
              <a:t>46</a:t>
            </a:fld>
            <a:endParaRPr lang="en-US" dirty="0"/>
          </a:p>
        </p:txBody>
      </p:sp>
    </p:spTree>
    <p:extLst>
      <p:ext uri="{BB962C8B-B14F-4D97-AF65-F5344CB8AC3E}">
        <p14:creationId xmlns:p14="http://schemas.microsoft.com/office/powerpoint/2010/main" val="3001581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08831" y="1449146"/>
            <a:ext cx="7526338"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08831" y="5280847"/>
            <a:ext cx="7526338"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13066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09997" y="2222287"/>
            <a:ext cx="7524003" cy="36365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14592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Yellow_Title and Content">
    <p:spTree>
      <p:nvGrpSpPr>
        <p:cNvPr id="1" name=""/>
        <p:cNvGrpSpPr/>
        <p:nvPr/>
      </p:nvGrpSpPr>
      <p:grpSpPr>
        <a:xfrm>
          <a:off x="0" y="0"/>
          <a:ext cx="0" cy="0"/>
          <a:chOff x="0" y="0"/>
          <a:chExt cx="0" cy="0"/>
        </a:xfrm>
      </p:grpSpPr>
      <p:sp>
        <p:nvSpPr>
          <p:cNvPr id="11"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809997" y="2222287"/>
            <a:ext cx="7524003" cy="36365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92841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0"/>
            <a:ext cx="9144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2951396"/>
            <a:ext cx="7526337"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04863" y="5281200"/>
            <a:ext cx="7526337"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4129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09996" y="2222287"/>
            <a:ext cx="3670723"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280" y="2222287"/>
            <a:ext cx="3670720"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4/24/2019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13505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09996" y="2174875"/>
            <a:ext cx="367072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09996" y="2751137"/>
            <a:ext cx="3687391"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280" y="2174875"/>
            <a:ext cx="3670720"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280" y="2751137"/>
            <a:ext cx="3670720"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4/24/2019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02468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4/24/2019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19943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4/24/2019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22019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804863" y="446086"/>
            <a:ext cx="2660650"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446088"/>
            <a:ext cx="2660650"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641724" y="446087"/>
            <a:ext cx="4689475" cy="54149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04863" y="2260737"/>
            <a:ext cx="2660650"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4/24/2019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22789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9996" y="727521"/>
            <a:ext cx="350154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4573588" y="0"/>
            <a:ext cx="4570412"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dirty="0"/>
              <a:t>Click icon to add picture</a:t>
            </a:r>
          </a:p>
        </p:txBody>
      </p:sp>
      <p:sp>
        <p:nvSpPr>
          <p:cNvPr id="4" name="Text Placeholder 3"/>
          <p:cNvSpPr>
            <a:spLocks noGrp="1"/>
          </p:cNvSpPr>
          <p:nvPr>
            <p:ph type="body" sz="half" idx="2"/>
          </p:nvPr>
        </p:nvSpPr>
        <p:spPr>
          <a:xfrm>
            <a:off x="809996" y="2344684"/>
            <a:ext cx="350154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2914357" y="6041361"/>
            <a:ext cx="732659" cy="365125"/>
          </a:xfrm>
        </p:spPr>
        <p:txBody>
          <a:bodyPr/>
          <a:lstStyle/>
          <a:p>
            <a:fld id="{18C79C5D-2A6F-F04D-97DA-BEF2467B64E4}" type="datetimeFigureOut">
              <a:rPr lang="en-US" smtClean="0"/>
              <a:pPr/>
              <a:t>4/24/2019</a:t>
            </a:fld>
            <a:endParaRPr lang="en-US" dirty="0"/>
          </a:p>
        </p:txBody>
      </p:sp>
      <p:sp>
        <p:nvSpPr>
          <p:cNvPr id="6" name="Footer Placeholder 5"/>
          <p:cNvSpPr>
            <a:spLocks noGrp="1"/>
          </p:cNvSpPr>
          <p:nvPr>
            <p:ph type="ftr" sz="quarter" idx="11"/>
          </p:nvPr>
        </p:nvSpPr>
        <p:spPr>
          <a:xfrm>
            <a:off x="442797" y="6041361"/>
            <a:ext cx="2471560" cy="365125"/>
          </a:xfrm>
        </p:spPr>
        <p:txBody>
          <a:bodyPr/>
          <a:lstStyle/>
          <a:p>
            <a:endParaRPr lang="en-US" dirty="0"/>
          </a:p>
        </p:txBody>
      </p:sp>
      <p:sp>
        <p:nvSpPr>
          <p:cNvPr id="7" name="Slide Number Placeholder 6"/>
          <p:cNvSpPr>
            <a:spLocks noGrp="1"/>
          </p:cNvSpPr>
          <p:nvPr>
            <p:ph type="sldNum" sz="quarter" idx="12"/>
          </p:nvPr>
        </p:nvSpPr>
        <p:spPr>
          <a:xfrm>
            <a:off x="3647017" y="5915887"/>
            <a:ext cx="796616" cy="49059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07740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4863" y="4800600"/>
            <a:ext cx="7526337"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9144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dirty="0"/>
              <a:t>Click icon to add picture</a:t>
            </a:r>
          </a:p>
        </p:txBody>
      </p:sp>
      <p:sp>
        <p:nvSpPr>
          <p:cNvPr id="4" name="Text Placeholder 3"/>
          <p:cNvSpPr>
            <a:spLocks noGrp="1"/>
          </p:cNvSpPr>
          <p:nvPr>
            <p:ph type="body" sz="half" idx="2"/>
          </p:nvPr>
        </p:nvSpPr>
        <p:spPr>
          <a:xfrm>
            <a:off x="804863" y="5367338"/>
            <a:ext cx="7526337"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pPr/>
              <a:t>4/24/2019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63111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485107" y="1338479"/>
            <a:ext cx="4749312"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49573" y="1495525"/>
            <a:ext cx="442038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651226" y="4700702"/>
            <a:ext cx="4418727"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Text Placeholder 5"/>
          <p:cNvSpPr>
            <a:spLocks noGrp="1"/>
          </p:cNvSpPr>
          <p:nvPr>
            <p:ph type="body" sz="quarter" idx="16"/>
          </p:nvPr>
        </p:nvSpPr>
        <p:spPr>
          <a:xfrm>
            <a:off x="5398884" y="1338479"/>
            <a:ext cx="3302316" cy="4075464"/>
          </a:xfrm>
        </p:spPr>
        <p:txBody>
          <a:bodyPr anchor="t"/>
          <a:lstStyle>
            <a:lvl1pPr marL="0" indent="0">
              <a:buFontTx/>
              <a:buNone/>
              <a:defRPr/>
            </a:lvl1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75609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855663" y="2286585"/>
            <a:ext cx="3671336"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017816" y="2435956"/>
            <a:ext cx="328689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4616450" y="2286000"/>
            <a:ext cx="3671888" cy="2300288"/>
          </a:xfrm>
        </p:spPr>
        <p:txBody>
          <a:bodyPr anchor="t"/>
          <a:lstStyle>
            <a:lvl1pPr marL="0" indent="0">
              <a:buFontTx/>
              <a:buNone/>
              <a:defRPr/>
            </a:lvl1pPr>
          </a:lstStyle>
          <a:p>
            <a:pPr lvl="0"/>
            <a:r>
              <a:rPr lang="en-US"/>
              <a:t>Edit Master text styles</a:t>
            </a:r>
          </a:p>
        </p:txBody>
      </p:sp>
      <p:sp>
        <p:nvSpPr>
          <p:cNvPr id="2" name="Date Placeholder 1"/>
          <p:cNvSpPr>
            <a:spLocks noGrp="1"/>
          </p:cNvSpPr>
          <p:nvPr>
            <p:ph type="dt" sz="half" idx="10"/>
          </p:nvPr>
        </p:nvSpPr>
        <p:spPr/>
        <p:txBody>
          <a:bodyPr/>
          <a:lstStyle/>
          <a:p>
            <a:fld id="{FBF54567-0DE4-3F47-BF90-CB84690072F9}" type="datetimeFigureOut">
              <a:rPr lang="en-US" smtClean="0"/>
              <a:pPr/>
              <a:t>4/24/2019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10391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201503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5752238" y="446089"/>
            <a:ext cx="3391762"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9" name="AutoShape 4"/>
          <p:cNvSpPr>
            <a:spLocks noChangeAspect="1" noChangeArrowheads="1" noTextEdit="1"/>
          </p:cNvSpPr>
          <p:nvPr/>
        </p:nvSpPr>
        <p:spPr bwMode="auto">
          <a:xfrm>
            <a:off x="5233988" y="0"/>
            <a:ext cx="3910012"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 name="Vertical Title 1"/>
          <p:cNvSpPr>
            <a:spLocks noGrp="1"/>
          </p:cNvSpPr>
          <p:nvPr>
            <p:ph type="title" orient="vert"/>
          </p:nvPr>
        </p:nvSpPr>
        <p:spPr>
          <a:xfrm>
            <a:off x="6137655" y="586171"/>
            <a:ext cx="1701800"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04862" y="446089"/>
            <a:ext cx="4947376" cy="541496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64487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09B482E8-6E0E-1B4F-B1FD-C69DB9E858D9}" type="datetimeFigureOut">
              <a:rPr lang="en-US" smtClean="0"/>
              <a:pPr/>
              <a:t>4/24/2019</a:t>
            </a:fld>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227829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F13A34C8-038E-2045-AF43-DF7DBB8E0E9E}" type="datetimeFigureOut">
              <a:rPr lang="en-US" smtClean="0"/>
              <a:pPr/>
              <a:t>4/24/2019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038170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F13A34C8-038E-2045-AF43-DF7DBB8E0E9E}" type="datetimeFigureOut">
              <a:rPr lang="en-US" smtClean="0"/>
              <a:pPr/>
              <a:t>4/24/2019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348862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08831" y="1449146"/>
            <a:ext cx="7526338"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08831" y="5280847"/>
            <a:ext cx="7526338"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559738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09997" y="2222287"/>
            <a:ext cx="7524003" cy="36365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410049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Yellow_Title and Content">
    <p:spTree>
      <p:nvGrpSpPr>
        <p:cNvPr id="1" name=""/>
        <p:cNvGrpSpPr/>
        <p:nvPr/>
      </p:nvGrpSpPr>
      <p:grpSpPr>
        <a:xfrm>
          <a:off x="0" y="0"/>
          <a:ext cx="0" cy="0"/>
          <a:chOff x="0" y="0"/>
          <a:chExt cx="0" cy="0"/>
        </a:xfrm>
      </p:grpSpPr>
      <p:sp>
        <p:nvSpPr>
          <p:cNvPr id="11"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809997" y="2222287"/>
            <a:ext cx="7524003" cy="36365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771679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0"/>
            <a:ext cx="9144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2951396"/>
            <a:ext cx="7526337"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04863" y="5281200"/>
            <a:ext cx="7526337"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949390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09996" y="2222287"/>
            <a:ext cx="3670723"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280" y="2222287"/>
            <a:ext cx="3670720"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4/24/2019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894357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09996" y="2174875"/>
            <a:ext cx="367072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09996" y="2751137"/>
            <a:ext cx="3687391"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280" y="2174875"/>
            <a:ext cx="3670720"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280" y="2751137"/>
            <a:ext cx="3670720"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4/24/2019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790784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4/24/2019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691233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4/24/2019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164603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804863" y="446086"/>
            <a:ext cx="2660650"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446088"/>
            <a:ext cx="2660650"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641724" y="446087"/>
            <a:ext cx="4689475" cy="54149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04863" y="2260737"/>
            <a:ext cx="2660650"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4/24/2019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504878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9996" y="727521"/>
            <a:ext cx="350154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4573588" y="0"/>
            <a:ext cx="4570412"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dirty="0"/>
              <a:t>Click icon to add picture</a:t>
            </a:r>
          </a:p>
        </p:txBody>
      </p:sp>
      <p:sp>
        <p:nvSpPr>
          <p:cNvPr id="4" name="Text Placeholder 3"/>
          <p:cNvSpPr>
            <a:spLocks noGrp="1"/>
          </p:cNvSpPr>
          <p:nvPr>
            <p:ph type="body" sz="half" idx="2"/>
          </p:nvPr>
        </p:nvSpPr>
        <p:spPr>
          <a:xfrm>
            <a:off x="809996" y="2344684"/>
            <a:ext cx="350154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2914357" y="6041361"/>
            <a:ext cx="732659" cy="365125"/>
          </a:xfrm>
        </p:spPr>
        <p:txBody>
          <a:bodyPr/>
          <a:lstStyle/>
          <a:p>
            <a:fld id="{18C79C5D-2A6F-F04D-97DA-BEF2467B64E4}" type="datetimeFigureOut">
              <a:rPr lang="en-US" smtClean="0"/>
              <a:pPr/>
              <a:t>4/24/2019</a:t>
            </a:fld>
            <a:endParaRPr lang="en-US" dirty="0"/>
          </a:p>
        </p:txBody>
      </p:sp>
      <p:sp>
        <p:nvSpPr>
          <p:cNvPr id="6" name="Footer Placeholder 5"/>
          <p:cNvSpPr>
            <a:spLocks noGrp="1"/>
          </p:cNvSpPr>
          <p:nvPr>
            <p:ph type="ftr" sz="quarter" idx="11"/>
          </p:nvPr>
        </p:nvSpPr>
        <p:spPr>
          <a:xfrm>
            <a:off x="442797" y="6041361"/>
            <a:ext cx="2471560" cy="365125"/>
          </a:xfrm>
        </p:spPr>
        <p:txBody>
          <a:bodyPr/>
          <a:lstStyle/>
          <a:p>
            <a:endParaRPr lang="en-US" dirty="0"/>
          </a:p>
        </p:txBody>
      </p:sp>
      <p:sp>
        <p:nvSpPr>
          <p:cNvPr id="7" name="Slide Number Placeholder 6"/>
          <p:cNvSpPr>
            <a:spLocks noGrp="1"/>
          </p:cNvSpPr>
          <p:nvPr>
            <p:ph type="sldNum" sz="quarter" idx="12"/>
          </p:nvPr>
        </p:nvSpPr>
        <p:spPr>
          <a:xfrm>
            <a:off x="3647017" y="5915887"/>
            <a:ext cx="796616" cy="49059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668629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4863" y="4800600"/>
            <a:ext cx="7526337"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9144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dirty="0"/>
              <a:t>Click icon to add picture</a:t>
            </a:r>
          </a:p>
        </p:txBody>
      </p:sp>
      <p:sp>
        <p:nvSpPr>
          <p:cNvPr id="4" name="Text Placeholder 3"/>
          <p:cNvSpPr>
            <a:spLocks noGrp="1"/>
          </p:cNvSpPr>
          <p:nvPr>
            <p:ph type="body" sz="half" idx="2"/>
          </p:nvPr>
        </p:nvSpPr>
        <p:spPr>
          <a:xfrm>
            <a:off x="804863" y="5367338"/>
            <a:ext cx="7526337"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pPr/>
              <a:t>4/24/2019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417362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485107" y="1338479"/>
            <a:ext cx="4749312"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49573" y="1495525"/>
            <a:ext cx="442038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651226" y="4700702"/>
            <a:ext cx="4418727"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Text Placeholder 5"/>
          <p:cNvSpPr>
            <a:spLocks noGrp="1"/>
          </p:cNvSpPr>
          <p:nvPr>
            <p:ph type="body" sz="quarter" idx="16"/>
          </p:nvPr>
        </p:nvSpPr>
        <p:spPr>
          <a:xfrm>
            <a:off x="5398884" y="1338479"/>
            <a:ext cx="3302316" cy="4075464"/>
          </a:xfrm>
        </p:spPr>
        <p:txBody>
          <a:bodyPr anchor="t"/>
          <a:lstStyle>
            <a:lvl1pPr marL="0" indent="0">
              <a:buFontTx/>
              <a:buNone/>
              <a:defRPr/>
            </a:lvl1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939261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855663" y="2286585"/>
            <a:ext cx="3671336"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017816" y="2435956"/>
            <a:ext cx="328689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4616450" y="2286000"/>
            <a:ext cx="3671888" cy="2300288"/>
          </a:xfrm>
        </p:spPr>
        <p:txBody>
          <a:bodyPr anchor="t"/>
          <a:lstStyle>
            <a:lvl1pPr marL="0" indent="0">
              <a:buFontTx/>
              <a:buNone/>
              <a:defRPr/>
            </a:lvl1pPr>
          </a:lstStyle>
          <a:p>
            <a:pPr lvl="0"/>
            <a:r>
              <a:rPr lang="en-US"/>
              <a:t>Edit Master text styles</a:t>
            </a:r>
          </a:p>
        </p:txBody>
      </p:sp>
      <p:sp>
        <p:nvSpPr>
          <p:cNvPr id="2" name="Date Placeholder 1"/>
          <p:cNvSpPr>
            <a:spLocks noGrp="1"/>
          </p:cNvSpPr>
          <p:nvPr>
            <p:ph type="dt" sz="half" idx="10"/>
          </p:nvPr>
        </p:nvSpPr>
        <p:spPr/>
        <p:txBody>
          <a:bodyPr/>
          <a:lstStyle/>
          <a:p>
            <a:fld id="{FBF54567-0DE4-3F47-BF90-CB84690072F9}" type="datetimeFigureOut">
              <a:rPr lang="en-US" smtClean="0"/>
              <a:pPr/>
              <a:t>4/24/2019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742899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263288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5752238" y="446089"/>
            <a:ext cx="3391762"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9" name="AutoShape 4"/>
          <p:cNvSpPr>
            <a:spLocks noChangeAspect="1" noChangeArrowheads="1" noTextEdit="1"/>
          </p:cNvSpPr>
          <p:nvPr/>
        </p:nvSpPr>
        <p:spPr bwMode="auto">
          <a:xfrm>
            <a:off x="5233988" y="0"/>
            <a:ext cx="3910012"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 name="Vertical Title 1"/>
          <p:cNvSpPr>
            <a:spLocks noGrp="1"/>
          </p:cNvSpPr>
          <p:nvPr>
            <p:ph type="title" orient="vert"/>
          </p:nvPr>
        </p:nvSpPr>
        <p:spPr>
          <a:xfrm>
            <a:off x="6137655" y="586171"/>
            <a:ext cx="1701800"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04862" y="446089"/>
            <a:ext cx="4947376" cy="541496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075355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09B482E8-6E0E-1B4F-B1FD-C69DB9E858D9}" type="datetimeFigureOut">
              <a:rPr lang="en-US" smtClean="0"/>
              <a:pPr/>
              <a:t>4/24/2019</a:t>
            </a:fld>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083216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F13A34C8-038E-2045-AF43-DF7DBB8E0E9E}" type="datetimeFigureOut">
              <a:rPr lang="en-US" smtClean="0"/>
              <a:pPr/>
              <a:t>4/24/2019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909123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F13A34C8-038E-2045-AF43-DF7DBB8E0E9E}" type="datetimeFigureOut">
              <a:rPr lang="en-US" smtClean="0"/>
              <a:pPr/>
              <a:t>4/24/2019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745391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08831" y="1449146"/>
            <a:ext cx="7526338"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08831" y="5280847"/>
            <a:ext cx="7526338"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936179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09997" y="2222287"/>
            <a:ext cx="7524003" cy="36365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925257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Yellow_Title and Content">
    <p:spTree>
      <p:nvGrpSpPr>
        <p:cNvPr id="1" name=""/>
        <p:cNvGrpSpPr/>
        <p:nvPr/>
      </p:nvGrpSpPr>
      <p:grpSpPr>
        <a:xfrm>
          <a:off x="0" y="0"/>
          <a:ext cx="0" cy="0"/>
          <a:chOff x="0" y="0"/>
          <a:chExt cx="0" cy="0"/>
        </a:xfrm>
      </p:grpSpPr>
      <p:sp>
        <p:nvSpPr>
          <p:cNvPr id="11"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809997" y="2222287"/>
            <a:ext cx="7524003" cy="36365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30990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0"/>
            <a:ext cx="9144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2951396"/>
            <a:ext cx="7526337"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04863" y="5281200"/>
            <a:ext cx="7526337"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808665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09996" y="2222287"/>
            <a:ext cx="3670723"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280" y="2222287"/>
            <a:ext cx="3670720"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4/24/2019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915849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09996" y="2174875"/>
            <a:ext cx="367072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09996" y="2751137"/>
            <a:ext cx="3687391"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280" y="2174875"/>
            <a:ext cx="3670720"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280" y="2751137"/>
            <a:ext cx="3670720"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4/24/2019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373256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4/24/2019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839118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4/24/2019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153255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804863" y="446086"/>
            <a:ext cx="2660650"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446088"/>
            <a:ext cx="2660650"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641724" y="446087"/>
            <a:ext cx="4689475" cy="54149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04863" y="2260737"/>
            <a:ext cx="2660650"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4/24/2019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153691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9996" y="727521"/>
            <a:ext cx="350154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4573588" y="0"/>
            <a:ext cx="4570412"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dirty="0"/>
              <a:t>Click icon to add picture</a:t>
            </a:r>
          </a:p>
        </p:txBody>
      </p:sp>
      <p:sp>
        <p:nvSpPr>
          <p:cNvPr id="4" name="Text Placeholder 3"/>
          <p:cNvSpPr>
            <a:spLocks noGrp="1"/>
          </p:cNvSpPr>
          <p:nvPr>
            <p:ph type="body" sz="half" idx="2"/>
          </p:nvPr>
        </p:nvSpPr>
        <p:spPr>
          <a:xfrm>
            <a:off x="809996" y="2344684"/>
            <a:ext cx="350154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2914357" y="6041361"/>
            <a:ext cx="732659" cy="365125"/>
          </a:xfrm>
        </p:spPr>
        <p:txBody>
          <a:bodyPr/>
          <a:lstStyle/>
          <a:p>
            <a:fld id="{18C79C5D-2A6F-F04D-97DA-BEF2467B64E4}" type="datetimeFigureOut">
              <a:rPr lang="en-US" smtClean="0"/>
              <a:pPr/>
              <a:t>4/24/2019</a:t>
            </a:fld>
            <a:endParaRPr lang="en-US" dirty="0"/>
          </a:p>
        </p:txBody>
      </p:sp>
      <p:sp>
        <p:nvSpPr>
          <p:cNvPr id="6" name="Footer Placeholder 5"/>
          <p:cNvSpPr>
            <a:spLocks noGrp="1"/>
          </p:cNvSpPr>
          <p:nvPr>
            <p:ph type="ftr" sz="quarter" idx="11"/>
          </p:nvPr>
        </p:nvSpPr>
        <p:spPr>
          <a:xfrm>
            <a:off x="442797" y="6041361"/>
            <a:ext cx="2471560" cy="365125"/>
          </a:xfrm>
        </p:spPr>
        <p:txBody>
          <a:bodyPr/>
          <a:lstStyle/>
          <a:p>
            <a:endParaRPr lang="en-US" dirty="0"/>
          </a:p>
        </p:txBody>
      </p:sp>
      <p:sp>
        <p:nvSpPr>
          <p:cNvPr id="7" name="Slide Number Placeholder 6"/>
          <p:cNvSpPr>
            <a:spLocks noGrp="1"/>
          </p:cNvSpPr>
          <p:nvPr>
            <p:ph type="sldNum" sz="quarter" idx="12"/>
          </p:nvPr>
        </p:nvSpPr>
        <p:spPr>
          <a:xfrm>
            <a:off x="3647017" y="5915887"/>
            <a:ext cx="796616" cy="49059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949551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4863" y="4800600"/>
            <a:ext cx="7526337"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9144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dirty="0"/>
              <a:t>Click icon to add picture</a:t>
            </a:r>
          </a:p>
        </p:txBody>
      </p:sp>
      <p:sp>
        <p:nvSpPr>
          <p:cNvPr id="4" name="Text Placeholder 3"/>
          <p:cNvSpPr>
            <a:spLocks noGrp="1"/>
          </p:cNvSpPr>
          <p:nvPr>
            <p:ph type="body" sz="half" idx="2"/>
          </p:nvPr>
        </p:nvSpPr>
        <p:spPr>
          <a:xfrm>
            <a:off x="804863" y="5367338"/>
            <a:ext cx="7526337"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pPr/>
              <a:t>4/24/2019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752958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485107" y="1338479"/>
            <a:ext cx="4749312"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49573" y="1495525"/>
            <a:ext cx="442038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651226" y="4700702"/>
            <a:ext cx="4418727"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Text Placeholder 5"/>
          <p:cNvSpPr>
            <a:spLocks noGrp="1"/>
          </p:cNvSpPr>
          <p:nvPr>
            <p:ph type="body" sz="quarter" idx="16"/>
          </p:nvPr>
        </p:nvSpPr>
        <p:spPr>
          <a:xfrm>
            <a:off x="5398884" y="1338479"/>
            <a:ext cx="3302316" cy="4075464"/>
          </a:xfrm>
        </p:spPr>
        <p:txBody>
          <a:bodyPr anchor="t"/>
          <a:lstStyle>
            <a:lvl1pPr marL="0" indent="0">
              <a:buFontTx/>
              <a:buNone/>
              <a:defRPr/>
            </a:lvl1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845130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855663" y="2286585"/>
            <a:ext cx="3671336"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017816" y="2435956"/>
            <a:ext cx="328689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4616450" y="2286000"/>
            <a:ext cx="3671888" cy="2300288"/>
          </a:xfrm>
        </p:spPr>
        <p:txBody>
          <a:bodyPr anchor="t"/>
          <a:lstStyle>
            <a:lvl1pPr marL="0" indent="0">
              <a:buFontTx/>
              <a:buNone/>
              <a:defRPr/>
            </a:lvl1pPr>
          </a:lstStyle>
          <a:p>
            <a:pPr lvl="0"/>
            <a:r>
              <a:rPr lang="en-US"/>
              <a:t>Edit Master text styles</a:t>
            </a:r>
          </a:p>
        </p:txBody>
      </p:sp>
      <p:sp>
        <p:nvSpPr>
          <p:cNvPr id="2" name="Date Placeholder 1"/>
          <p:cNvSpPr>
            <a:spLocks noGrp="1"/>
          </p:cNvSpPr>
          <p:nvPr>
            <p:ph type="dt" sz="half" idx="10"/>
          </p:nvPr>
        </p:nvSpPr>
        <p:spPr/>
        <p:txBody>
          <a:bodyPr/>
          <a:lstStyle/>
          <a:p>
            <a:fld id="{FBF54567-0DE4-3F47-BF90-CB84690072F9}" type="datetimeFigureOut">
              <a:rPr lang="en-US" smtClean="0"/>
              <a:pPr/>
              <a:t>4/24/2019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3800269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21293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5752238" y="446089"/>
            <a:ext cx="3391762"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9" name="AutoShape 4"/>
          <p:cNvSpPr>
            <a:spLocks noChangeAspect="1" noChangeArrowheads="1" noTextEdit="1"/>
          </p:cNvSpPr>
          <p:nvPr/>
        </p:nvSpPr>
        <p:spPr bwMode="auto">
          <a:xfrm>
            <a:off x="5233988" y="0"/>
            <a:ext cx="3910012"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 name="Vertical Title 1"/>
          <p:cNvSpPr>
            <a:spLocks noGrp="1"/>
          </p:cNvSpPr>
          <p:nvPr>
            <p:ph type="title" orient="vert"/>
          </p:nvPr>
        </p:nvSpPr>
        <p:spPr>
          <a:xfrm>
            <a:off x="6137655" y="586171"/>
            <a:ext cx="1701800"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04862" y="446089"/>
            <a:ext cx="4947376" cy="541496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957319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09B482E8-6E0E-1B4F-B1FD-C69DB9E858D9}" type="datetimeFigureOut">
              <a:rPr lang="en-US" smtClean="0"/>
              <a:pPr/>
              <a:t>4/24/2019</a:t>
            </a:fld>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627028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F13A34C8-038E-2045-AF43-DF7DBB8E0E9E}" type="datetimeFigureOut">
              <a:rPr lang="en-US" smtClean="0"/>
              <a:pPr/>
              <a:t>4/24/2019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6303793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F13A34C8-038E-2045-AF43-DF7DBB8E0E9E}" type="datetimeFigureOut">
              <a:rPr lang="en-US" smtClean="0"/>
              <a:pPr/>
              <a:t>4/24/2019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808802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08831" y="1449146"/>
            <a:ext cx="7526338"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08831" y="5280847"/>
            <a:ext cx="7526338"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6063892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09997" y="2222287"/>
            <a:ext cx="7524003" cy="36365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108599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Yellow_Title and Content">
    <p:spTree>
      <p:nvGrpSpPr>
        <p:cNvPr id="1" name=""/>
        <p:cNvGrpSpPr/>
        <p:nvPr/>
      </p:nvGrpSpPr>
      <p:grpSpPr>
        <a:xfrm>
          <a:off x="0" y="0"/>
          <a:ext cx="0" cy="0"/>
          <a:chOff x="0" y="0"/>
          <a:chExt cx="0" cy="0"/>
        </a:xfrm>
      </p:grpSpPr>
      <p:sp>
        <p:nvSpPr>
          <p:cNvPr id="11"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809997" y="2222287"/>
            <a:ext cx="7524003" cy="36365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2805656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0"/>
            <a:ext cx="9144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2951396"/>
            <a:ext cx="7526337"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04863" y="5281200"/>
            <a:ext cx="7526337"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9485212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09996" y="2222287"/>
            <a:ext cx="3670723"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280" y="2222287"/>
            <a:ext cx="3670720"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4/24/2019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959739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09996" y="2174875"/>
            <a:ext cx="367072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09996" y="2751137"/>
            <a:ext cx="3687391"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280" y="2174875"/>
            <a:ext cx="3670720"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280" y="2751137"/>
            <a:ext cx="3670720"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4/24/2019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77444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4/24/2019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787203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4/24/2019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232319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804863" y="446086"/>
            <a:ext cx="2660650"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446088"/>
            <a:ext cx="2660650"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641724" y="446087"/>
            <a:ext cx="4689475" cy="54149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04863" y="2260737"/>
            <a:ext cx="2660650"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4/24/2019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709100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9996" y="727521"/>
            <a:ext cx="350154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4573588" y="0"/>
            <a:ext cx="4570412"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dirty="0"/>
              <a:t>Click icon to add picture</a:t>
            </a:r>
          </a:p>
        </p:txBody>
      </p:sp>
      <p:sp>
        <p:nvSpPr>
          <p:cNvPr id="4" name="Text Placeholder 3"/>
          <p:cNvSpPr>
            <a:spLocks noGrp="1"/>
          </p:cNvSpPr>
          <p:nvPr>
            <p:ph type="body" sz="half" idx="2"/>
          </p:nvPr>
        </p:nvSpPr>
        <p:spPr>
          <a:xfrm>
            <a:off x="809996" y="2344684"/>
            <a:ext cx="350154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2914357" y="6041361"/>
            <a:ext cx="732659" cy="365125"/>
          </a:xfrm>
        </p:spPr>
        <p:txBody>
          <a:bodyPr/>
          <a:lstStyle/>
          <a:p>
            <a:fld id="{18C79C5D-2A6F-F04D-97DA-BEF2467B64E4}" type="datetimeFigureOut">
              <a:rPr lang="en-US" smtClean="0"/>
              <a:pPr/>
              <a:t>4/24/2019</a:t>
            </a:fld>
            <a:endParaRPr lang="en-US" dirty="0"/>
          </a:p>
        </p:txBody>
      </p:sp>
      <p:sp>
        <p:nvSpPr>
          <p:cNvPr id="6" name="Footer Placeholder 5"/>
          <p:cNvSpPr>
            <a:spLocks noGrp="1"/>
          </p:cNvSpPr>
          <p:nvPr>
            <p:ph type="ftr" sz="quarter" idx="11"/>
          </p:nvPr>
        </p:nvSpPr>
        <p:spPr>
          <a:xfrm>
            <a:off x="442797" y="6041361"/>
            <a:ext cx="2471560" cy="365125"/>
          </a:xfrm>
        </p:spPr>
        <p:txBody>
          <a:bodyPr/>
          <a:lstStyle/>
          <a:p>
            <a:endParaRPr lang="en-US" dirty="0"/>
          </a:p>
        </p:txBody>
      </p:sp>
      <p:sp>
        <p:nvSpPr>
          <p:cNvPr id="7" name="Slide Number Placeholder 6"/>
          <p:cNvSpPr>
            <a:spLocks noGrp="1"/>
          </p:cNvSpPr>
          <p:nvPr>
            <p:ph type="sldNum" sz="quarter" idx="12"/>
          </p:nvPr>
        </p:nvSpPr>
        <p:spPr>
          <a:xfrm>
            <a:off x="3647017" y="5915887"/>
            <a:ext cx="796616" cy="49059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7039279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4863" y="4800600"/>
            <a:ext cx="7526337"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9144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dirty="0"/>
              <a:t>Click icon to add picture</a:t>
            </a:r>
          </a:p>
        </p:txBody>
      </p:sp>
      <p:sp>
        <p:nvSpPr>
          <p:cNvPr id="4" name="Text Placeholder 3"/>
          <p:cNvSpPr>
            <a:spLocks noGrp="1"/>
          </p:cNvSpPr>
          <p:nvPr>
            <p:ph type="body" sz="half" idx="2"/>
          </p:nvPr>
        </p:nvSpPr>
        <p:spPr>
          <a:xfrm>
            <a:off x="804863" y="5367338"/>
            <a:ext cx="7526337"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pPr/>
              <a:t>4/24/2019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1559704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485107" y="1338479"/>
            <a:ext cx="4749312"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49573" y="1495525"/>
            <a:ext cx="442038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651226" y="4700702"/>
            <a:ext cx="4418727"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Text Placeholder 5"/>
          <p:cNvSpPr>
            <a:spLocks noGrp="1"/>
          </p:cNvSpPr>
          <p:nvPr>
            <p:ph type="body" sz="quarter" idx="16"/>
          </p:nvPr>
        </p:nvSpPr>
        <p:spPr>
          <a:xfrm>
            <a:off x="5398884" y="1338479"/>
            <a:ext cx="3302316" cy="4075464"/>
          </a:xfrm>
        </p:spPr>
        <p:txBody>
          <a:bodyPr anchor="t"/>
          <a:lstStyle>
            <a:lvl1pPr marL="0" indent="0">
              <a:buFontTx/>
              <a:buNone/>
              <a:defRPr/>
            </a:lvl1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8125360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855663" y="2286585"/>
            <a:ext cx="3671336"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017816" y="2435956"/>
            <a:ext cx="328689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4616450" y="2286000"/>
            <a:ext cx="3671888" cy="2300288"/>
          </a:xfrm>
        </p:spPr>
        <p:txBody>
          <a:bodyPr anchor="t"/>
          <a:lstStyle>
            <a:lvl1pPr marL="0" indent="0">
              <a:buFontTx/>
              <a:buNone/>
              <a:defRPr/>
            </a:lvl1pPr>
          </a:lstStyle>
          <a:p>
            <a:pPr lvl="0"/>
            <a:r>
              <a:rPr lang="en-US"/>
              <a:t>Edit Master text styles</a:t>
            </a:r>
          </a:p>
        </p:txBody>
      </p:sp>
      <p:sp>
        <p:nvSpPr>
          <p:cNvPr id="2" name="Date Placeholder 1"/>
          <p:cNvSpPr>
            <a:spLocks noGrp="1"/>
          </p:cNvSpPr>
          <p:nvPr>
            <p:ph type="dt" sz="half" idx="10"/>
          </p:nvPr>
        </p:nvSpPr>
        <p:spPr/>
        <p:txBody>
          <a:bodyPr/>
          <a:lstStyle/>
          <a:p>
            <a:fld id="{FBF54567-0DE4-3F47-BF90-CB84690072F9}" type="datetimeFigureOut">
              <a:rPr lang="en-US" smtClean="0"/>
              <a:pPr/>
              <a:t>4/24/2019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9090652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2559176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5752238" y="446089"/>
            <a:ext cx="3391762"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9" name="AutoShape 4"/>
          <p:cNvSpPr>
            <a:spLocks noChangeAspect="1" noChangeArrowheads="1" noTextEdit="1"/>
          </p:cNvSpPr>
          <p:nvPr/>
        </p:nvSpPr>
        <p:spPr bwMode="auto">
          <a:xfrm>
            <a:off x="5233988" y="0"/>
            <a:ext cx="3910012"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 name="Vertical Title 1"/>
          <p:cNvSpPr>
            <a:spLocks noGrp="1"/>
          </p:cNvSpPr>
          <p:nvPr>
            <p:ph type="title" orient="vert"/>
          </p:nvPr>
        </p:nvSpPr>
        <p:spPr>
          <a:xfrm>
            <a:off x="6137655" y="586171"/>
            <a:ext cx="1701800"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04862" y="446089"/>
            <a:ext cx="4947376" cy="541496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2896854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09B482E8-6E0E-1B4F-B1FD-C69DB9E858D9}" type="datetimeFigureOut">
              <a:rPr lang="en-US" smtClean="0"/>
              <a:pPr/>
              <a:t>4/24/2019</a:t>
            </a:fld>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8139537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F13A34C8-038E-2045-AF43-DF7DBB8E0E9E}" type="datetimeFigureOut">
              <a:rPr lang="en-US" smtClean="0"/>
              <a:pPr/>
              <a:t>4/24/2019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3656422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F13A34C8-038E-2045-AF43-DF7DBB8E0E9E}" type="datetimeFigureOut">
              <a:rPr lang="en-US" smtClean="0"/>
              <a:pPr/>
              <a:t>4/24/2019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98468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theme" Target="../theme/theme3.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19" Type="http://schemas.openxmlformats.org/officeDocument/2006/relationships/theme" Target="../theme/theme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9997" y="447188"/>
            <a:ext cx="7524003"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09997" y="2184400"/>
            <a:ext cx="7524003"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42797" y="6041361"/>
            <a:ext cx="6289532"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6911422" y="6041361"/>
            <a:ext cx="993161"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smtClean="0"/>
              <a:pPr/>
              <a:t>4/24/2019</a:t>
            </a:fld>
            <a:endParaRPr lang="en-US" dirty="0"/>
          </a:p>
        </p:txBody>
      </p:sp>
      <p:sp>
        <p:nvSpPr>
          <p:cNvPr id="6" name="Slide Number Placeholder 5"/>
          <p:cNvSpPr>
            <a:spLocks noGrp="1"/>
          </p:cNvSpPr>
          <p:nvPr>
            <p:ph type="sldNum" sz="quarter" idx="4"/>
          </p:nvPr>
        </p:nvSpPr>
        <p:spPr>
          <a:xfrm>
            <a:off x="7904584" y="5915887"/>
            <a:ext cx="796616"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81846421"/>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85"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9997" y="447188"/>
            <a:ext cx="7524003"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09997" y="2184400"/>
            <a:ext cx="7524003"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42797" y="6041361"/>
            <a:ext cx="6289532"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6911422" y="6041361"/>
            <a:ext cx="993161"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smtClean="0"/>
              <a:pPr/>
              <a:t>4/24/2019</a:t>
            </a:fld>
            <a:endParaRPr lang="en-US" dirty="0"/>
          </a:p>
        </p:txBody>
      </p:sp>
      <p:sp>
        <p:nvSpPr>
          <p:cNvPr id="6" name="Slide Number Placeholder 5"/>
          <p:cNvSpPr>
            <a:spLocks noGrp="1"/>
          </p:cNvSpPr>
          <p:nvPr>
            <p:ph type="sldNum" sz="quarter" idx="4"/>
          </p:nvPr>
        </p:nvSpPr>
        <p:spPr>
          <a:xfrm>
            <a:off x="7904584" y="5915887"/>
            <a:ext cx="796616"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89569722"/>
      </p:ext>
    </p:extLst>
  </p:cSld>
  <p:clrMap bg1="dk1" tx1="lt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9997" y="447188"/>
            <a:ext cx="7524003"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09997" y="2184400"/>
            <a:ext cx="7524003"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42797" y="6041361"/>
            <a:ext cx="6289532"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6911422" y="6041361"/>
            <a:ext cx="993161"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smtClean="0"/>
              <a:pPr/>
              <a:t>4/24/2019</a:t>
            </a:fld>
            <a:endParaRPr lang="en-US" dirty="0"/>
          </a:p>
        </p:txBody>
      </p:sp>
      <p:sp>
        <p:nvSpPr>
          <p:cNvPr id="6" name="Slide Number Placeholder 5"/>
          <p:cNvSpPr>
            <a:spLocks noGrp="1"/>
          </p:cNvSpPr>
          <p:nvPr>
            <p:ph type="sldNum" sz="quarter" idx="4"/>
          </p:nvPr>
        </p:nvSpPr>
        <p:spPr>
          <a:xfrm>
            <a:off x="7904584" y="5915887"/>
            <a:ext cx="796616"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93290652"/>
      </p:ext>
    </p:extLst>
  </p:cSld>
  <p:clrMap bg1="dk1" tx1="lt1" bg2="dk2"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9997" y="447188"/>
            <a:ext cx="7524003"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09997" y="2184400"/>
            <a:ext cx="7524003"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42797" y="6041361"/>
            <a:ext cx="6289532"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6911422" y="6041361"/>
            <a:ext cx="993161"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smtClean="0"/>
              <a:pPr/>
              <a:t>4/24/2019</a:t>
            </a:fld>
            <a:endParaRPr lang="en-US" dirty="0"/>
          </a:p>
        </p:txBody>
      </p:sp>
      <p:sp>
        <p:nvSpPr>
          <p:cNvPr id="6" name="Slide Number Placeholder 5"/>
          <p:cNvSpPr>
            <a:spLocks noGrp="1"/>
          </p:cNvSpPr>
          <p:nvPr>
            <p:ph type="sldNum" sz="quarter" idx="4"/>
          </p:nvPr>
        </p:nvSpPr>
        <p:spPr>
          <a:xfrm>
            <a:off x="7904584" y="5915887"/>
            <a:ext cx="796616"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38208430"/>
      </p:ext>
    </p:extLst>
  </p:cSld>
  <p:clrMap bg1="dk1" tx1="lt1" bg2="dk2" tx2="lt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 id="2147483742" r:id="rId18"/>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www.medicaid.alabama.gov/"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hyperlink" Target="mailto:ACHN@medicaid.alabama.gov" TargetMode="External"/><Relationship Id="rId4" Type="http://schemas.openxmlformats.org/officeDocument/2006/relationships/hyperlink" Target="http://www.medicaid.alabama.gov/content/2.0_Newsroom/2.7_Special_Initiatives/2.7.6_ACHN.asp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8831" y="1280160"/>
            <a:ext cx="7526338" cy="3140037"/>
          </a:xfrm>
        </p:spPr>
        <p:txBody>
          <a:bodyPr/>
          <a:lstStyle/>
          <a:p>
            <a:br>
              <a:rPr lang="en-US" dirty="0"/>
            </a:br>
            <a:r>
              <a:rPr lang="en-US" dirty="0"/>
              <a:t>Alabama Coordinated </a:t>
            </a:r>
            <a:br>
              <a:rPr lang="en-US" dirty="0"/>
            </a:br>
            <a:r>
              <a:rPr lang="en-US" dirty="0"/>
              <a:t>Health Network:</a:t>
            </a:r>
            <a:br>
              <a:rPr lang="en-US" dirty="0"/>
            </a:br>
            <a:r>
              <a:rPr lang="en-US" sz="3600" dirty="0"/>
              <a:t>Primary Care Providers</a:t>
            </a:r>
          </a:p>
        </p:txBody>
      </p:sp>
      <p:sp>
        <p:nvSpPr>
          <p:cNvPr id="3" name="Subtitle 2"/>
          <p:cNvSpPr>
            <a:spLocks noGrp="1"/>
          </p:cNvSpPr>
          <p:nvPr>
            <p:ph type="subTitle" idx="1"/>
          </p:nvPr>
        </p:nvSpPr>
        <p:spPr>
          <a:xfrm>
            <a:off x="808831" y="5237061"/>
            <a:ext cx="7526338" cy="604519"/>
          </a:xfrm>
        </p:spPr>
        <p:txBody>
          <a:bodyPr>
            <a:normAutofit/>
          </a:bodyPr>
          <a:lstStyle/>
          <a:p>
            <a:pPr algn="r"/>
            <a:r>
              <a:rPr lang="en-US" sz="2400" b="1" dirty="0"/>
              <a:t>Managed Care Division</a:t>
            </a:r>
          </a:p>
          <a:p>
            <a:pPr algn="r"/>
            <a:endParaRPr lang="en-US" b="1" dirty="0"/>
          </a:p>
        </p:txBody>
      </p:sp>
      <p:sp>
        <p:nvSpPr>
          <p:cNvPr id="4" name="TextBox 3"/>
          <p:cNvSpPr txBox="1"/>
          <p:nvPr/>
        </p:nvSpPr>
        <p:spPr>
          <a:xfrm>
            <a:off x="5413248" y="463296"/>
            <a:ext cx="2921921" cy="830997"/>
          </a:xfrm>
          <a:prstGeom prst="rect">
            <a:avLst/>
          </a:prstGeom>
          <a:noFill/>
        </p:spPr>
        <p:txBody>
          <a:bodyPr wrap="square" rtlCol="0">
            <a:spAutoFit/>
          </a:bodyPr>
          <a:lstStyle/>
          <a:p>
            <a:r>
              <a:rPr lang="en-US" sz="4800" b="1" dirty="0"/>
              <a:t>(ACHN)</a:t>
            </a:r>
          </a:p>
        </p:txBody>
      </p:sp>
    </p:spTree>
    <p:extLst>
      <p:ext uri="{BB962C8B-B14F-4D97-AF65-F5344CB8AC3E}">
        <p14:creationId xmlns:p14="http://schemas.microsoft.com/office/powerpoint/2010/main" val="3264150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Disclaimer</a:t>
            </a:r>
          </a:p>
        </p:txBody>
      </p:sp>
      <p:sp>
        <p:nvSpPr>
          <p:cNvPr id="3" name="Text Placeholder 2"/>
          <p:cNvSpPr>
            <a:spLocks noGrp="1"/>
          </p:cNvSpPr>
          <p:nvPr>
            <p:ph type="body" sz="quarter" idx="16"/>
          </p:nvPr>
        </p:nvSpPr>
        <p:spPr/>
        <p:txBody>
          <a:bodyPr>
            <a:normAutofit/>
          </a:bodyPr>
          <a:lstStyle/>
          <a:p>
            <a:r>
              <a:rPr lang="en-US" sz="3600" dirty="0">
                <a:latin typeface="Eras Demi ITC" panose="020B0805030504020804" pitchFamily="34" charset="0"/>
              </a:rPr>
              <a:t>All content subject to CMS approval</a:t>
            </a:r>
          </a:p>
        </p:txBody>
      </p:sp>
    </p:spTree>
    <p:extLst>
      <p:ext uri="{BB962C8B-B14F-4D97-AF65-F5344CB8AC3E}">
        <p14:creationId xmlns:p14="http://schemas.microsoft.com/office/powerpoint/2010/main" val="1443768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new direction…</a:t>
            </a:r>
          </a:p>
        </p:txBody>
      </p:sp>
      <p:sp>
        <p:nvSpPr>
          <p:cNvPr id="3" name="Content Placeholder 2"/>
          <p:cNvSpPr>
            <a:spLocks noGrp="1"/>
          </p:cNvSpPr>
          <p:nvPr>
            <p:ph idx="1"/>
          </p:nvPr>
        </p:nvSpPr>
        <p:spPr>
          <a:xfrm>
            <a:off x="809997" y="2374686"/>
            <a:ext cx="7524003" cy="3975313"/>
          </a:xfrm>
        </p:spPr>
        <p:txBody>
          <a:bodyPr>
            <a:normAutofit fontScale="85000" lnSpcReduction="20000"/>
          </a:bodyPr>
          <a:lstStyle/>
          <a:p>
            <a:pPr marL="228600" lvl="1" indent="-228600">
              <a:spcBef>
                <a:spcPts val="0"/>
              </a:spcBef>
              <a:spcAft>
                <a:spcPts val="1200"/>
              </a:spcAft>
              <a:buFont typeface="Arial" panose="020B0604020202020204" pitchFamily="34" charset="0"/>
              <a:buChar char="•"/>
            </a:pPr>
            <a:r>
              <a:rPr lang="en-US" altLang="en-US" sz="2800" dirty="0">
                <a:cs typeface="Arial" pitchFamily="34" charset="0"/>
              </a:rPr>
              <a:t>Single care coordination delivery system combining Health Homes, Maternity Program, and Plan First</a:t>
            </a:r>
          </a:p>
          <a:p>
            <a:pPr marL="228600" lvl="1" indent="-228600">
              <a:spcBef>
                <a:spcPts val="0"/>
              </a:spcBef>
              <a:spcAft>
                <a:spcPts val="1200"/>
              </a:spcAft>
              <a:buFont typeface="Arial" panose="020B0604020202020204" pitchFamily="34" charset="0"/>
              <a:buChar char="•"/>
            </a:pPr>
            <a:r>
              <a:rPr lang="en-US" altLang="en-US" sz="2800" dirty="0">
                <a:cs typeface="Arial" pitchFamily="34" charset="0"/>
              </a:rPr>
              <a:t>Replaces silos in current care coordination efforts </a:t>
            </a:r>
          </a:p>
          <a:p>
            <a:pPr marL="228600" lvl="1" indent="-228600">
              <a:spcBef>
                <a:spcPts val="0"/>
              </a:spcBef>
              <a:spcAft>
                <a:spcPts val="1200"/>
              </a:spcAft>
              <a:buFont typeface="Arial" panose="020B0604020202020204" pitchFamily="34" charset="0"/>
              <a:buChar char="•"/>
            </a:pPr>
            <a:r>
              <a:rPr lang="en-US" altLang="en-US" sz="2800" dirty="0">
                <a:cs typeface="Arial" pitchFamily="34" charset="0"/>
              </a:rPr>
              <a:t>Care coordination services provided by </a:t>
            </a:r>
            <a:br>
              <a:rPr lang="en-US" altLang="en-US" sz="2800" dirty="0">
                <a:cs typeface="Arial" pitchFamily="34" charset="0"/>
              </a:rPr>
            </a:br>
            <a:r>
              <a:rPr lang="en-US" altLang="en-US" sz="2800" dirty="0">
                <a:cs typeface="Arial" pitchFamily="34" charset="0"/>
              </a:rPr>
              <a:t>regional Primary Care Case Management Entities (PCCM-Es), or network entities.</a:t>
            </a:r>
          </a:p>
          <a:p>
            <a:pPr marL="228600" lvl="1" indent="-228600">
              <a:spcBef>
                <a:spcPts val="0"/>
              </a:spcBef>
              <a:spcAft>
                <a:spcPts val="1200"/>
              </a:spcAft>
              <a:buFont typeface="Arial" panose="020B0604020202020204" pitchFamily="34" charset="0"/>
              <a:buChar char="•"/>
            </a:pPr>
            <a:r>
              <a:rPr lang="en-US" altLang="en-US" sz="2800" dirty="0">
                <a:cs typeface="Arial" pitchFamily="34" charset="0"/>
              </a:rPr>
              <a:t>Seven newly defined regions; primary care physicians practicing in district comprise at </a:t>
            </a:r>
            <a:br>
              <a:rPr lang="en-US" altLang="en-US" sz="2800" dirty="0">
                <a:cs typeface="Arial" pitchFamily="34" charset="0"/>
              </a:rPr>
            </a:br>
            <a:r>
              <a:rPr lang="en-US" altLang="en-US" sz="2800" dirty="0">
                <a:cs typeface="Arial" pitchFamily="34" charset="0"/>
              </a:rPr>
              <a:t>least half of board </a:t>
            </a:r>
          </a:p>
          <a:p>
            <a:endParaRPr lang="en-US" dirty="0"/>
          </a:p>
        </p:txBody>
      </p:sp>
    </p:spTree>
    <p:extLst>
      <p:ext uri="{BB962C8B-B14F-4D97-AF65-F5344CB8AC3E}">
        <p14:creationId xmlns:p14="http://schemas.microsoft.com/office/powerpoint/2010/main" val="3502646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this mean for providers?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8884" y="1377418"/>
            <a:ext cx="2691016" cy="4036525"/>
          </a:xfrm>
          <a:prstGeom prst="rect">
            <a:avLst/>
          </a:prstGeom>
        </p:spPr>
      </p:pic>
    </p:spTree>
    <p:extLst>
      <p:ext uri="{BB962C8B-B14F-4D97-AF65-F5344CB8AC3E}">
        <p14:creationId xmlns:p14="http://schemas.microsoft.com/office/powerpoint/2010/main" val="272220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37688"/>
            <a:ext cx="7524003" cy="970450"/>
          </a:xfrm>
        </p:spPr>
        <p:txBody>
          <a:bodyPr/>
          <a:lstStyle/>
          <a:p>
            <a:r>
              <a:rPr lang="en-US" dirty="0"/>
              <a:t>If you are a Primary Care Provider…</a:t>
            </a:r>
          </a:p>
        </p:txBody>
      </p:sp>
      <p:sp>
        <p:nvSpPr>
          <p:cNvPr id="3" name="Content Placeholder 2"/>
          <p:cNvSpPr>
            <a:spLocks noGrp="1"/>
          </p:cNvSpPr>
          <p:nvPr>
            <p:ph idx="1"/>
          </p:nvPr>
        </p:nvSpPr>
        <p:spPr>
          <a:xfrm>
            <a:off x="809997" y="2374687"/>
            <a:ext cx="7524003" cy="3636510"/>
          </a:xfrm>
        </p:spPr>
        <p:txBody>
          <a:bodyPr>
            <a:normAutofit/>
          </a:bodyPr>
          <a:lstStyle/>
          <a:p>
            <a:pPr marL="228600" lvl="1" indent="-228600">
              <a:spcBef>
                <a:spcPts val="0"/>
              </a:spcBef>
              <a:spcAft>
                <a:spcPts val="1200"/>
              </a:spcAft>
              <a:buFont typeface="Arial" panose="020B0604020202020204" pitchFamily="34" charset="0"/>
              <a:buChar char="•"/>
            </a:pPr>
            <a:r>
              <a:rPr lang="en-US" altLang="en-US" sz="2400" dirty="0">
                <a:cs typeface="Arial" pitchFamily="34" charset="0"/>
              </a:rPr>
              <a:t>New opportunity to earn bonus payments for achieving quality-related goals in addition to FFS payments</a:t>
            </a:r>
          </a:p>
          <a:p>
            <a:pPr marL="228600" lvl="1" indent="-228600">
              <a:spcBef>
                <a:spcPts val="0"/>
              </a:spcBef>
              <a:spcAft>
                <a:spcPts val="1200"/>
              </a:spcAft>
              <a:buFont typeface="Arial" panose="020B0604020202020204" pitchFamily="34" charset="0"/>
              <a:buChar char="•"/>
            </a:pPr>
            <a:r>
              <a:rPr lang="en-US" altLang="en-US" sz="2400" dirty="0">
                <a:cs typeface="Arial" pitchFamily="34" charset="0"/>
              </a:rPr>
              <a:t>If you earned “bump” payments previously, you can earn increased amounts if you participate with Medicaid and a regional ACHN entity</a:t>
            </a:r>
          </a:p>
          <a:p>
            <a:endParaRPr lang="en-US" dirty="0"/>
          </a:p>
        </p:txBody>
      </p:sp>
    </p:spTree>
    <p:extLst>
      <p:ext uri="{BB962C8B-B14F-4D97-AF65-F5344CB8AC3E}">
        <p14:creationId xmlns:p14="http://schemas.microsoft.com/office/powerpoint/2010/main" val="2838509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37688"/>
            <a:ext cx="7524003" cy="970450"/>
          </a:xfrm>
        </p:spPr>
        <p:txBody>
          <a:bodyPr/>
          <a:lstStyle/>
          <a:p>
            <a:r>
              <a:rPr lang="en-US" dirty="0"/>
              <a:t>If you are a Primary Care Provider…</a:t>
            </a:r>
          </a:p>
        </p:txBody>
      </p:sp>
      <p:sp>
        <p:nvSpPr>
          <p:cNvPr id="3" name="Content Placeholder 2"/>
          <p:cNvSpPr>
            <a:spLocks noGrp="1"/>
          </p:cNvSpPr>
          <p:nvPr>
            <p:ph idx="1"/>
          </p:nvPr>
        </p:nvSpPr>
        <p:spPr>
          <a:xfrm>
            <a:off x="809997" y="2374687"/>
            <a:ext cx="7524003" cy="3636510"/>
          </a:xfrm>
        </p:spPr>
        <p:txBody>
          <a:bodyPr>
            <a:normAutofit/>
          </a:bodyPr>
          <a:lstStyle/>
          <a:p>
            <a:pPr marL="228600" lvl="1" indent="-228600">
              <a:spcBef>
                <a:spcPts val="0"/>
              </a:spcBef>
              <a:spcAft>
                <a:spcPts val="1200"/>
              </a:spcAft>
              <a:buFont typeface="Arial" panose="020B0604020202020204" pitchFamily="34" charset="0"/>
              <a:buChar char="•"/>
            </a:pPr>
            <a:r>
              <a:rPr lang="en-US" altLang="en-US" sz="2600" dirty="0">
                <a:cs typeface="Arial" pitchFamily="34" charset="0"/>
              </a:rPr>
              <a:t>You will not have a patient panel to manage, but will work in partnership with licensed social workers and nurses </a:t>
            </a:r>
            <a:br>
              <a:rPr lang="en-US" altLang="en-US" sz="2600" dirty="0">
                <a:cs typeface="Arial" pitchFamily="34" charset="0"/>
              </a:rPr>
            </a:br>
            <a:r>
              <a:rPr lang="en-US" altLang="en-US" sz="2600" dirty="0">
                <a:cs typeface="Arial" pitchFamily="34" charset="0"/>
              </a:rPr>
              <a:t>who will help manage your complex or </a:t>
            </a:r>
            <a:br>
              <a:rPr lang="en-US" altLang="en-US" sz="2600" dirty="0">
                <a:cs typeface="Arial" pitchFamily="34" charset="0"/>
              </a:rPr>
            </a:br>
            <a:r>
              <a:rPr lang="en-US" altLang="en-US" sz="2600" dirty="0">
                <a:cs typeface="Arial" pitchFamily="34" charset="0"/>
              </a:rPr>
              <a:t>non-compliant patients</a:t>
            </a:r>
          </a:p>
          <a:p>
            <a:pPr marL="228600" lvl="1" indent="-228600">
              <a:spcBef>
                <a:spcPts val="0"/>
              </a:spcBef>
              <a:spcAft>
                <a:spcPts val="1200"/>
              </a:spcAft>
              <a:buFont typeface="Arial" panose="020B0604020202020204" pitchFamily="34" charset="0"/>
              <a:buChar char="•"/>
            </a:pPr>
            <a:r>
              <a:rPr lang="en-US" altLang="en-US" sz="2600" dirty="0">
                <a:cs typeface="Arial" pitchFamily="34" charset="0"/>
              </a:rPr>
              <a:t>You can see patients regardless of where they live</a:t>
            </a:r>
          </a:p>
          <a:p>
            <a:pPr marL="228600" lvl="1" indent="-228600">
              <a:spcBef>
                <a:spcPts val="0"/>
              </a:spcBef>
              <a:spcAft>
                <a:spcPts val="1200"/>
              </a:spcAft>
              <a:buFont typeface="Arial" panose="020B0604020202020204" pitchFamily="34" charset="0"/>
              <a:buChar char="•"/>
            </a:pPr>
            <a:endParaRPr lang="en-US" altLang="en-US" sz="2600" dirty="0">
              <a:cs typeface="Arial" pitchFamily="34" charset="0"/>
            </a:endParaRPr>
          </a:p>
        </p:txBody>
      </p:sp>
    </p:spTree>
    <p:extLst>
      <p:ext uri="{BB962C8B-B14F-4D97-AF65-F5344CB8AC3E}">
        <p14:creationId xmlns:p14="http://schemas.microsoft.com/office/powerpoint/2010/main" val="189979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37688"/>
            <a:ext cx="7524003" cy="970450"/>
          </a:xfrm>
        </p:spPr>
        <p:txBody>
          <a:bodyPr/>
          <a:lstStyle/>
          <a:p>
            <a:r>
              <a:rPr lang="en-US" dirty="0"/>
              <a:t>If you are a Primary Care Provider…</a:t>
            </a:r>
          </a:p>
        </p:txBody>
      </p:sp>
      <p:sp>
        <p:nvSpPr>
          <p:cNvPr id="3" name="Content Placeholder 2"/>
          <p:cNvSpPr>
            <a:spLocks noGrp="1"/>
          </p:cNvSpPr>
          <p:nvPr>
            <p:ph idx="1"/>
          </p:nvPr>
        </p:nvSpPr>
        <p:spPr>
          <a:xfrm>
            <a:off x="713743" y="1608138"/>
            <a:ext cx="7524003" cy="3636510"/>
          </a:xfrm>
        </p:spPr>
        <p:txBody>
          <a:bodyPr>
            <a:normAutofit/>
          </a:bodyPr>
          <a:lstStyle/>
          <a:p>
            <a:pPr marL="228600" lvl="1" indent="-228600">
              <a:spcBef>
                <a:spcPts val="0"/>
              </a:spcBef>
              <a:spcAft>
                <a:spcPts val="1200"/>
              </a:spcAft>
              <a:buFont typeface="Arial" panose="020B0604020202020204" pitchFamily="34" charset="0"/>
              <a:buChar char="•"/>
            </a:pPr>
            <a:r>
              <a:rPr lang="en-US" sz="2600" dirty="0">
                <a:cs typeface="Arial" pitchFamily="34" charset="0"/>
              </a:rPr>
              <a:t>Referrals not needed for primary care</a:t>
            </a:r>
          </a:p>
          <a:p>
            <a:pPr marL="228600" lvl="1" indent="-228600">
              <a:spcBef>
                <a:spcPts val="0"/>
              </a:spcBef>
              <a:spcAft>
                <a:spcPts val="1200"/>
              </a:spcAft>
              <a:buFont typeface="Arial" panose="020B0604020202020204" pitchFamily="34" charset="0"/>
              <a:buChar char="•"/>
            </a:pPr>
            <a:r>
              <a:rPr lang="en-US" sz="2600" dirty="0">
                <a:cs typeface="Arial" pitchFamily="34" charset="0"/>
              </a:rPr>
              <a:t>Referrals will be required only for certain medical specialties</a:t>
            </a:r>
          </a:p>
          <a:p>
            <a:pPr marL="228600" lvl="1" indent="-228600">
              <a:spcBef>
                <a:spcPts val="0"/>
              </a:spcBef>
              <a:spcAft>
                <a:spcPts val="1200"/>
              </a:spcAft>
              <a:buFont typeface="Arial" panose="020B0604020202020204" pitchFamily="34" charset="0"/>
              <a:buChar char="•"/>
            </a:pPr>
            <a:r>
              <a:rPr lang="en-US" sz="2600" dirty="0">
                <a:cs typeface="Arial" pitchFamily="34" charset="0"/>
              </a:rPr>
              <a:t>EPSDT referrals will continue to be required</a:t>
            </a:r>
            <a:endParaRPr lang="en-US" dirty="0"/>
          </a:p>
        </p:txBody>
      </p:sp>
    </p:spTree>
    <p:extLst>
      <p:ext uri="{BB962C8B-B14F-4D97-AF65-F5344CB8AC3E}">
        <p14:creationId xmlns:p14="http://schemas.microsoft.com/office/powerpoint/2010/main" val="886813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this approach?</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7200" y="1358900"/>
            <a:ext cx="2717800" cy="4076700"/>
          </a:xfrm>
          <a:prstGeom prst="rect">
            <a:avLst/>
          </a:prstGeom>
        </p:spPr>
      </p:pic>
    </p:spTree>
    <p:extLst>
      <p:ext uri="{BB962C8B-B14F-4D97-AF65-F5344CB8AC3E}">
        <p14:creationId xmlns:p14="http://schemas.microsoft.com/office/powerpoint/2010/main" val="2277852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Picture Placeholder 2"/>
          <p:cNvSpPr>
            <a:spLocks noGrp="1"/>
          </p:cNvSpPr>
          <p:nvPr>
            <p:ph type="pic" sz="quarter" idx="13"/>
          </p:nvPr>
        </p:nvSpPr>
        <p:spPr>
          <a:xfrm>
            <a:off x="0" y="558717"/>
            <a:ext cx="9144000" cy="4800600"/>
          </a:xfrm>
        </p:spPr>
      </p:sp>
      <p:sp>
        <p:nvSpPr>
          <p:cNvPr id="8" name="Rectangle 7"/>
          <p:cNvSpPr/>
          <p:nvPr/>
        </p:nvSpPr>
        <p:spPr>
          <a:xfrm>
            <a:off x="88900" y="139700"/>
            <a:ext cx="8877300" cy="4279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pic>
        <p:nvPicPr>
          <p:cNvPr id="7" name="Picture 6"/>
          <p:cNvPicPr>
            <a:picLocks noChangeAspect="1"/>
          </p:cNvPicPr>
          <p:nvPr/>
        </p:nvPicPr>
        <p:blipFill>
          <a:blip r:embed="rId3"/>
          <a:stretch>
            <a:fillRect/>
          </a:stretch>
        </p:blipFill>
        <p:spPr>
          <a:xfrm>
            <a:off x="88900" y="139700"/>
            <a:ext cx="8877300" cy="5272374"/>
          </a:xfrm>
          <a:prstGeom prst="rect">
            <a:avLst/>
          </a:prstGeom>
        </p:spPr>
      </p:pic>
    </p:spTree>
    <p:extLst>
      <p:ext uri="{BB962C8B-B14F-4D97-AF65-F5344CB8AC3E}">
        <p14:creationId xmlns:p14="http://schemas.microsoft.com/office/powerpoint/2010/main" val="2975525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37688"/>
            <a:ext cx="7524003" cy="970450"/>
          </a:xfrm>
        </p:spPr>
        <p:txBody>
          <a:bodyPr/>
          <a:lstStyle/>
          <a:p>
            <a:r>
              <a:rPr lang="en-US" dirty="0"/>
              <a:t>The ACHN Approach</a:t>
            </a:r>
          </a:p>
        </p:txBody>
      </p:sp>
      <p:sp>
        <p:nvSpPr>
          <p:cNvPr id="3" name="Content Placeholder 2"/>
          <p:cNvSpPr>
            <a:spLocks noGrp="1"/>
          </p:cNvSpPr>
          <p:nvPr>
            <p:ph idx="1"/>
          </p:nvPr>
        </p:nvSpPr>
        <p:spPr>
          <a:xfrm>
            <a:off x="708395" y="2171486"/>
            <a:ext cx="7524003" cy="3822913"/>
          </a:xfrm>
        </p:spPr>
        <p:txBody>
          <a:bodyPr>
            <a:normAutofit/>
          </a:bodyPr>
          <a:lstStyle/>
          <a:p>
            <a:pPr marL="228600" lvl="1" indent="-228600">
              <a:spcBef>
                <a:spcPts val="0"/>
              </a:spcBef>
              <a:spcAft>
                <a:spcPts val="1200"/>
              </a:spcAft>
              <a:buFont typeface="Arial" panose="020B0604020202020204" pitchFamily="34" charset="0"/>
              <a:buChar char="•"/>
            </a:pPr>
            <a:r>
              <a:rPr lang="en-US" altLang="en-US" sz="2600" dirty="0">
                <a:cs typeface="Arial" pitchFamily="34" charset="0"/>
              </a:rPr>
              <a:t>Past care coordination efforts in the areas of family planning, maternity care and primary care have not been in synch</a:t>
            </a:r>
          </a:p>
          <a:p>
            <a:pPr marL="228600" lvl="1" indent="-228600">
              <a:spcBef>
                <a:spcPts val="0"/>
              </a:spcBef>
              <a:spcAft>
                <a:spcPts val="1200"/>
              </a:spcAft>
              <a:buFont typeface="Arial" panose="020B0604020202020204" pitchFamily="34" charset="0"/>
              <a:buChar char="•"/>
            </a:pPr>
            <a:r>
              <a:rPr lang="en-US" sz="2600" dirty="0">
                <a:cs typeface="Arial" pitchFamily="34" charset="0"/>
              </a:rPr>
              <a:t>A system that works holistically with a Medicaid recipient to address issues impacting health can make a positive difference</a:t>
            </a:r>
            <a:endParaRPr lang="en-US" sz="2600" dirty="0"/>
          </a:p>
        </p:txBody>
      </p:sp>
    </p:spTree>
    <p:extLst>
      <p:ext uri="{BB962C8B-B14F-4D97-AF65-F5344CB8AC3E}">
        <p14:creationId xmlns:p14="http://schemas.microsoft.com/office/powerpoint/2010/main" val="1995111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ACHN Operation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0449" y="1337243"/>
            <a:ext cx="2716101" cy="4076700"/>
          </a:xfrm>
          <a:prstGeom prst="rect">
            <a:avLst/>
          </a:prstGeom>
        </p:spPr>
      </p:pic>
    </p:spTree>
    <p:extLst>
      <p:ext uri="{BB962C8B-B14F-4D97-AF65-F5344CB8AC3E}">
        <p14:creationId xmlns:p14="http://schemas.microsoft.com/office/powerpoint/2010/main" val="2872025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37688"/>
            <a:ext cx="7524003" cy="970450"/>
          </a:xfrm>
        </p:spPr>
        <p:txBody>
          <a:bodyPr/>
          <a:lstStyle/>
          <a:p>
            <a:r>
              <a:rPr lang="en-US" dirty="0"/>
              <a:t>ACHN Operation</a:t>
            </a:r>
          </a:p>
        </p:txBody>
      </p:sp>
      <p:sp>
        <p:nvSpPr>
          <p:cNvPr id="3" name="Content Placeholder 2"/>
          <p:cNvSpPr>
            <a:spLocks noGrp="1"/>
          </p:cNvSpPr>
          <p:nvPr>
            <p:ph idx="1"/>
          </p:nvPr>
        </p:nvSpPr>
        <p:spPr>
          <a:xfrm>
            <a:off x="809995" y="2174026"/>
            <a:ext cx="7524003" cy="4140413"/>
          </a:xfrm>
        </p:spPr>
        <p:txBody>
          <a:bodyPr>
            <a:normAutofit/>
          </a:bodyPr>
          <a:lstStyle/>
          <a:p>
            <a:pPr marL="228600" lvl="1" indent="-228600">
              <a:spcBef>
                <a:spcPts val="0"/>
              </a:spcBef>
              <a:spcAft>
                <a:spcPts val="1200"/>
              </a:spcAft>
              <a:buFont typeface="Arial" panose="020B0604020202020204" pitchFamily="34" charset="0"/>
              <a:buChar char="•"/>
            </a:pPr>
            <a:r>
              <a:rPr lang="en-US" altLang="en-US" sz="2600" dirty="0">
                <a:cs typeface="Arial" pitchFamily="34" charset="0"/>
              </a:rPr>
              <a:t>Statewide operation, one entity in each of seven pre-defined regions</a:t>
            </a:r>
          </a:p>
          <a:p>
            <a:pPr marL="228600" lvl="1" indent="-228600">
              <a:spcBef>
                <a:spcPts val="0"/>
              </a:spcBef>
              <a:spcAft>
                <a:spcPts val="1200"/>
              </a:spcAft>
              <a:buFont typeface="Arial" panose="020B0604020202020204" pitchFamily="34" charset="0"/>
              <a:buChar char="•"/>
            </a:pPr>
            <a:r>
              <a:rPr lang="en-US" altLang="en-US" sz="2600" dirty="0">
                <a:cs typeface="Arial" pitchFamily="34" charset="0"/>
              </a:rPr>
              <a:t>Each network will be responsible for creating a care coordination delivery system within the region</a:t>
            </a:r>
          </a:p>
          <a:p>
            <a:pPr marL="228600" lvl="1" indent="-228600">
              <a:spcBef>
                <a:spcPts val="0"/>
              </a:spcBef>
              <a:spcAft>
                <a:spcPts val="1200"/>
              </a:spcAft>
              <a:buFont typeface="Arial" panose="020B0604020202020204" pitchFamily="34" charset="0"/>
              <a:buChar char="•"/>
            </a:pPr>
            <a:r>
              <a:rPr lang="en-US" sz="2600" dirty="0">
                <a:cs typeface="Arial" pitchFamily="34" charset="0"/>
              </a:rPr>
              <a:t>Care coordination will be provided based on recipient’s county of residence. </a:t>
            </a:r>
          </a:p>
          <a:p>
            <a:pPr marL="228600" lvl="1" indent="-228600">
              <a:spcBef>
                <a:spcPts val="0"/>
              </a:spcBef>
              <a:spcAft>
                <a:spcPts val="1200"/>
              </a:spcAft>
              <a:buFont typeface="Arial" panose="020B0604020202020204" pitchFamily="34" charset="0"/>
              <a:buChar char="•"/>
            </a:pPr>
            <a:r>
              <a:rPr lang="en-US" sz="2600" dirty="0">
                <a:cs typeface="Arial" pitchFamily="34" charset="0"/>
              </a:rPr>
              <a:t>ACHN entities will not make payments to physicians</a:t>
            </a:r>
            <a:endParaRPr lang="en-US" sz="2600" dirty="0"/>
          </a:p>
        </p:txBody>
      </p:sp>
    </p:spTree>
    <p:extLst>
      <p:ext uri="{BB962C8B-B14F-4D97-AF65-F5344CB8AC3E}">
        <p14:creationId xmlns:p14="http://schemas.microsoft.com/office/powerpoint/2010/main" val="3392508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37688"/>
            <a:ext cx="7524003" cy="970450"/>
          </a:xfrm>
        </p:spPr>
        <p:txBody>
          <a:bodyPr/>
          <a:lstStyle/>
          <a:p>
            <a:r>
              <a:rPr lang="en-US" dirty="0"/>
              <a:t>ACHN Operation</a:t>
            </a:r>
          </a:p>
        </p:txBody>
      </p:sp>
      <p:sp>
        <p:nvSpPr>
          <p:cNvPr id="3" name="Content Placeholder 2"/>
          <p:cNvSpPr>
            <a:spLocks noGrp="1"/>
          </p:cNvSpPr>
          <p:nvPr>
            <p:ph idx="1"/>
          </p:nvPr>
        </p:nvSpPr>
        <p:spPr>
          <a:xfrm>
            <a:off x="809995" y="2031786"/>
            <a:ext cx="7524004" cy="4305514"/>
          </a:xfrm>
        </p:spPr>
        <p:txBody>
          <a:bodyPr>
            <a:normAutofit/>
          </a:bodyPr>
          <a:lstStyle/>
          <a:p>
            <a:pPr marL="228600" lvl="1" indent="-228600">
              <a:spcBef>
                <a:spcPts val="0"/>
              </a:spcBef>
              <a:spcAft>
                <a:spcPts val="1200"/>
              </a:spcAft>
              <a:buFont typeface="Arial" panose="020B0604020202020204" pitchFamily="34" charset="0"/>
              <a:buChar char="•"/>
            </a:pPr>
            <a:r>
              <a:rPr lang="en-US" sz="2400" dirty="0">
                <a:cs typeface="Arial" pitchFamily="34" charset="0"/>
              </a:rPr>
              <a:t>Statewide system will manage care coordination services now provided by 12 maternity programs, six health home programs and ADPH staff in 67 counties</a:t>
            </a:r>
          </a:p>
          <a:p>
            <a:pPr marL="228600" lvl="1" indent="-228600">
              <a:spcBef>
                <a:spcPts val="0"/>
              </a:spcBef>
              <a:spcAft>
                <a:spcPts val="1200"/>
              </a:spcAft>
              <a:buFont typeface="Arial" panose="020B0604020202020204" pitchFamily="34" charset="0"/>
              <a:buChar char="•"/>
            </a:pPr>
            <a:r>
              <a:rPr lang="en-US" sz="2400" dirty="0">
                <a:cs typeface="Arial" pitchFamily="34" charset="0"/>
              </a:rPr>
              <a:t>Regional entities will be incentivized along with primary care providers to achieve better health outcomes and to provide a higher volume of care coordination services</a:t>
            </a:r>
          </a:p>
          <a:p>
            <a:pPr marL="228600" lvl="1" indent="-228600">
              <a:spcBef>
                <a:spcPts val="0"/>
              </a:spcBef>
              <a:spcAft>
                <a:spcPts val="1200"/>
              </a:spcAft>
              <a:buFont typeface="Arial" panose="020B0604020202020204" pitchFamily="34" charset="0"/>
              <a:buChar char="•"/>
            </a:pPr>
            <a:endParaRPr lang="en-US" dirty="0"/>
          </a:p>
        </p:txBody>
      </p:sp>
    </p:spTree>
    <p:extLst>
      <p:ext uri="{BB962C8B-B14F-4D97-AF65-F5344CB8AC3E}">
        <p14:creationId xmlns:p14="http://schemas.microsoft.com/office/powerpoint/2010/main" val="4263973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500" y="574188"/>
            <a:ext cx="7524003" cy="970450"/>
          </a:xfrm>
        </p:spPr>
        <p:txBody>
          <a:bodyPr/>
          <a:lstStyle/>
          <a:p>
            <a:br>
              <a:rPr lang="en-US" dirty="0"/>
            </a:br>
            <a:r>
              <a:rPr lang="en-US" dirty="0"/>
              <a:t>ACHN Regions</a:t>
            </a:r>
          </a:p>
        </p:txBody>
      </p:sp>
      <p:pic>
        <p:nvPicPr>
          <p:cNvPr id="6" name="Content Placeholder 5"/>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2755900" y="-327483"/>
            <a:ext cx="7414083" cy="7414083"/>
          </a:xfrm>
          <a:prstGeom prst="rect">
            <a:avLst/>
          </a:prstGeom>
        </p:spPr>
      </p:pic>
      <p:sp>
        <p:nvSpPr>
          <p:cNvPr id="8" name="Content Placeholder 2"/>
          <p:cNvSpPr>
            <a:spLocks noGrp="1"/>
          </p:cNvSpPr>
          <p:nvPr>
            <p:ph idx="1"/>
          </p:nvPr>
        </p:nvSpPr>
        <p:spPr>
          <a:xfrm>
            <a:off x="625100" y="2316713"/>
            <a:ext cx="3581401" cy="4153113"/>
          </a:xfrm>
        </p:spPr>
        <p:txBody>
          <a:bodyPr anchor="t">
            <a:normAutofit/>
          </a:bodyPr>
          <a:lstStyle/>
          <a:p>
            <a:pPr marL="0" lvl="1" indent="0">
              <a:spcBef>
                <a:spcPts val="0"/>
              </a:spcBef>
              <a:spcAft>
                <a:spcPts val="1200"/>
              </a:spcAft>
              <a:buNone/>
            </a:pPr>
            <a:r>
              <a:rPr lang="en-US" sz="2600" dirty="0">
                <a:cs typeface="Arial" pitchFamily="34" charset="0"/>
              </a:rPr>
              <a:t>Based on:</a:t>
            </a:r>
          </a:p>
          <a:p>
            <a:pPr marL="457200" lvl="1" indent="-457200">
              <a:spcBef>
                <a:spcPts val="0"/>
              </a:spcBef>
              <a:spcAft>
                <a:spcPts val="1200"/>
              </a:spcAft>
              <a:buFont typeface="Arial" panose="020B0604020202020204" pitchFamily="34" charset="0"/>
              <a:buChar char="•"/>
            </a:pPr>
            <a:r>
              <a:rPr lang="en-US" sz="2200" dirty="0">
                <a:cs typeface="Arial" pitchFamily="34" charset="0"/>
              </a:rPr>
              <a:t>Existing patterns of care</a:t>
            </a:r>
          </a:p>
          <a:p>
            <a:pPr marL="457200" lvl="1" indent="-457200">
              <a:spcBef>
                <a:spcPts val="0"/>
              </a:spcBef>
              <a:spcAft>
                <a:spcPts val="1200"/>
              </a:spcAft>
              <a:buFont typeface="Arial" panose="020B0604020202020204" pitchFamily="34" charset="0"/>
              <a:buChar char="•"/>
            </a:pPr>
            <a:r>
              <a:rPr lang="en-US" sz="2200" dirty="0">
                <a:cs typeface="Arial" pitchFamily="34" charset="0"/>
              </a:rPr>
              <a:t>Access to care</a:t>
            </a:r>
          </a:p>
          <a:p>
            <a:pPr marL="457200" lvl="1" indent="-457200">
              <a:spcBef>
                <a:spcPts val="0"/>
              </a:spcBef>
              <a:spcAft>
                <a:spcPts val="1200"/>
              </a:spcAft>
              <a:buFont typeface="Arial" panose="020B0604020202020204" pitchFamily="34" charset="0"/>
              <a:buChar char="•"/>
            </a:pPr>
            <a:r>
              <a:rPr lang="en-US" sz="2200" dirty="0">
                <a:cs typeface="Arial" pitchFamily="34" charset="0"/>
              </a:rPr>
              <a:t>Ability to ensure financial viability of regional ACHN entities</a:t>
            </a:r>
          </a:p>
          <a:p>
            <a:pPr marL="457200" lvl="1" indent="-457200">
              <a:spcBef>
                <a:spcPts val="0"/>
              </a:spcBef>
              <a:spcAft>
                <a:spcPts val="1200"/>
              </a:spcAft>
              <a:buFont typeface="Arial" panose="020B0604020202020204" pitchFamily="34" charset="0"/>
              <a:buChar char="•"/>
            </a:pPr>
            <a:endParaRPr lang="en-US" sz="2600" dirty="0">
              <a:latin typeface="Eras Demi ITC" panose="020B0805030504020804" pitchFamily="34" charset="0"/>
              <a:cs typeface="Arial" pitchFamily="34" charset="0"/>
            </a:endParaRPr>
          </a:p>
          <a:p>
            <a:pPr marL="457200" lvl="1" indent="-457200">
              <a:spcBef>
                <a:spcPts val="0"/>
              </a:spcBef>
              <a:spcAft>
                <a:spcPts val="1200"/>
              </a:spcAft>
              <a:buFont typeface="Arial" panose="020B0604020202020204" pitchFamily="34" charset="0"/>
              <a:buChar char="•"/>
            </a:pPr>
            <a:endParaRPr lang="en-US" sz="2600" dirty="0">
              <a:latin typeface="Eras Demi ITC" panose="020B0805030504020804" pitchFamily="34" charset="0"/>
              <a:cs typeface="Arial" pitchFamily="34" charset="0"/>
            </a:endParaRPr>
          </a:p>
        </p:txBody>
      </p:sp>
    </p:spTree>
    <p:extLst>
      <p:ext uri="{BB962C8B-B14F-4D97-AF65-F5344CB8AC3E}">
        <p14:creationId xmlns:p14="http://schemas.microsoft.com/office/powerpoint/2010/main" val="192873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37688"/>
            <a:ext cx="7524003" cy="970450"/>
          </a:xfrm>
        </p:spPr>
        <p:txBody>
          <a:bodyPr/>
          <a:lstStyle/>
          <a:p>
            <a:r>
              <a:rPr lang="en-US" dirty="0"/>
              <a:t>ACHN Participants</a:t>
            </a:r>
          </a:p>
        </p:txBody>
      </p:sp>
      <p:sp>
        <p:nvSpPr>
          <p:cNvPr id="3" name="Content Placeholder 2"/>
          <p:cNvSpPr>
            <a:spLocks noGrp="1"/>
          </p:cNvSpPr>
          <p:nvPr>
            <p:ph idx="1"/>
          </p:nvPr>
        </p:nvSpPr>
        <p:spPr>
          <a:xfrm>
            <a:off x="809995" y="2215113"/>
            <a:ext cx="7524003" cy="4153113"/>
          </a:xfrm>
        </p:spPr>
        <p:txBody>
          <a:bodyPr anchor="t">
            <a:normAutofit/>
          </a:bodyPr>
          <a:lstStyle/>
          <a:p>
            <a:pPr marL="228600" lvl="1" indent="-228600">
              <a:spcBef>
                <a:spcPts val="0"/>
              </a:spcBef>
              <a:spcAft>
                <a:spcPts val="1200"/>
              </a:spcAft>
              <a:buFont typeface="Arial" panose="020B0604020202020204" pitchFamily="34" charset="0"/>
              <a:buChar char="•"/>
            </a:pPr>
            <a:r>
              <a:rPr lang="en-US" sz="2600" dirty="0">
                <a:cs typeface="Arial" pitchFamily="34" charset="0"/>
              </a:rPr>
              <a:t>General Population – Current Patient 1</a:t>
            </a:r>
            <a:r>
              <a:rPr lang="en-US" sz="2600" baseline="30000" dirty="0">
                <a:cs typeface="Arial" pitchFamily="34" charset="0"/>
              </a:rPr>
              <a:t>st</a:t>
            </a:r>
            <a:r>
              <a:rPr lang="en-US" sz="2600" dirty="0">
                <a:cs typeface="Arial" pitchFamily="34" charset="0"/>
              </a:rPr>
              <a:t> recipients, plus current/former foster children</a:t>
            </a:r>
          </a:p>
          <a:p>
            <a:pPr marL="228600" lvl="1" indent="-228600">
              <a:spcBef>
                <a:spcPts val="0"/>
              </a:spcBef>
              <a:spcAft>
                <a:spcPts val="1200"/>
              </a:spcAft>
              <a:buFont typeface="Arial" panose="020B0604020202020204" pitchFamily="34" charset="0"/>
              <a:buChar char="•"/>
            </a:pPr>
            <a:r>
              <a:rPr lang="en-US" sz="2600" dirty="0">
                <a:cs typeface="Arial" pitchFamily="34" charset="0"/>
              </a:rPr>
              <a:t>Medicaid-eligible maternity care recipients</a:t>
            </a:r>
          </a:p>
          <a:p>
            <a:pPr marL="228600" lvl="1" indent="-228600">
              <a:spcBef>
                <a:spcPts val="0"/>
              </a:spcBef>
              <a:spcAft>
                <a:spcPts val="1200"/>
              </a:spcAft>
              <a:buFont typeface="Arial" panose="020B0604020202020204" pitchFamily="34" charset="0"/>
              <a:buChar char="•"/>
            </a:pPr>
            <a:r>
              <a:rPr lang="en-US" sz="2600" dirty="0">
                <a:cs typeface="Arial" pitchFamily="34" charset="0"/>
              </a:rPr>
              <a:t>Plan First – Women ages 19-55 and men age 21 and over</a:t>
            </a:r>
            <a:endParaRPr lang="en-US" sz="2600" dirty="0"/>
          </a:p>
        </p:txBody>
      </p:sp>
    </p:spTree>
    <p:extLst>
      <p:ext uri="{BB962C8B-B14F-4D97-AF65-F5344CB8AC3E}">
        <p14:creationId xmlns:p14="http://schemas.microsoft.com/office/powerpoint/2010/main" val="838707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 Coordination Services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4249" y="1407862"/>
            <a:ext cx="2716101" cy="4058930"/>
          </a:xfrm>
          <a:prstGeom prst="rect">
            <a:avLst/>
          </a:prstGeom>
        </p:spPr>
      </p:pic>
    </p:spTree>
    <p:extLst>
      <p:ext uri="{BB962C8B-B14F-4D97-AF65-F5344CB8AC3E}">
        <p14:creationId xmlns:p14="http://schemas.microsoft.com/office/powerpoint/2010/main" val="600126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37688"/>
            <a:ext cx="7524003" cy="970450"/>
          </a:xfrm>
        </p:spPr>
        <p:txBody>
          <a:bodyPr/>
          <a:lstStyle/>
          <a:p>
            <a:r>
              <a:rPr lang="en-US" dirty="0"/>
              <a:t>Care Coordination Services</a:t>
            </a:r>
          </a:p>
        </p:txBody>
      </p:sp>
      <p:sp>
        <p:nvSpPr>
          <p:cNvPr id="3" name="Content Placeholder 2"/>
          <p:cNvSpPr>
            <a:spLocks noGrp="1"/>
          </p:cNvSpPr>
          <p:nvPr>
            <p:ph idx="1"/>
          </p:nvPr>
        </p:nvSpPr>
        <p:spPr>
          <a:xfrm>
            <a:off x="721095" y="2113513"/>
            <a:ext cx="7524003" cy="4153113"/>
          </a:xfrm>
        </p:spPr>
        <p:txBody>
          <a:bodyPr>
            <a:normAutofit/>
          </a:bodyPr>
          <a:lstStyle/>
          <a:p>
            <a:pPr marL="228600" lvl="1" indent="-228600">
              <a:spcBef>
                <a:spcPts val="0"/>
              </a:spcBef>
              <a:spcAft>
                <a:spcPts val="1200"/>
              </a:spcAft>
              <a:buFont typeface="Arial" panose="020B0604020202020204" pitchFamily="34" charset="0"/>
              <a:buChar char="•"/>
            </a:pPr>
            <a:r>
              <a:rPr lang="en-US" sz="2400" dirty="0">
                <a:cs typeface="Arial" pitchFamily="34" charset="0"/>
              </a:rPr>
              <a:t>Care Coordination referrals may be requested by providers, recipients or community sources </a:t>
            </a:r>
          </a:p>
          <a:p>
            <a:pPr marL="0" lvl="1" indent="0">
              <a:spcBef>
                <a:spcPts val="0"/>
              </a:spcBef>
              <a:spcAft>
                <a:spcPts val="1200"/>
              </a:spcAft>
              <a:buNone/>
            </a:pPr>
            <a:endParaRPr lang="en-US" sz="2400" dirty="0">
              <a:cs typeface="Arial" pitchFamily="34" charset="0"/>
            </a:endParaRPr>
          </a:p>
          <a:p>
            <a:pPr marL="228600" lvl="1" indent="-228600">
              <a:spcBef>
                <a:spcPts val="0"/>
              </a:spcBef>
              <a:spcAft>
                <a:spcPts val="1200"/>
              </a:spcAft>
              <a:buFont typeface="Arial" panose="020B0604020202020204" pitchFamily="34" charset="0"/>
              <a:buChar char="•"/>
            </a:pPr>
            <a:r>
              <a:rPr lang="en-US" sz="2400" dirty="0">
                <a:cs typeface="Arial" pitchFamily="34" charset="0"/>
              </a:rPr>
              <a:t>Care Coordination services provided in setting of recipient’s choice, to include provider offices, hospitals, ACHN entity office, public location or in the recipient’s home</a:t>
            </a:r>
          </a:p>
          <a:p>
            <a:pPr marL="228600" lvl="1" indent="-228600">
              <a:spcBef>
                <a:spcPts val="0"/>
              </a:spcBef>
              <a:spcAft>
                <a:spcPts val="1200"/>
              </a:spcAft>
              <a:buFont typeface="Arial" panose="020B0604020202020204" pitchFamily="34" charset="0"/>
              <a:buChar char="•"/>
            </a:pPr>
            <a:endParaRPr lang="en-US" dirty="0"/>
          </a:p>
        </p:txBody>
      </p:sp>
    </p:spTree>
    <p:extLst>
      <p:ext uri="{BB962C8B-B14F-4D97-AF65-F5344CB8AC3E}">
        <p14:creationId xmlns:p14="http://schemas.microsoft.com/office/powerpoint/2010/main" val="1074545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37688"/>
            <a:ext cx="7524003" cy="970450"/>
          </a:xfrm>
        </p:spPr>
        <p:txBody>
          <a:bodyPr/>
          <a:lstStyle/>
          <a:p>
            <a:r>
              <a:rPr lang="en-US" dirty="0"/>
              <a:t>Care Coordination Services</a:t>
            </a:r>
          </a:p>
        </p:txBody>
      </p:sp>
      <p:sp>
        <p:nvSpPr>
          <p:cNvPr id="3" name="Content Placeholder 2"/>
          <p:cNvSpPr>
            <a:spLocks noGrp="1"/>
          </p:cNvSpPr>
          <p:nvPr>
            <p:ph idx="1"/>
          </p:nvPr>
        </p:nvSpPr>
        <p:spPr>
          <a:xfrm>
            <a:off x="809995" y="2215113"/>
            <a:ext cx="7524003" cy="4153113"/>
          </a:xfrm>
        </p:spPr>
        <p:txBody>
          <a:bodyPr anchor="t">
            <a:normAutofit lnSpcReduction="10000"/>
          </a:bodyPr>
          <a:lstStyle/>
          <a:p>
            <a:pPr marL="228600" lvl="1" indent="-228600">
              <a:spcBef>
                <a:spcPts val="0"/>
              </a:spcBef>
              <a:spcAft>
                <a:spcPts val="1200"/>
              </a:spcAft>
              <a:buFont typeface="Arial" panose="020B0604020202020204" pitchFamily="34" charset="0"/>
              <a:buChar char="•"/>
            </a:pPr>
            <a:r>
              <a:rPr lang="en-US" sz="2600" dirty="0">
                <a:cs typeface="Arial" pitchFamily="34" charset="0"/>
              </a:rPr>
              <a:t>Screening and assessment of recipient needs</a:t>
            </a:r>
          </a:p>
          <a:p>
            <a:pPr marL="228600" lvl="1" indent="-228600">
              <a:spcBef>
                <a:spcPts val="0"/>
              </a:spcBef>
              <a:spcAft>
                <a:spcPts val="1200"/>
              </a:spcAft>
              <a:buFont typeface="Arial" panose="020B0604020202020204" pitchFamily="34" charset="0"/>
              <a:buChar char="•"/>
            </a:pPr>
            <a:r>
              <a:rPr lang="en-US" sz="2600" dirty="0">
                <a:cs typeface="Arial" pitchFamily="34" charset="0"/>
              </a:rPr>
              <a:t>Assist recipients in obtaining transportation or applying for Medicaid</a:t>
            </a:r>
          </a:p>
          <a:p>
            <a:pPr marL="228600" lvl="1" indent="-228600">
              <a:spcBef>
                <a:spcPts val="0"/>
              </a:spcBef>
              <a:spcAft>
                <a:spcPts val="1200"/>
              </a:spcAft>
              <a:buFont typeface="Arial" panose="020B0604020202020204" pitchFamily="34" charset="0"/>
              <a:buChar char="•"/>
            </a:pPr>
            <a:r>
              <a:rPr lang="en-US" sz="2600" dirty="0">
                <a:cs typeface="Arial" pitchFamily="34" charset="0"/>
              </a:rPr>
              <a:t>Help recipients with appointments or appointment reminders</a:t>
            </a:r>
          </a:p>
          <a:p>
            <a:pPr marL="228600" lvl="1" indent="-228600">
              <a:spcBef>
                <a:spcPts val="0"/>
              </a:spcBef>
              <a:spcAft>
                <a:spcPts val="1200"/>
              </a:spcAft>
              <a:buFont typeface="Arial" panose="020B0604020202020204" pitchFamily="34" charset="0"/>
              <a:buChar char="•"/>
            </a:pPr>
            <a:r>
              <a:rPr lang="en-US" sz="2600" dirty="0">
                <a:cs typeface="Arial" pitchFamily="34" charset="0"/>
              </a:rPr>
              <a:t>Coordinate and facilitate referrals</a:t>
            </a:r>
          </a:p>
          <a:p>
            <a:pPr marL="228600" lvl="1" indent="-228600">
              <a:spcBef>
                <a:spcPts val="0"/>
              </a:spcBef>
              <a:spcAft>
                <a:spcPts val="1200"/>
              </a:spcAft>
              <a:buFont typeface="Arial" panose="020B0604020202020204" pitchFamily="34" charset="0"/>
              <a:buChar char="•"/>
            </a:pPr>
            <a:r>
              <a:rPr lang="en-US" sz="2600" dirty="0">
                <a:cs typeface="Arial" pitchFamily="34" charset="0"/>
              </a:rPr>
              <a:t>Educate or assist recipients with medication or treatment plans</a:t>
            </a:r>
            <a:endParaRPr lang="en-US" sz="2600" dirty="0"/>
          </a:p>
        </p:txBody>
      </p:sp>
    </p:spTree>
    <p:extLst>
      <p:ext uri="{BB962C8B-B14F-4D97-AF65-F5344CB8AC3E}">
        <p14:creationId xmlns:p14="http://schemas.microsoft.com/office/powerpoint/2010/main" val="1648076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37688"/>
            <a:ext cx="7524003" cy="970450"/>
          </a:xfrm>
        </p:spPr>
        <p:txBody>
          <a:bodyPr/>
          <a:lstStyle/>
          <a:p>
            <a:r>
              <a:rPr lang="en-US" dirty="0"/>
              <a:t>Care Coordination Services</a:t>
            </a:r>
          </a:p>
        </p:txBody>
      </p:sp>
      <p:sp>
        <p:nvSpPr>
          <p:cNvPr id="3" name="Content Placeholder 2"/>
          <p:cNvSpPr>
            <a:spLocks noGrp="1"/>
          </p:cNvSpPr>
          <p:nvPr>
            <p:ph idx="1"/>
          </p:nvPr>
        </p:nvSpPr>
        <p:spPr>
          <a:xfrm>
            <a:off x="809995" y="2215113"/>
            <a:ext cx="7524003" cy="4153113"/>
          </a:xfrm>
        </p:spPr>
        <p:txBody>
          <a:bodyPr anchor="t">
            <a:normAutofit/>
          </a:bodyPr>
          <a:lstStyle/>
          <a:p>
            <a:pPr marL="228600" lvl="1" indent="-228600">
              <a:spcBef>
                <a:spcPts val="0"/>
              </a:spcBef>
              <a:spcAft>
                <a:spcPts val="1200"/>
              </a:spcAft>
              <a:buFont typeface="Arial" panose="020B0604020202020204" pitchFamily="34" charset="0"/>
              <a:buChar char="•"/>
            </a:pPr>
            <a:r>
              <a:rPr lang="en-US" sz="2600" dirty="0">
                <a:cs typeface="Arial" pitchFamily="34" charset="0"/>
              </a:rPr>
              <a:t>Help recipients seek care in the most appropriate setting (e.g. office vs ER)</a:t>
            </a:r>
          </a:p>
          <a:p>
            <a:pPr marL="228600" lvl="1" indent="-228600">
              <a:spcBef>
                <a:spcPts val="0"/>
              </a:spcBef>
              <a:spcAft>
                <a:spcPts val="1200"/>
              </a:spcAft>
              <a:buFont typeface="Arial" panose="020B0604020202020204" pitchFamily="34" charset="0"/>
              <a:buChar char="•"/>
            </a:pPr>
            <a:r>
              <a:rPr lang="en-US" sz="2600" dirty="0">
                <a:cs typeface="Arial" pitchFamily="34" charset="0"/>
              </a:rPr>
              <a:t>Facilitate communication between patient and care providers</a:t>
            </a:r>
          </a:p>
          <a:p>
            <a:pPr marL="228600" lvl="1" indent="-228600">
              <a:spcBef>
                <a:spcPts val="0"/>
              </a:spcBef>
              <a:spcAft>
                <a:spcPts val="1200"/>
              </a:spcAft>
              <a:buFont typeface="Arial" panose="020B0604020202020204" pitchFamily="34" charset="0"/>
              <a:buChar char="•"/>
            </a:pPr>
            <a:r>
              <a:rPr lang="en-US" sz="2600" dirty="0">
                <a:cs typeface="Arial" pitchFamily="34" charset="0"/>
              </a:rPr>
              <a:t>Help recipients locate needed community services</a:t>
            </a:r>
            <a:endParaRPr lang="en-US" sz="2600" dirty="0"/>
          </a:p>
        </p:txBody>
      </p:sp>
    </p:spTree>
    <p:extLst>
      <p:ext uri="{BB962C8B-B14F-4D97-AF65-F5344CB8AC3E}">
        <p14:creationId xmlns:p14="http://schemas.microsoft.com/office/powerpoint/2010/main" val="650202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Primary Care Physician (PCP) Referral Process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0676" y="1407862"/>
            <a:ext cx="2703247" cy="4058930"/>
          </a:xfrm>
          <a:prstGeom prst="rect">
            <a:avLst/>
          </a:prstGeom>
        </p:spPr>
      </p:pic>
    </p:spTree>
    <p:extLst>
      <p:ext uri="{BB962C8B-B14F-4D97-AF65-F5344CB8AC3E}">
        <p14:creationId xmlns:p14="http://schemas.microsoft.com/office/powerpoint/2010/main" val="27993346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37688"/>
            <a:ext cx="7524003" cy="970450"/>
          </a:xfrm>
        </p:spPr>
        <p:txBody>
          <a:bodyPr/>
          <a:lstStyle/>
          <a:p>
            <a:r>
              <a:rPr lang="en-US" dirty="0"/>
              <a:t>Referral Process</a:t>
            </a:r>
          </a:p>
        </p:txBody>
      </p:sp>
      <p:sp>
        <p:nvSpPr>
          <p:cNvPr id="3" name="Content Placeholder 2"/>
          <p:cNvSpPr>
            <a:spLocks noGrp="1"/>
          </p:cNvSpPr>
          <p:nvPr>
            <p:ph idx="1"/>
          </p:nvPr>
        </p:nvSpPr>
        <p:spPr>
          <a:xfrm>
            <a:off x="809995" y="2215113"/>
            <a:ext cx="7524003" cy="4153113"/>
          </a:xfrm>
        </p:spPr>
        <p:txBody>
          <a:bodyPr anchor="t">
            <a:normAutofit lnSpcReduction="10000"/>
          </a:bodyPr>
          <a:lstStyle/>
          <a:p>
            <a:pPr marL="228600" lvl="1" indent="-228600">
              <a:spcBef>
                <a:spcPts val="0"/>
              </a:spcBef>
              <a:spcAft>
                <a:spcPts val="1200"/>
              </a:spcAft>
              <a:buFont typeface="Arial" panose="020B0604020202020204" pitchFamily="34" charset="0"/>
              <a:buChar char="•"/>
            </a:pPr>
            <a:r>
              <a:rPr lang="en-US" sz="2600" dirty="0">
                <a:cs typeface="Arial" pitchFamily="34" charset="0"/>
              </a:rPr>
              <a:t>PCPs no longer have assigned patient panels</a:t>
            </a:r>
          </a:p>
          <a:p>
            <a:pPr marL="228600" lvl="1" indent="-228600">
              <a:spcBef>
                <a:spcPts val="0"/>
              </a:spcBef>
              <a:spcAft>
                <a:spcPts val="1200"/>
              </a:spcAft>
              <a:buFont typeface="Arial" panose="020B0604020202020204" pitchFamily="34" charset="0"/>
              <a:buChar char="•"/>
            </a:pPr>
            <a:r>
              <a:rPr lang="en-US" sz="2600" dirty="0">
                <a:cs typeface="Arial" pitchFamily="34" charset="0"/>
              </a:rPr>
              <a:t>PCPs / PCP groups will not need a referral to see a recipient</a:t>
            </a:r>
          </a:p>
          <a:p>
            <a:pPr marL="228600" lvl="1" indent="-228600">
              <a:spcBef>
                <a:spcPts val="0"/>
              </a:spcBef>
              <a:spcAft>
                <a:spcPts val="1200"/>
              </a:spcAft>
              <a:buFont typeface="Arial" panose="020B0604020202020204" pitchFamily="34" charset="0"/>
              <a:buChar char="•"/>
            </a:pPr>
            <a:r>
              <a:rPr lang="en-US" sz="2600" dirty="0">
                <a:cs typeface="Arial" pitchFamily="34" charset="0"/>
              </a:rPr>
              <a:t>Nurse practitioners or physician assistants collaborating within a PCP group will not need referrals</a:t>
            </a:r>
          </a:p>
          <a:p>
            <a:pPr marL="228600" lvl="1" indent="-228600">
              <a:spcBef>
                <a:spcPts val="0"/>
              </a:spcBef>
              <a:spcAft>
                <a:spcPts val="1200"/>
              </a:spcAft>
              <a:buFont typeface="Arial" panose="020B0604020202020204" pitchFamily="34" charset="0"/>
              <a:buChar char="•"/>
            </a:pPr>
            <a:r>
              <a:rPr lang="en-US" sz="2600" dirty="0">
                <a:cs typeface="Arial" pitchFamily="34" charset="0"/>
              </a:rPr>
              <a:t>EPSDT referral process will not change; correct coding will continue to be essential to ensure coverage beyond 14-visit limit</a:t>
            </a:r>
          </a:p>
        </p:txBody>
      </p:sp>
    </p:spTree>
    <p:extLst>
      <p:ext uri="{BB962C8B-B14F-4D97-AF65-F5344CB8AC3E}">
        <p14:creationId xmlns:p14="http://schemas.microsoft.com/office/powerpoint/2010/main" val="22984837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37688"/>
            <a:ext cx="7524003" cy="970450"/>
          </a:xfrm>
        </p:spPr>
        <p:txBody>
          <a:bodyPr/>
          <a:lstStyle/>
          <a:p>
            <a:r>
              <a:rPr lang="en-US" dirty="0"/>
              <a:t>Referral Process</a:t>
            </a:r>
          </a:p>
        </p:txBody>
      </p:sp>
      <p:sp>
        <p:nvSpPr>
          <p:cNvPr id="3" name="Content Placeholder 2"/>
          <p:cNvSpPr>
            <a:spLocks noGrp="1"/>
          </p:cNvSpPr>
          <p:nvPr>
            <p:ph idx="1"/>
          </p:nvPr>
        </p:nvSpPr>
        <p:spPr>
          <a:xfrm>
            <a:off x="809995" y="2215113"/>
            <a:ext cx="7524003" cy="4153113"/>
          </a:xfrm>
        </p:spPr>
        <p:txBody>
          <a:bodyPr anchor="t">
            <a:normAutofit/>
          </a:bodyPr>
          <a:lstStyle/>
          <a:p>
            <a:pPr marL="228600" lvl="1" indent="-228600">
              <a:spcBef>
                <a:spcPts val="0"/>
              </a:spcBef>
              <a:spcAft>
                <a:spcPts val="1200"/>
              </a:spcAft>
              <a:buFont typeface="Arial" panose="020B0604020202020204" pitchFamily="34" charset="0"/>
              <a:buChar char="•"/>
            </a:pPr>
            <a:r>
              <a:rPr lang="en-US" sz="2600" dirty="0">
                <a:cs typeface="Arial" pitchFamily="34" charset="0"/>
              </a:rPr>
              <a:t>PCP referrals to most specialists will be required for specialists to receive payment</a:t>
            </a:r>
          </a:p>
          <a:p>
            <a:pPr marL="228600" lvl="1" indent="-228600">
              <a:spcBef>
                <a:spcPts val="0"/>
              </a:spcBef>
              <a:spcAft>
                <a:spcPts val="1200"/>
              </a:spcAft>
              <a:buFont typeface="Arial" panose="020B0604020202020204" pitchFamily="34" charset="0"/>
              <a:buChar char="•"/>
            </a:pPr>
            <a:r>
              <a:rPr lang="en-US" sz="2600" dirty="0">
                <a:cs typeface="Arial" pitchFamily="34" charset="0"/>
              </a:rPr>
              <a:t>Referrals to NPs or PAs collaborating with specialty groups will also require a referral</a:t>
            </a:r>
          </a:p>
          <a:p>
            <a:pPr marL="228600" lvl="1" indent="-228600">
              <a:spcBef>
                <a:spcPts val="0"/>
              </a:spcBef>
              <a:spcAft>
                <a:spcPts val="1200"/>
              </a:spcAft>
              <a:buFont typeface="Arial" panose="020B0604020202020204" pitchFamily="34" charset="0"/>
              <a:buChar char="•"/>
            </a:pPr>
            <a:r>
              <a:rPr lang="en-US" sz="2600" dirty="0">
                <a:cs typeface="Arial" pitchFamily="34" charset="0"/>
              </a:rPr>
              <a:t>When a PCP cannot be identified, the ACHN entity may provide a referral</a:t>
            </a:r>
            <a:endParaRPr lang="en-US" sz="2600" dirty="0"/>
          </a:p>
        </p:txBody>
      </p:sp>
    </p:spTree>
    <p:extLst>
      <p:ext uri="{BB962C8B-B14F-4D97-AF65-F5344CB8AC3E}">
        <p14:creationId xmlns:p14="http://schemas.microsoft.com/office/powerpoint/2010/main" val="20110278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Reimbursement and Payment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8276" y="1351120"/>
            <a:ext cx="2812124" cy="2954179"/>
          </a:xfrm>
          <a:prstGeom prst="rect">
            <a:avLst/>
          </a:prstGeom>
        </p:spPr>
      </p:pic>
    </p:spTree>
    <p:extLst>
      <p:ext uri="{BB962C8B-B14F-4D97-AF65-F5344CB8AC3E}">
        <p14:creationId xmlns:p14="http://schemas.microsoft.com/office/powerpoint/2010/main" val="1557644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37688"/>
            <a:ext cx="7524003" cy="970450"/>
          </a:xfrm>
        </p:spPr>
        <p:txBody>
          <a:bodyPr/>
          <a:lstStyle/>
          <a:p>
            <a:r>
              <a:rPr lang="en-US" dirty="0"/>
              <a:t>Bonus / Incentive Payments</a:t>
            </a:r>
          </a:p>
        </p:txBody>
      </p:sp>
      <p:sp>
        <p:nvSpPr>
          <p:cNvPr id="9" name="Rectangle 8"/>
          <p:cNvSpPr/>
          <p:nvPr/>
        </p:nvSpPr>
        <p:spPr>
          <a:xfrm>
            <a:off x="400047" y="2477066"/>
            <a:ext cx="8343900" cy="2554545"/>
          </a:xfrm>
          <a:prstGeom prst="rect">
            <a:avLst/>
          </a:prstGeom>
        </p:spPr>
        <p:txBody>
          <a:bodyPr wrap="square">
            <a:spAutoFit/>
          </a:bodyPr>
          <a:lstStyle/>
          <a:p>
            <a:pPr lvl="1" indent="-457200">
              <a:spcAft>
                <a:spcPts val="1200"/>
              </a:spcAft>
              <a:buFont typeface="Arial" panose="020B0604020202020204" pitchFamily="34" charset="0"/>
              <a:buChar char="•"/>
            </a:pPr>
            <a:r>
              <a:rPr lang="en-US" sz="2600" dirty="0">
                <a:cs typeface="Arial" pitchFamily="34" charset="0"/>
              </a:rPr>
              <a:t>Goals aligned for physician, ACHN and Medicaid</a:t>
            </a:r>
          </a:p>
          <a:p>
            <a:pPr lvl="1" indent="-457200">
              <a:spcAft>
                <a:spcPts val="1200"/>
              </a:spcAft>
              <a:buFont typeface="Arial" panose="020B0604020202020204" pitchFamily="34" charset="0"/>
              <a:buChar char="•"/>
            </a:pPr>
            <a:r>
              <a:rPr lang="en-US" sz="2600" dirty="0">
                <a:cs typeface="Arial" pitchFamily="34" charset="0"/>
              </a:rPr>
              <a:t>Networks incentivized to meet quality goals</a:t>
            </a:r>
          </a:p>
          <a:p>
            <a:pPr lvl="1" indent="-457200">
              <a:spcAft>
                <a:spcPts val="1200"/>
              </a:spcAft>
              <a:buFont typeface="Arial" panose="020B0604020202020204" pitchFamily="34" charset="0"/>
              <a:buChar char="•"/>
            </a:pPr>
            <a:r>
              <a:rPr lang="en-US" sz="2600" dirty="0">
                <a:cs typeface="Arial" pitchFamily="34" charset="0"/>
              </a:rPr>
              <a:t>Payments made quarterly</a:t>
            </a:r>
          </a:p>
          <a:p>
            <a:pPr lvl="1" indent="-457200">
              <a:spcAft>
                <a:spcPts val="1200"/>
              </a:spcAft>
              <a:buFont typeface="Arial" panose="020B0604020202020204" pitchFamily="34" charset="0"/>
              <a:buChar char="•"/>
            </a:pPr>
            <a:r>
              <a:rPr lang="en-US" sz="2600" dirty="0">
                <a:cs typeface="Arial" pitchFamily="34" charset="0"/>
              </a:rPr>
              <a:t>Structured to keep PCPs whole during transition</a:t>
            </a:r>
          </a:p>
        </p:txBody>
      </p:sp>
    </p:spTree>
    <p:extLst>
      <p:ext uri="{BB962C8B-B14F-4D97-AF65-F5344CB8AC3E}">
        <p14:creationId xmlns:p14="http://schemas.microsoft.com/office/powerpoint/2010/main" val="2288638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348" y="626757"/>
            <a:ext cx="7524003" cy="970450"/>
          </a:xfrm>
        </p:spPr>
        <p:txBody>
          <a:bodyPr/>
          <a:lstStyle/>
          <a:p>
            <a:r>
              <a:rPr lang="en-US" dirty="0"/>
              <a:t>PCP Payment Structure</a:t>
            </a:r>
          </a:p>
        </p:txBody>
      </p:sp>
      <p:sp>
        <p:nvSpPr>
          <p:cNvPr id="5" name="Rectangle 4"/>
          <p:cNvSpPr/>
          <p:nvPr/>
        </p:nvSpPr>
        <p:spPr>
          <a:xfrm>
            <a:off x="809995" y="5887029"/>
            <a:ext cx="7524003" cy="67037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Base Fee-For-Service – Current FFS schedule for all physicians</a:t>
            </a:r>
          </a:p>
        </p:txBody>
      </p:sp>
      <p:sp>
        <p:nvSpPr>
          <p:cNvPr id="6" name="Rectangle 5"/>
          <p:cNvSpPr/>
          <p:nvPr/>
        </p:nvSpPr>
        <p:spPr>
          <a:xfrm>
            <a:off x="1333500" y="4390071"/>
            <a:ext cx="6235700" cy="688181"/>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Regional ACHN Participation Payment</a:t>
            </a:r>
          </a:p>
          <a:p>
            <a:pPr algn="ctr"/>
            <a:r>
              <a:rPr lang="en-US" b="1" dirty="0">
                <a:solidFill>
                  <a:schemeClr val="bg1"/>
                </a:solidFill>
              </a:rPr>
              <a:t>Enhanced FFS rate (Same as “Bump”)</a:t>
            </a:r>
          </a:p>
        </p:txBody>
      </p:sp>
      <p:grpSp>
        <p:nvGrpSpPr>
          <p:cNvPr id="12" name="Group 11"/>
          <p:cNvGrpSpPr/>
          <p:nvPr/>
        </p:nvGrpSpPr>
        <p:grpSpPr>
          <a:xfrm>
            <a:off x="2381250" y="2486820"/>
            <a:ext cx="4140200" cy="1708729"/>
            <a:chOff x="2381250" y="2486820"/>
            <a:chExt cx="4140200" cy="1708729"/>
          </a:xfrm>
        </p:grpSpPr>
        <p:sp>
          <p:nvSpPr>
            <p:cNvPr id="7" name="Rectangle 6"/>
            <p:cNvSpPr/>
            <p:nvPr/>
          </p:nvSpPr>
          <p:spPr>
            <a:xfrm>
              <a:off x="2381250" y="2486820"/>
              <a:ext cx="4140200" cy="533400"/>
            </a:xfrm>
            <a:prstGeom prst="rect">
              <a:avLst/>
            </a:prstGeom>
            <a:solidFill>
              <a:srgbClr val="9ECD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Quality Metric Performance</a:t>
              </a:r>
            </a:p>
          </p:txBody>
        </p:sp>
        <p:sp>
          <p:nvSpPr>
            <p:cNvPr id="9" name="Rectangle 8"/>
            <p:cNvSpPr/>
            <p:nvPr/>
          </p:nvSpPr>
          <p:spPr>
            <a:xfrm>
              <a:off x="2381250" y="3047894"/>
              <a:ext cx="4140200" cy="53340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Cost Effectiveness</a:t>
              </a:r>
            </a:p>
          </p:txBody>
        </p:sp>
        <p:sp>
          <p:nvSpPr>
            <p:cNvPr id="10" name="Rectangle 9"/>
            <p:cNvSpPr/>
            <p:nvPr/>
          </p:nvSpPr>
          <p:spPr>
            <a:xfrm>
              <a:off x="2381250" y="3608968"/>
              <a:ext cx="4140200" cy="58658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Patient-Centered </a:t>
              </a:r>
            </a:p>
            <a:p>
              <a:pPr algn="ctr"/>
              <a:r>
                <a:rPr lang="en-US" b="1" dirty="0">
                  <a:solidFill>
                    <a:schemeClr val="bg1"/>
                  </a:solidFill>
                </a:rPr>
                <a:t>Medical Home Activities</a:t>
              </a:r>
            </a:p>
          </p:txBody>
        </p:sp>
      </p:grpSp>
      <p:sp>
        <p:nvSpPr>
          <p:cNvPr id="11" name="Rectangle 10"/>
          <p:cNvSpPr/>
          <p:nvPr/>
        </p:nvSpPr>
        <p:spPr>
          <a:xfrm>
            <a:off x="1333500" y="5181900"/>
            <a:ext cx="6235700" cy="59235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Above payments are achievable if physician participates with regional ACHN entity</a:t>
            </a:r>
          </a:p>
        </p:txBody>
      </p:sp>
    </p:spTree>
    <p:extLst>
      <p:ext uri="{BB962C8B-B14F-4D97-AF65-F5344CB8AC3E}">
        <p14:creationId xmlns:p14="http://schemas.microsoft.com/office/powerpoint/2010/main" val="16762440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PCP Payment Structure</a:t>
            </a:r>
          </a:p>
        </p:txBody>
      </p:sp>
      <p:sp>
        <p:nvSpPr>
          <p:cNvPr id="3" name="Rectangle 2"/>
          <p:cNvSpPr/>
          <p:nvPr/>
        </p:nvSpPr>
        <p:spPr>
          <a:xfrm>
            <a:off x="809995" y="5887029"/>
            <a:ext cx="7524003" cy="67037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Base Fee-For-Service – Current FFS schedule for all physicians</a:t>
            </a:r>
          </a:p>
        </p:txBody>
      </p:sp>
    </p:spTree>
    <p:extLst>
      <p:ext uri="{BB962C8B-B14F-4D97-AF65-F5344CB8AC3E}">
        <p14:creationId xmlns:p14="http://schemas.microsoft.com/office/powerpoint/2010/main" val="2259696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PCP Payment Structure</a:t>
            </a:r>
          </a:p>
        </p:txBody>
      </p:sp>
      <p:sp>
        <p:nvSpPr>
          <p:cNvPr id="3" name="Rectangle 2"/>
          <p:cNvSpPr/>
          <p:nvPr/>
        </p:nvSpPr>
        <p:spPr>
          <a:xfrm>
            <a:off x="809995" y="5887029"/>
            <a:ext cx="7524003" cy="67037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Base Fee-For-Service – Current FFS schedule for all physicians</a:t>
            </a:r>
          </a:p>
        </p:txBody>
      </p:sp>
      <p:sp>
        <p:nvSpPr>
          <p:cNvPr id="4" name="Rectangle 3"/>
          <p:cNvSpPr/>
          <p:nvPr/>
        </p:nvSpPr>
        <p:spPr>
          <a:xfrm>
            <a:off x="1333500" y="4390071"/>
            <a:ext cx="6235700" cy="688181"/>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Regional ACHN Participation Payment</a:t>
            </a:r>
          </a:p>
          <a:p>
            <a:pPr algn="ctr"/>
            <a:r>
              <a:rPr lang="en-US" b="1" dirty="0">
                <a:solidFill>
                  <a:schemeClr val="bg1"/>
                </a:solidFill>
              </a:rPr>
              <a:t>Enhanced FFS rate (Same as “Bump”)</a:t>
            </a:r>
          </a:p>
        </p:txBody>
      </p:sp>
      <p:sp>
        <p:nvSpPr>
          <p:cNvPr id="5" name="Rectangle 4"/>
          <p:cNvSpPr/>
          <p:nvPr/>
        </p:nvSpPr>
        <p:spPr>
          <a:xfrm>
            <a:off x="1333500" y="5181900"/>
            <a:ext cx="6235700" cy="59235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Above payments are achievable if physician participates with regional ACHN entity</a:t>
            </a:r>
          </a:p>
        </p:txBody>
      </p:sp>
    </p:spTree>
    <p:extLst>
      <p:ext uri="{BB962C8B-B14F-4D97-AF65-F5344CB8AC3E}">
        <p14:creationId xmlns:p14="http://schemas.microsoft.com/office/powerpoint/2010/main" val="4014648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637688"/>
            <a:ext cx="7762499" cy="970450"/>
          </a:xfrm>
        </p:spPr>
        <p:txBody>
          <a:bodyPr/>
          <a:lstStyle/>
          <a:p>
            <a:r>
              <a:rPr lang="en-US" dirty="0"/>
              <a:t>ACHN Qualifications for Participation</a:t>
            </a:r>
          </a:p>
        </p:txBody>
      </p:sp>
      <p:sp>
        <p:nvSpPr>
          <p:cNvPr id="3" name="Content Placeholder 2"/>
          <p:cNvSpPr>
            <a:spLocks noGrp="1"/>
          </p:cNvSpPr>
          <p:nvPr>
            <p:ph idx="1"/>
          </p:nvPr>
        </p:nvSpPr>
        <p:spPr>
          <a:xfrm>
            <a:off x="809995" y="2215113"/>
            <a:ext cx="7524003" cy="4153113"/>
          </a:xfrm>
        </p:spPr>
        <p:txBody>
          <a:bodyPr anchor="t">
            <a:normAutofit fontScale="92500"/>
          </a:bodyPr>
          <a:lstStyle/>
          <a:p>
            <a:pPr marL="228600" lvl="1" indent="-228600">
              <a:spcBef>
                <a:spcPts val="0"/>
              </a:spcBef>
              <a:spcAft>
                <a:spcPts val="1200"/>
              </a:spcAft>
              <a:buFont typeface="Arial" panose="020B0604020202020204" pitchFamily="34" charset="0"/>
              <a:buChar char="•"/>
            </a:pPr>
            <a:r>
              <a:rPr lang="en-US" sz="2400" dirty="0">
                <a:cs typeface="Arial" pitchFamily="34" charset="0"/>
              </a:rPr>
              <a:t>Participation rate payments will be made to PCPs who actively participate in an ACHN network</a:t>
            </a:r>
          </a:p>
          <a:p>
            <a:pPr marL="228600" lvl="1" indent="-228600">
              <a:spcBef>
                <a:spcPts val="0"/>
              </a:spcBef>
              <a:spcAft>
                <a:spcPts val="1200"/>
              </a:spcAft>
              <a:buFont typeface="Arial" panose="020B0604020202020204" pitchFamily="34" charset="0"/>
              <a:buChar char="•"/>
            </a:pPr>
            <a:r>
              <a:rPr lang="en-US" sz="2400" dirty="0">
                <a:cs typeface="Arial" pitchFamily="34" charset="0"/>
              </a:rPr>
              <a:t>Qualifications: </a:t>
            </a:r>
          </a:p>
          <a:p>
            <a:pPr marL="628650" lvl="2">
              <a:spcBef>
                <a:spcPts val="0"/>
              </a:spcBef>
              <a:spcAft>
                <a:spcPts val="1200"/>
              </a:spcAft>
              <a:buFont typeface="Arial" panose="020B0604020202020204" pitchFamily="34" charset="0"/>
              <a:buChar char="•"/>
            </a:pPr>
            <a:r>
              <a:rPr lang="en-US" sz="1600" dirty="0">
                <a:cs typeface="Arial" pitchFamily="34" charset="0"/>
              </a:rPr>
              <a:t>Board-certified MD/DO with a specialty or subspecialty of family medicine, general internal medicine or pediatrics that is recognized by the Board of Medical Specialties, the American Board of Physician Specialties or the American Osteopathic Association </a:t>
            </a:r>
            <a:r>
              <a:rPr lang="en-US" sz="1600" u="sng" dirty="0">
                <a:cs typeface="Arial" pitchFamily="34" charset="0"/>
              </a:rPr>
              <a:t>and</a:t>
            </a:r>
            <a:r>
              <a:rPr lang="en-US" sz="1600" dirty="0">
                <a:cs typeface="Arial" pitchFamily="34" charset="0"/>
              </a:rPr>
              <a:t> must actually practice in their specialty; OR</a:t>
            </a:r>
          </a:p>
          <a:p>
            <a:pPr marL="628650" lvl="2">
              <a:spcBef>
                <a:spcPts val="0"/>
              </a:spcBef>
              <a:spcAft>
                <a:spcPts val="1200"/>
              </a:spcAft>
              <a:buFont typeface="Arial" panose="020B0604020202020204" pitchFamily="34" charset="0"/>
              <a:buChar char="•"/>
            </a:pPr>
            <a:r>
              <a:rPr lang="en-US" sz="1600" dirty="0">
                <a:cs typeface="Arial" pitchFamily="34" charset="0"/>
              </a:rPr>
              <a:t>Non board-certified provider who practices in one of the above fields, if he/she can attest that 60 percent of their paid Medicaid procedures billed are for certain specified procedure codes for E&amp;M services and certain VFC vaccine administration codes during the most recently completed CY, or for newly-eligible physicians, the prior month.</a:t>
            </a:r>
            <a:endParaRPr lang="en-US" sz="1600" dirty="0"/>
          </a:p>
        </p:txBody>
      </p:sp>
    </p:spTree>
    <p:extLst>
      <p:ext uri="{BB962C8B-B14F-4D97-AF65-F5344CB8AC3E}">
        <p14:creationId xmlns:p14="http://schemas.microsoft.com/office/powerpoint/2010/main" val="30551784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37688"/>
            <a:ext cx="7524003" cy="970450"/>
          </a:xfrm>
        </p:spPr>
        <p:txBody>
          <a:bodyPr/>
          <a:lstStyle/>
          <a:p>
            <a:r>
              <a:rPr lang="en-US" dirty="0"/>
              <a:t>Agreements Required</a:t>
            </a:r>
          </a:p>
        </p:txBody>
      </p:sp>
      <p:sp>
        <p:nvSpPr>
          <p:cNvPr id="3" name="Content Placeholder 2"/>
          <p:cNvSpPr>
            <a:spLocks noGrp="1"/>
          </p:cNvSpPr>
          <p:nvPr>
            <p:ph idx="1"/>
          </p:nvPr>
        </p:nvSpPr>
        <p:spPr>
          <a:xfrm>
            <a:off x="809995" y="2215113"/>
            <a:ext cx="7524003" cy="4153113"/>
          </a:xfrm>
        </p:spPr>
        <p:txBody>
          <a:bodyPr anchor="t">
            <a:normAutofit/>
          </a:bodyPr>
          <a:lstStyle/>
          <a:p>
            <a:pPr marL="457200" lvl="1" indent="-457200">
              <a:spcBef>
                <a:spcPts val="0"/>
              </a:spcBef>
              <a:spcAft>
                <a:spcPts val="1200"/>
              </a:spcAft>
              <a:buFont typeface="Arial" panose="020B0604020202020204" pitchFamily="34" charset="0"/>
              <a:buChar char="•"/>
            </a:pPr>
            <a:r>
              <a:rPr lang="en-US" sz="2600" dirty="0">
                <a:cs typeface="Arial" pitchFamily="34" charset="0"/>
              </a:rPr>
              <a:t>Alabama Medicaid Provider Agreement</a:t>
            </a:r>
          </a:p>
          <a:p>
            <a:pPr marL="457200" lvl="1" indent="-457200">
              <a:spcBef>
                <a:spcPts val="0"/>
              </a:spcBef>
              <a:spcAft>
                <a:spcPts val="1200"/>
              </a:spcAft>
              <a:buFont typeface="Arial" panose="020B0604020202020204" pitchFamily="34" charset="0"/>
              <a:buChar char="•"/>
            </a:pPr>
            <a:r>
              <a:rPr lang="en-US" sz="2600" dirty="0">
                <a:cs typeface="Arial" pitchFamily="34" charset="0"/>
              </a:rPr>
              <a:t>Alabama Medicaid Primary Care Physician Group Agreement</a:t>
            </a:r>
          </a:p>
          <a:p>
            <a:pPr marL="457200" lvl="1" indent="-457200">
              <a:spcBef>
                <a:spcPts val="0"/>
              </a:spcBef>
              <a:spcAft>
                <a:spcPts val="1200"/>
              </a:spcAft>
              <a:buFont typeface="Arial" panose="020B0604020202020204" pitchFamily="34" charset="0"/>
              <a:buChar char="•"/>
            </a:pPr>
            <a:r>
              <a:rPr lang="en-US" sz="2600" dirty="0">
                <a:cs typeface="Arial" pitchFamily="34" charset="0"/>
              </a:rPr>
              <a:t>Agreement between ACHN entity and the PCP group</a:t>
            </a:r>
          </a:p>
          <a:p>
            <a:pPr marL="457200" lvl="1" indent="-457200">
              <a:spcBef>
                <a:spcPts val="0"/>
              </a:spcBef>
              <a:spcAft>
                <a:spcPts val="1200"/>
              </a:spcAft>
              <a:buFont typeface="Arial" panose="020B0604020202020204" pitchFamily="34" charset="0"/>
              <a:buChar char="•"/>
            </a:pPr>
            <a:r>
              <a:rPr lang="en-US" sz="2600" dirty="0">
                <a:cs typeface="Arial" pitchFamily="34" charset="0"/>
              </a:rPr>
              <a:t>Only necessary to sign the one ACHN agreement; may participate with any region</a:t>
            </a:r>
          </a:p>
        </p:txBody>
      </p:sp>
    </p:spTree>
    <p:extLst>
      <p:ext uri="{BB962C8B-B14F-4D97-AF65-F5344CB8AC3E}">
        <p14:creationId xmlns:p14="http://schemas.microsoft.com/office/powerpoint/2010/main" val="33444162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37688"/>
            <a:ext cx="7524003" cy="970450"/>
          </a:xfrm>
        </p:spPr>
        <p:txBody>
          <a:bodyPr/>
          <a:lstStyle/>
          <a:p>
            <a:r>
              <a:rPr lang="en-US" dirty="0"/>
              <a:t>ACHN Participation Requirements</a:t>
            </a:r>
          </a:p>
        </p:txBody>
      </p:sp>
      <p:sp>
        <p:nvSpPr>
          <p:cNvPr id="3" name="Content Placeholder 2"/>
          <p:cNvSpPr>
            <a:spLocks noGrp="1"/>
          </p:cNvSpPr>
          <p:nvPr>
            <p:ph idx="1"/>
          </p:nvPr>
        </p:nvSpPr>
        <p:spPr>
          <a:xfrm>
            <a:off x="584201" y="2316480"/>
            <a:ext cx="7937500" cy="4297680"/>
          </a:xfrm>
        </p:spPr>
        <p:txBody>
          <a:bodyPr anchor="t">
            <a:normAutofit/>
          </a:bodyPr>
          <a:lstStyle/>
          <a:p>
            <a:pPr marL="0" lvl="1" indent="0">
              <a:spcBef>
                <a:spcPts val="0"/>
              </a:spcBef>
              <a:spcAft>
                <a:spcPts val="1200"/>
              </a:spcAft>
              <a:buNone/>
            </a:pPr>
            <a:r>
              <a:rPr lang="en-US" sz="3000" dirty="0">
                <a:cs typeface="Arial" pitchFamily="34" charset="0"/>
              </a:rPr>
              <a:t>Physician groups must also meet the following criteria for participation:</a:t>
            </a:r>
          </a:p>
          <a:p>
            <a:pPr marL="228600" lvl="1" indent="-228600">
              <a:spcBef>
                <a:spcPts val="0"/>
              </a:spcBef>
              <a:spcAft>
                <a:spcPts val="1200"/>
              </a:spcAft>
              <a:buFont typeface="Arial" panose="020B0604020202020204" pitchFamily="34" charset="0"/>
              <a:buChar char="•"/>
            </a:pPr>
            <a:r>
              <a:rPr lang="en-US" sz="2400" dirty="0">
                <a:cs typeface="Arial" pitchFamily="34" charset="0"/>
              </a:rPr>
              <a:t>Actively work with the ACHN entity to review recipient care plans</a:t>
            </a:r>
          </a:p>
          <a:p>
            <a:pPr marL="228600" lvl="1" indent="-228600">
              <a:spcBef>
                <a:spcPts val="0"/>
              </a:spcBef>
              <a:spcAft>
                <a:spcPts val="1200"/>
              </a:spcAft>
              <a:buFont typeface="Arial" panose="020B0604020202020204" pitchFamily="34" charset="0"/>
              <a:buChar char="•"/>
            </a:pPr>
            <a:r>
              <a:rPr lang="en-US" sz="2400" dirty="0">
                <a:cs typeface="Arial" pitchFamily="34" charset="0"/>
              </a:rPr>
              <a:t>Participate as needed in ACHN Multi-Disciplinary Care Team (MCT)</a:t>
            </a:r>
          </a:p>
          <a:p>
            <a:pPr marL="228600" lvl="1" indent="-228600">
              <a:spcBef>
                <a:spcPts val="0"/>
              </a:spcBef>
              <a:spcAft>
                <a:spcPts val="1200"/>
              </a:spcAft>
              <a:buFont typeface="Arial" panose="020B0604020202020204" pitchFamily="34" charset="0"/>
              <a:buChar char="•"/>
            </a:pPr>
            <a:r>
              <a:rPr lang="en-US" sz="2400" dirty="0">
                <a:cs typeface="Arial" pitchFamily="34" charset="0"/>
              </a:rPr>
              <a:t>Participate in ACHN initiatives centered around quality measures</a:t>
            </a:r>
          </a:p>
          <a:p>
            <a:pPr marL="228600" lvl="1" indent="-228600">
              <a:spcBef>
                <a:spcPts val="0"/>
              </a:spcBef>
              <a:spcAft>
                <a:spcPts val="1200"/>
              </a:spcAft>
              <a:buFont typeface="Arial" panose="020B0604020202020204" pitchFamily="34" charset="0"/>
              <a:buChar char="•"/>
            </a:pPr>
            <a:endParaRPr lang="en-US" sz="2400" dirty="0">
              <a:latin typeface="Eras Demi ITC" panose="020B0805030504020804" pitchFamily="34" charset="0"/>
              <a:cs typeface="Arial" pitchFamily="34" charset="0"/>
            </a:endParaRPr>
          </a:p>
        </p:txBody>
      </p:sp>
    </p:spTree>
    <p:extLst>
      <p:ext uri="{BB962C8B-B14F-4D97-AF65-F5344CB8AC3E}">
        <p14:creationId xmlns:p14="http://schemas.microsoft.com/office/powerpoint/2010/main" val="10995641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37688"/>
            <a:ext cx="7524003" cy="970450"/>
          </a:xfrm>
        </p:spPr>
        <p:txBody>
          <a:bodyPr/>
          <a:lstStyle/>
          <a:p>
            <a:r>
              <a:rPr lang="en-US" dirty="0"/>
              <a:t>ACHN Participation Requirements</a:t>
            </a:r>
          </a:p>
        </p:txBody>
      </p:sp>
      <p:sp>
        <p:nvSpPr>
          <p:cNvPr id="3" name="Content Placeholder 2"/>
          <p:cNvSpPr>
            <a:spLocks noGrp="1"/>
          </p:cNvSpPr>
          <p:nvPr>
            <p:ph idx="1"/>
          </p:nvPr>
        </p:nvSpPr>
        <p:spPr>
          <a:xfrm>
            <a:off x="809995" y="2215113"/>
            <a:ext cx="7524003" cy="4153113"/>
          </a:xfrm>
        </p:spPr>
        <p:txBody>
          <a:bodyPr anchor="t">
            <a:normAutofit/>
          </a:bodyPr>
          <a:lstStyle/>
          <a:p>
            <a:pPr marL="457200" lvl="1" indent="-457200">
              <a:spcBef>
                <a:spcPts val="0"/>
              </a:spcBef>
              <a:spcAft>
                <a:spcPts val="1200"/>
              </a:spcAft>
              <a:buFont typeface="Arial" panose="020B0604020202020204" pitchFamily="34" charset="0"/>
              <a:buChar char="•"/>
            </a:pPr>
            <a:r>
              <a:rPr lang="en-US" sz="2600" dirty="0">
                <a:cs typeface="Arial" pitchFamily="34" charset="0"/>
              </a:rPr>
              <a:t>Participate in at least two quarterly Medical Management Meetings and one webinar/facilitation exercise with the regional ACHN medical director over a </a:t>
            </a:r>
            <a:br>
              <a:rPr lang="en-US" sz="2600" dirty="0">
                <a:cs typeface="Arial" pitchFamily="34" charset="0"/>
              </a:rPr>
            </a:br>
            <a:r>
              <a:rPr lang="en-US" sz="2600" dirty="0">
                <a:cs typeface="Arial" pitchFamily="34" charset="0"/>
              </a:rPr>
              <a:t>12-month period</a:t>
            </a:r>
            <a:endParaRPr lang="en-US" sz="2600" dirty="0"/>
          </a:p>
          <a:p>
            <a:pPr marL="1314450" lvl="3" indent="-457200">
              <a:spcBef>
                <a:spcPts val="0"/>
              </a:spcBef>
              <a:spcAft>
                <a:spcPts val="1200"/>
              </a:spcAft>
              <a:buFont typeface="Arial" panose="020B0604020202020204" pitchFamily="34" charset="0"/>
              <a:buChar char="•"/>
            </a:pPr>
            <a:r>
              <a:rPr lang="en-US" sz="2600" dirty="0">
                <a:cs typeface="Arial" pitchFamily="34" charset="0"/>
              </a:rPr>
              <a:t>NPs and PAs may attend for PCP</a:t>
            </a:r>
          </a:p>
          <a:p>
            <a:pPr marL="457200" lvl="1" indent="-457200">
              <a:spcBef>
                <a:spcPts val="0"/>
              </a:spcBef>
              <a:spcAft>
                <a:spcPts val="1200"/>
              </a:spcAft>
              <a:buFont typeface="Arial" panose="020B0604020202020204" pitchFamily="34" charset="0"/>
              <a:buChar char="•"/>
            </a:pPr>
            <a:r>
              <a:rPr lang="en-US" sz="2600" dirty="0">
                <a:cs typeface="Arial" pitchFamily="34" charset="0"/>
              </a:rPr>
              <a:t>Review data provided by the ACHN to help achieve regional and state Medicaid goals</a:t>
            </a:r>
            <a:endParaRPr lang="en-US" sz="2600" dirty="0"/>
          </a:p>
        </p:txBody>
      </p:sp>
    </p:spTree>
    <p:extLst>
      <p:ext uri="{BB962C8B-B14F-4D97-AF65-F5344CB8AC3E}">
        <p14:creationId xmlns:p14="http://schemas.microsoft.com/office/powerpoint/2010/main" val="23660765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37688"/>
            <a:ext cx="7524003" cy="970450"/>
          </a:xfrm>
        </p:spPr>
        <p:txBody>
          <a:bodyPr/>
          <a:lstStyle/>
          <a:p>
            <a:r>
              <a:rPr lang="en-US" dirty="0"/>
              <a:t>ACHN Participation Requirements</a:t>
            </a:r>
          </a:p>
        </p:txBody>
      </p:sp>
      <p:sp>
        <p:nvSpPr>
          <p:cNvPr id="3" name="Content Placeholder 2"/>
          <p:cNvSpPr>
            <a:spLocks noGrp="1"/>
          </p:cNvSpPr>
          <p:nvPr>
            <p:ph idx="1"/>
          </p:nvPr>
        </p:nvSpPr>
        <p:spPr>
          <a:xfrm>
            <a:off x="809995" y="2215113"/>
            <a:ext cx="7524003" cy="4153113"/>
          </a:xfrm>
        </p:spPr>
        <p:txBody>
          <a:bodyPr anchor="t">
            <a:normAutofit/>
          </a:bodyPr>
          <a:lstStyle/>
          <a:p>
            <a:pPr marL="457200" lvl="1" indent="-457200">
              <a:spcBef>
                <a:spcPts val="0"/>
              </a:spcBef>
              <a:spcAft>
                <a:spcPts val="1200"/>
              </a:spcAft>
              <a:buFont typeface="Arial" panose="020B0604020202020204" pitchFamily="34" charset="0"/>
              <a:buChar char="•"/>
            </a:pPr>
            <a:r>
              <a:rPr lang="en-US" sz="2600" dirty="0">
                <a:cs typeface="Arial" pitchFamily="34" charset="0"/>
              </a:rPr>
              <a:t>Alternate payment methodologies are used for these providers:</a:t>
            </a:r>
          </a:p>
          <a:p>
            <a:pPr marL="857250" lvl="2" indent="-457200">
              <a:spcBef>
                <a:spcPts val="0"/>
              </a:spcBef>
              <a:spcAft>
                <a:spcPts val="1200"/>
              </a:spcAft>
              <a:buFont typeface="Arial" panose="020B0604020202020204" pitchFamily="34" charset="0"/>
              <a:buChar char="•"/>
            </a:pPr>
            <a:r>
              <a:rPr lang="en-US" sz="2600" dirty="0">
                <a:cs typeface="Arial" pitchFamily="34" charset="0"/>
              </a:rPr>
              <a:t>FQHCs and Rural Health Clinics</a:t>
            </a:r>
          </a:p>
          <a:p>
            <a:pPr marL="857250" lvl="2" indent="-457200">
              <a:spcBef>
                <a:spcPts val="0"/>
              </a:spcBef>
              <a:spcAft>
                <a:spcPts val="1200"/>
              </a:spcAft>
              <a:buFont typeface="Arial" panose="020B0604020202020204" pitchFamily="34" charset="0"/>
              <a:buChar char="•"/>
            </a:pPr>
            <a:r>
              <a:rPr lang="en-US" sz="2600" dirty="0">
                <a:cs typeface="Arial" pitchFamily="34" charset="0"/>
              </a:rPr>
              <a:t>Physicians who are part of the </a:t>
            </a:r>
            <a:br>
              <a:rPr lang="en-US" sz="2600" dirty="0">
                <a:cs typeface="Arial" pitchFamily="34" charset="0"/>
              </a:rPr>
            </a:br>
            <a:r>
              <a:rPr lang="en-US" sz="2600" dirty="0">
                <a:cs typeface="Arial" pitchFamily="34" charset="0"/>
              </a:rPr>
              <a:t>medical faculty as determined by </a:t>
            </a:r>
            <a:br>
              <a:rPr lang="en-US" sz="2600" dirty="0">
                <a:cs typeface="Arial" pitchFamily="34" charset="0"/>
              </a:rPr>
            </a:br>
            <a:r>
              <a:rPr lang="en-US" sz="2600" dirty="0">
                <a:cs typeface="Arial" pitchFamily="34" charset="0"/>
              </a:rPr>
              <a:t>a state university</a:t>
            </a:r>
            <a:endParaRPr lang="en-US" sz="2600" dirty="0"/>
          </a:p>
          <a:p>
            <a:pPr marL="400050" lvl="2" indent="0">
              <a:spcBef>
                <a:spcPts val="0"/>
              </a:spcBef>
              <a:spcAft>
                <a:spcPts val="1200"/>
              </a:spcAft>
              <a:buNone/>
            </a:pPr>
            <a:endParaRPr lang="en-US" sz="2600" dirty="0">
              <a:cs typeface="Arial" pitchFamily="34" charset="0"/>
            </a:endParaRPr>
          </a:p>
        </p:txBody>
      </p:sp>
    </p:spTree>
    <p:extLst>
      <p:ext uri="{BB962C8B-B14F-4D97-AF65-F5344CB8AC3E}">
        <p14:creationId xmlns:p14="http://schemas.microsoft.com/office/powerpoint/2010/main" val="18007007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PCP Payment Structure</a:t>
            </a:r>
          </a:p>
        </p:txBody>
      </p:sp>
      <p:sp>
        <p:nvSpPr>
          <p:cNvPr id="3" name="Rectangle 2"/>
          <p:cNvSpPr/>
          <p:nvPr/>
        </p:nvSpPr>
        <p:spPr>
          <a:xfrm>
            <a:off x="809995" y="5887029"/>
            <a:ext cx="7524003" cy="67037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Base Fee-For-Service – Current FFS schedule for all physicians</a:t>
            </a:r>
          </a:p>
        </p:txBody>
      </p:sp>
      <p:sp>
        <p:nvSpPr>
          <p:cNvPr id="4" name="Rectangle 3"/>
          <p:cNvSpPr/>
          <p:nvPr/>
        </p:nvSpPr>
        <p:spPr>
          <a:xfrm>
            <a:off x="1333500" y="4390071"/>
            <a:ext cx="6235700" cy="688181"/>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Regional ACHN Participation Payment</a:t>
            </a:r>
          </a:p>
          <a:p>
            <a:pPr algn="ctr"/>
            <a:r>
              <a:rPr lang="en-US" b="1" dirty="0">
                <a:solidFill>
                  <a:schemeClr val="bg1"/>
                </a:solidFill>
              </a:rPr>
              <a:t>Enhanced FFS rate (Same as “Bump”)</a:t>
            </a:r>
          </a:p>
        </p:txBody>
      </p:sp>
      <p:sp>
        <p:nvSpPr>
          <p:cNvPr id="5" name="Rectangle 4"/>
          <p:cNvSpPr/>
          <p:nvPr/>
        </p:nvSpPr>
        <p:spPr>
          <a:xfrm>
            <a:off x="1333500" y="5181900"/>
            <a:ext cx="6235700" cy="59235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Above payments are achievable if physician participates with regional ACHN entity</a:t>
            </a:r>
          </a:p>
        </p:txBody>
      </p:sp>
      <p:sp>
        <p:nvSpPr>
          <p:cNvPr id="8" name="Rectangle 7"/>
          <p:cNvSpPr/>
          <p:nvPr/>
        </p:nvSpPr>
        <p:spPr>
          <a:xfrm>
            <a:off x="2381250" y="3608968"/>
            <a:ext cx="4140200" cy="58658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Patient-Centered </a:t>
            </a:r>
          </a:p>
          <a:p>
            <a:pPr algn="ctr"/>
            <a:r>
              <a:rPr lang="en-US" b="1" dirty="0">
                <a:solidFill>
                  <a:schemeClr val="bg1"/>
                </a:solidFill>
              </a:rPr>
              <a:t>Medical Home Activities</a:t>
            </a:r>
          </a:p>
        </p:txBody>
      </p:sp>
    </p:spTree>
    <p:extLst>
      <p:ext uri="{BB962C8B-B14F-4D97-AF65-F5344CB8AC3E}">
        <p14:creationId xmlns:p14="http://schemas.microsoft.com/office/powerpoint/2010/main" val="31843860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24988"/>
            <a:ext cx="7524003" cy="970450"/>
          </a:xfrm>
        </p:spPr>
        <p:txBody>
          <a:bodyPr/>
          <a:lstStyle/>
          <a:p>
            <a:br>
              <a:rPr lang="en-US" dirty="0"/>
            </a:br>
            <a:r>
              <a:rPr lang="en-US" sz="3600" dirty="0"/>
              <a:t>Patient-Centered Medical Home </a:t>
            </a:r>
            <a:br>
              <a:rPr lang="en-US" sz="3600" dirty="0"/>
            </a:br>
            <a:r>
              <a:rPr lang="en-US" sz="3600" dirty="0"/>
              <a:t>Bonus Payments</a:t>
            </a:r>
          </a:p>
        </p:txBody>
      </p:sp>
      <p:sp>
        <p:nvSpPr>
          <p:cNvPr id="3" name="Content Placeholder 2"/>
          <p:cNvSpPr>
            <a:spLocks noGrp="1"/>
          </p:cNvSpPr>
          <p:nvPr>
            <p:ph idx="1"/>
          </p:nvPr>
        </p:nvSpPr>
        <p:spPr>
          <a:xfrm>
            <a:off x="809996" y="2329413"/>
            <a:ext cx="7524003" cy="4153113"/>
          </a:xfrm>
        </p:spPr>
        <p:txBody>
          <a:bodyPr anchor="t">
            <a:normAutofit/>
          </a:bodyPr>
          <a:lstStyle/>
          <a:p>
            <a:pPr marL="0" lvl="1" indent="0">
              <a:spcBef>
                <a:spcPts val="0"/>
              </a:spcBef>
              <a:spcAft>
                <a:spcPts val="1200"/>
              </a:spcAft>
              <a:buNone/>
            </a:pPr>
            <a:r>
              <a:rPr lang="en-US" sz="2600" dirty="0">
                <a:cs typeface="Arial" pitchFamily="34" charset="0"/>
              </a:rPr>
              <a:t>Based on:</a:t>
            </a:r>
          </a:p>
          <a:p>
            <a:pPr marL="457200" lvl="1" indent="-457200">
              <a:spcBef>
                <a:spcPts val="0"/>
              </a:spcBef>
              <a:spcAft>
                <a:spcPts val="1200"/>
              </a:spcAft>
              <a:buFont typeface="Arial" panose="020B0604020202020204" pitchFamily="34" charset="0"/>
              <a:buChar char="•"/>
            </a:pPr>
            <a:r>
              <a:rPr lang="en-US" sz="2600" dirty="0">
                <a:cs typeface="Arial" pitchFamily="34" charset="0"/>
              </a:rPr>
              <a:t>Attainment of PCMH recognition by the appropriate national organization; or</a:t>
            </a:r>
          </a:p>
          <a:p>
            <a:pPr marL="457200" lvl="1" indent="-457200">
              <a:spcBef>
                <a:spcPts val="0"/>
              </a:spcBef>
              <a:spcAft>
                <a:spcPts val="1200"/>
              </a:spcAft>
              <a:buFont typeface="Arial" panose="020B0604020202020204" pitchFamily="34" charset="0"/>
              <a:buChar char="•"/>
            </a:pPr>
            <a:r>
              <a:rPr lang="en-US" sz="2600" dirty="0">
                <a:cs typeface="Arial" pitchFamily="34" charset="0"/>
              </a:rPr>
              <a:t>Documented progress toward PCMH recognition; evaluated annually</a:t>
            </a:r>
            <a:endParaRPr lang="en-US" sz="2400" dirty="0">
              <a:cs typeface="Arial" pitchFamily="34" charset="0"/>
            </a:endParaRPr>
          </a:p>
          <a:p>
            <a:pPr marL="457200" lvl="1" indent="-457200">
              <a:spcBef>
                <a:spcPts val="0"/>
              </a:spcBef>
              <a:spcAft>
                <a:spcPts val="1200"/>
              </a:spcAft>
              <a:buFont typeface="Arial" panose="020B0604020202020204" pitchFamily="34" charset="0"/>
              <a:buChar char="•"/>
            </a:pPr>
            <a:r>
              <a:rPr lang="en-US" sz="2600" dirty="0">
                <a:cs typeface="Arial" pitchFamily="34" charset="0"/>
              </a:rPr>
              <a:t>Paid quarterly</a:t>
            </a:r>
          </a:p>
          <a:p>
            <a:pPr marL="457200" lvl="1" indent="-457200">
              <a:spcBef>
                <a:spcPts val="0"/>
              </a:spcBef>
              <a:spcAft>
                <a:spcPts val="1200"/>
              </a:spcAft>
              <a:buFont typeface="Arial" panose="020B0604020202020204" pitchFamily="34" charset="0"/>
              <a:buChar char="•"/>
            </a:pPr>
            <a:endParaRPr lang="en-US" sz="2600" dirty="0">
              <a:latin typeface="Eras Demi ITC" panose="020B0805030504020804" pitchFamily="34" charset="0"/>
              <a:cs typeface="Arial" pitchFamily="34" charset="0"/>
            </a:endParaRPr>
          </a:p>
          <a:p>
            <a:pPr marL="457200" lvl="1" indent="-457200">
              <a:spcBef>
                <a:spcPts val="0"/>
              </a:spcBef>
              <a:spcAft>
                <a:spcPts val="1200"/>
              </a:spcAft>
              <a:buFont typeface="Arial" panose="020B0604020202020204" pitchFamily="34" charset="0"/>
              <a:buChar char="•"/>
            </a:pPr>
            <a:endParaRPr lang="en-US" sz="2600" dirty="0">
              <a:latin typeface="Eras Demi ITC" panose="020B0805030504020804" pitchFamily="34" charset="0"/>
              <a:cs typeface="Arial" pitchFamily="34" charset="0"/>
            </a:endParaRPr>
          </a:p>
          <a:p>
            <a:pPr marL="457200" lvl="1" indent="-457200">
              <a:spcBef>
                <a:spcPts val="0"/>
              </a:spcBef>
              <a:spcAft>
                <a:spcPts val="1200"/>
              </a:spcAft>
              <a:buFont typeface="Arial" panose="020B0604020202020204" pitchFamily="34" charset="0"/>
              <a:buChar char="•"/>
            </a:pPr>
            <a:endParaRPr lang="en-US" sz="2600" dirty="0">
              <a:latin typeface="Eras Demi ITC" panose="020B0805030504020804" pitchFamily="34" charset="0"/>
              <a:cs typeface="Arial" pitchFamily="34" charset="0"/>
            </a:endParaRPr>
          </a:p>
        </p:txBody>
      </p:sp>
    </p:spTree>
    <p:extLst>
      <p:ext uri="{BB962C8B-B14F-4D97-AF65-F5344CB8AC3E}">
        <p14:creationId xmlns:p14="http://schemas.microsoft.com/office/powerpoint/2010/main" val="27535735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24988"/>
            <a:ext cx="7524003" cy="970450"/>
          </a:xfrm>
        </p:spPr>
        <p:txBody>
          <a:bodyPr/>
          <a:lstStyle/>
          <a:p>
            <a:br>
              <a:rPr lang="en-US" dirty="0"/>
            </a:br>
            <a:r>
              <a:rPr lang="en-US" dirty="0"/>
              <a:t>Patient Attribution for Quality and Cost Effectiveness</a:t>
            </a:r>
          </a:p>
        </p:txBody>
      </p:sp>
      <p:sp>
        <p:nvSpPr>
          <p:cNvPr id="3" name="Content Placeholder 2"/>
          <p:cNvSpPr>
            <a:spLocks noGrp="1"/>
          </p:cNvSpPr>
          <p:nvPr>
            <p:ph idx="1"/>
          </p:nvPr>
        </p:nvSpPr>
        <p:spPr>
          <a:xfrm>
            <a:off x="809996" y="2329413"/>
            <a:ext cx="7524003" cy="4153113"/>
          </a:xfrm>
        </p:spPr>
        <p:txBody>
          <a:bodyPr anchor="t">
            <a:normAutofit/>
          </a:bodyPr>
          <a:lstStyle/>
          <a:p>
            <a:pPr marL="457200" lvl="1" indent="-457200">
              <a:spcBef>
                <a:spcPts val="0"/>
              </a:spcBef>
              <a:spcAft>
                <a:spcPts val="1200"/>
              </a:spcAft>
              <a:buFont typeface="Arial" panose="020B0604020202020204" pitchFamily="34" charset="0"/>
              <a:buChar char="•"/>
            </a:pPr>
            <a:r>
              <a:rPr lang="en-US" sz="2600" dirty="0">
                <a:cs typeface="Arial" pitchFamily="34" charset="0"/>
              </a:rPr>
              <a:t>Recipients will not be assigned to individual PCPs, but will be </a:t>
            </a:r>
            <a:r>
              <a:rPr lang="en-US" sz="2600" dirty="0">
                <a:solidFill>
                  <a:srgbClr val="92D050"/>
                </a:solidFill>
                <a:cs typeface="Arial" pitchFamily="34" charset="0"/>
              </a:rPr>
              <a:t>attributed</a:t>
            </a:r>
            <a:r>
              <a:rPr lang="en-US" sz="2600" dirty="0">
                <a:cs typeface="Arial" pitchFamily="34" charset="0"/>
              </a:rPr>
              <a:t> at PCP group level</a:t>
            </a:r>
          </a:p>
          <a:p>
            <a:pPr marL="457200" lvl="1" indent="-457200">
              <a:spcBef>
                <a:spcPts val="0"/>
              </a:spcBef>
              <a:spcAft>
                <a:spcPts val="1200"/>
              </a:spcAft>
              <a:buFont typeface="Arial" panose="020B0604020202020204" pitchFamily="34" charset="0"/>
              <a:buChar char="•"/>
            </a:pPr>
            <a:r>
              <a:rPr lang="en-US" sz="2600" dirty="0">
                <a:cs typeface="Arial" pitchFamily="34" charset="0"/>
              </a:rPr>
              <a:t>Recipients will be </a:t>
            </a:r>
            <a:r>
              <a:rPr lang="en-US" sz="2600" dirty="0">
                <a:solidFill>
                  <a:srgbClr val="92D050"/>
                </a:solidFill>
                <a:cs typeface="Arial" pitchFamily="34" charset="0"/>
              </a:rPr>
              <a:t>attributed</a:t>
            </a:r>
            <a:r>
              <a:rPr lang="en-US" sz="2600" dirty="0">
                <a:cs typeface="Arial" pitchFamily="34" charset="0"/>
              </a:rPr>
              <a:t> to PCP group based on where they received services</a:t>
            </a:r>
          </a:p>
          <a:p>
            <a:pPr marL="457200" lvl="1" indent="-457200">
              <a:spcBef>
                <a:spcPts val="0"/>
              </a:spcBef>
              <a:spcAft>
                <a:spcPts val="1200"/>
              </a:spcAft>
              <a:buFont typeface="Arial" panose="020B0604020202020204" pitchFamily="34" charset="0"/>
              <a:buChar char="•"/>
            </a:pPr>
            <a:r>
              <a:rPr lang="en-US" sz="2600" dirty="0">
                <a:cs typeface="Arial" pitchFamily="34" charset="0"/>
              </a:rPr>
              <a:t>Score will be calculated for each recipient/provider combination</a:t>
            </a:r>
          </a:p>
          <a:p>
            <a:pPr marL="457200" lvl="1" indent="-457200">
              <a:spcBef>
                <a:spcPts val="0"/>
              </a:spcBef>
              <a:spcAft>
                <a:spcPts val="1200"/>
              </a:spcAft>
              <a:buFont typeface="Arial" panose="020B0604020202020204" pitchFamily="34" charset="0"/>
              <a:buChar char="•"/>
            </a:pPr>
            <a:endParaRPr lang="en-US" sz="2600" dirty="0">
              <a:latin typeface="Eras Demi ITC" panose="020B0805030504020804" pitchFamily="34" charset="0"/>
              <a:cs typeface="Arial" pitchFamily="34" charset="0"/>
            </a:endParaRPr>
          </a:p>
          <a:p>
            <a:pPr marL="457200" lvl="1" indent="-457200">
              <a:spcBef>
                <a:spcPts val="0"/>
              </a:spcBef>
              <a:spcAft>
                <a:spcPts val="1200"/>
              </a:spcAft>
              <a:buFont typeface="Arial" panose="020B0604020202020204" pitchFamily="34" charset="0"/>
              <a:buChar char="•"/>
            </a:pPr>
            <a:endParaRPr lang="en-US" sz="2600" dirty="0">
              <a:latin typeface="Eras Demi ITC" panose="020B0805030504020804" pitchFamily="34" charset="0"/>
              <a:cs typeface="Arial" pitchFamily="34" charset="0"/>
            </a:endParaRPr>
          </a:p>
          <a:p>
            <a:pPr marL="457200" lvl="1" indent="-457200">
              <a:spcBef>
                <a:spcPts val="0"/>
              </a:spcBef>
              <a:spcAft>
                <a:spcPts val="1200"/>
              </a:spcAft>
              <a:buFont typeface="Arial" panose="020B0604020202020204" pitchFamily="34" charset="0"/>
              <a:buChar char="•"/>
            </a:pPr>
            <a:endParaRPr lang="en-US" sz="2600" dirty="0">
              <a:latin typeface="Eras Demi ITC" panose="020B0805030504020804" pitchFamily="34" charset="0"/>
              <a:cs typeface="Arial" pitchFamily="34" charset="0"/>
            </a:endParaRPr>
          </a:p>
        </p:txBody>
      </p:sp>
    </p:spTree>
    <p:extLst>
      <p:ext uri="{BB962C8B-B14F-4D97-AF65-F5344CB8AC3E}">
        <p14:creationId xmlns:p14="http://schemas.microsoft.com/office/powerpoint/2010/main" val="25819571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24988"/>
            <a:ext cx="7524003" cy="970450"/>
          </a:xfrm>
        </p:spPr>
        <p:txBody>
          <a:bodyPr/>
          <a:lstStyle/>
          <a:p>
            <a:br>
              <a:rPr lang="en-US" dirty="0"/>
            </a:br>
            <a:r>
              <a:rPr lang="en-US" dirty="0"/>
              <a:t>Patient Attribution for Quality and Cost Effectiveness</a:t>
            </a:r>
          </a:p>
        </p:txBody>
      </p:sp>
      <p:sp>
        <p:nvSpPr>
          <p:cNvPr id="3" name="Content Placeholder 2"/>
          <p:cNvSpPr>
            <a:spLocks noGrp="1"/>
          </p:cNvSpPr>
          <p:nvPr>
            <p:ph idx="1"/>
          </p:nvPr>
        </p:nvSpPr>
        <p:spPr>
          <a:xfrm>
            <a:off x="809996" y="2329413"/>
            <a:ext cx="7524003" cy="4153113"/>
          </a:xfrm>
        </p:spPr>
        <p:txBody>
          <a:bodyPr anchor="t">
            <a:normAutofit/>
          </a:bodyPr>
          <a:lstStyle/>
          <a:p>
            <a:pPr marL="457200" lvl="1" indent="-457200">
              <a:spcBef>
                <a:spcPts val="0"/>
              </a:spcBef>
              <a:spcAft>
                <a:spcPts val="1200"/>
              </a:spcAft>
              <a:buFont typeface="Arial" panose="020B0604020202020204" pitchFamily="34" charset="0"/>
              <a:buChar char="•"/>
            </a:pPr>
            <a:r>
              <a:rPr lang="en-US" sz="2600" dirty="0">
                <a:cs typeface="Arial" pitchFamily="34" charset="0"/>
              </a:rPr>
              <a:t>The provider with the highest score for the recipient will be attributed to that recipient</a:t>
            </a:r>
          </a:p>
          <a:p>
            <a:pPr marL="457200" lvl="1" indent="-457200">
              <a:spcBef>
                <a:spcPts val="0"/>
              </a:spcBef>
              <a:spcAft>
                <a:spcPts val="1200"/>
              </a:spcAft>
              <a:buFont typeface="Arial" panose="020B0604020202020204" pitchFamily="34" charset="0"/>
              <a:buChar char="•"/>
            </a:pPr>
            <a:r>
              <a:rPr lang="en-US" sz="2600" dirty="0">
                <a:cs typeface="Arial" pitchFamily="34" charset="0"/>
              </a:rPr>
              <a:t>More recent claims and preventive visits will receive higher values in this calculation</a:t>
            </a:r>
          </a:p>
          <a:p>
            <a:pPr marL="457200" lvl="1" indent="-457200">
              <a:spcBef>
                <a:spcPts val="0"/>
              </a:spcBef>
              <a:spcAft>
                <a:spcPts val="1200"/>
              </a:spcAft>
              <a:buFont typeface="Arial" panose="020B0604020202020204" pitchFamily="34" charset="0"/>
              <a:buChar char="•"/>
            </a:pPr>
            <a:r>
              <a:rPr lang="en-US" sz="2600" dirty="0">
                <a:cs typeface="Arial" pitchFamily="34" charset="0"/>
              </a:rPr>
              <a:t>Recipients will only be attributed to one PCP group per quarter</a:t>
            </a:r>
          </a:p>
          <a:p>
            <a:pPr marL="457200" lvl="1" indent="-457200">
              <a:spcBef>
                <a:spcPts val="0"/>
              </a:spcBef>
              <a:spcAft>
                <a:spcPts val="1200"/>
              </a:spcAft>
              <a:buFont typeface="Arial" panose="020B0604020202020204" pitchFamily="34" charset="0"/>
              <a:buChar char="•"/>
            </a:pPr>
            <a:r>
              <a:rPr lang="en-US" sz="2600" dirty="0">
                <a:cs typeface="Arial" pitchFamily="34" charset="0"/>
              </a:rPr>
              <a:t>Attribution will be updated quarterly</a:t>
            </a:r>
          </a:p>
          <a:p>
            <a:pPr marL="457200" lvl="1" indent="-457200">
              <a:spcBef>
                <a:spcPts val="0"/>
              </a:spcBef>
              <a:spcAft>
                <a:spcPts val="1200"/>
              </a:spcAft>
              <a:buFont typeface="Arial" panose="020B0604020202020204" pitchFamily="34" charset="0"/>
              <a:buChar char="•"/>
            </a:pPr>
            <a:endParaRPr lang="en-US" sz="2600" dirty="0">
              <a:latin typeface="Eras Demi ITC" panose="020B0805030504020804" pitchFamily="34" charset="0"/>
              <a:cs typeface="Arial" pitchFamily="34" charset="0"/>
            </a:endParaRPr>
          </a:p>
        </p:txBody>
      </p:sp>
    </p:spTree>
    <p:extLst>
      <p:ext uri="{BB962C8B-B14F-4D97-AF65-F5344CB8AC3E}">
        <p14:creationId xmlns:p14="http://schemas.microsoft.com/office/powerpoint/2010/main" val="23798678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PCP Payment Structure</a:t>
            </a:r>
          </a:p>
        </p:txBody>
      </p:sp>
      <p:sp>
        <p:nvSpPr>
          <p:cNvPr id="3" name="Rectangle 2"/>
          <p:cNvSpPr/>
          <p:nvPr/>
        </p:nvSpPr>
        <p:spPr>
          <a:xfrm>
            <a:off x="809995" y="5887029"/>
            <a:ext cx="7524003" cy="67037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Base Fee-For-Service – Current FFS schedule for all physicians</a:t>
            </a:r>
          </a:p>
        </p:txBody>
      </p:sp>
      <p:sp>
        <p:nvSpPr>
          <p:cNvPr id="4" name="Rectangle 3"/>
          <p:cNvSpPr/>
          <p:nvPr/>
        </p:nvSpPr>
        <p:spPr>
          <a:xfrm>
            <a:off x="1333500" y="4390071"/>
            <a:ext cx="6235700" cy="688181"/>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Regional ACHN Participation Payment</a:t>
            </a:r>
          </a:p>
          <a:p>
            <a:pPr algn="ctr"/>
            <a:r>
              <a:rPr lang="en-US" b="1" dirty="0">
                <a:solidFill>
                  <a:schemeClr val="bg1"/>
                </a:solidFill>
              </a:rPr>
              <a:t>Enhanced FFS rate (Same as “Bump”)</a:t>
            </a:r>
          </a:p>
        </p:txBody>
      </p:sp>
      <p:sp>
        <p:nvSpPr>
          <p:cNvPr id="5" name="Rectangle 4"/>
          <p:cNvSpPr/>
          <p:nvPr/>
        </p:nvSpPr>
        <p:spPr>
          <a:xfrm>
            <a:off x="1333500" y="5181900"/>
            <a:ext cx="6235700" cy="59235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Above payments are achievable if physician participates with regional ACHN entity</a:t>
            </a:r>
          </a:p>
        </p:txBody>
      </p:sp>
      <p:sp>
        <p:nvSpPr>
          <p:cNvPr id="8" name="Rectangle 7"/>
          <p:cNvSpPr/>
          <p:nvPr/>
        </p:nvSpPr>
        <p:spPr>
          <a:xfrm>
            <a:off x="2381250" y="3608968"/>
            <a:ext cx="4140200" cy="58658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Patient-Centered </a:t>
            </a:r>
          </a:p>
          <a:p>
            <a:pPr algn="ctr"/>
            <a:r>
              <a:rPr lang="en-US" b="1" dirty="0">
                <a:solidFill>
                  <a:schemeClr val="bg1"/>
                </a:solidFill>
              </a:rPr>
              <a:t>Medical Home Activities</a:t>
            </a:r>
          </a:p>
        </p:txBody>
      </p:sp>
      <p:sp>
        <p:nvSpPr>
          <p:cNvPr id="7" name="Rectangle 6"/>
          <p:cNvSpPr/>
          <p:nvPr/>
        </p:nvSpPr>
        <p:spPr>
          <a:xfrm>
            <a:off x="2381250" y="3062868"/>
            <a:ext cx="4140200" cy="53340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Cost Effectiveness</a:t>
            </a:r>
          </a:p>
        </p:txBody>
      </p:sp>
    </p:spTree>
    <p:extLst>
      <p:ext uri="{BB962C8B-B14F-4D97-AF65-F5344CB8AC3E}">
        <p14:creationId xmlns:p14="http://schemas.microsoft.com/office/powerpoint/2010/main" val="25982646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37688"/>
            <a:ext cx="7524003" cy="970450"/>
          </a:xfrm>
        </p:spPr>
        <p:txBody>
          <a:bodyPr/>
          <a:lstStyle/>
          <a:p>
            <a:r>
              <a:rPr lang="en-US" dirty="0"/>
              <a:t>Cost Effectiveness</a:t>
            </a:r>
            <a:br>
              <a:rPr lang="en-US" dirty="0"/>
            </a:br>
            <a:r>
              <a:rPr lang="en-US" dirty="0"/>
              <a:t>Bonus Payments</a:t>
            </a:r>
          </a:p>
        </p:txBody>
      </p:sp>
      <p:sp>
        <p:nvSpPr>
          <p:cNvPr id="3" name="Content Placeholder 2"/>
          <p:cNvSpPr>
            <a:spLocks noGrp="1"/>
          </p:cNvSpPr>
          <p:nvPr>
            <p:ph idx="1"/>
          </p:nvPr>
        </p:nvSpPr>
        <p:spPr>
          <a:xfrm>
            <a:off x="809996" y="2329413"/>
            <a:ext cx="7524003" cy="4153113"/>
          </a:xfrm>
        </p:spPr>
        <p:txBody>
          <a:bodyPr anchor="t">
            <a:normAutofit lnSpcReduction="10000"/>
          </a:bodyPr>
          <a:lstStyle/>
          <a:p>
            <a:pPr marL="457200" lvl="1" indent="-457200">
              <a:spcBef>
                <a:spcPts val="0"/>
              </a:spcBef>
              <a:spcAft>
                <a:spcPts val="1200"/>
              </a:spcAft>
              <a:buFont typeface="Arial" panose="020B0604020202020204" pitchFamily="34" charset="0"/>
              <a:buChar char="•"/>
            </a:pPr>
            <a:r>
              <a:rPr lang="en-US" sz="2600" dirty="0">
                <a:cs typeface="Arial" pitchFamily="34" charset="0"/>
              </a:rPr>
              <a:t>Risk-adjusted payments</a:t>
            </a:r>
          </a:p>
          <a:p>
            <a:pPr marL="457200" lvl="1" indent="-457200">
              <a:spcBef>
                <a:spcPts val="0"/>
              </a:spcBef>
              <a:spcAft>
                <a:spcPts val="1200"/>
              </a:spcAft>
              <a:buFont typeface="Arial" panose="020B0604020202020204" pitchFamily="34" charset="0"/>
              <a:buChar char="•"/>
            </a:pPr>
            <a:r>
              <a:rPr lang="en-US" sz="2600" dirty="0">
                <a:cs typeface="Arial" pitchFamily="34" charset="0"/>
              </a:rPr>
              <a:t>Cost effectiveness payments based on patient attribution to PCP/PCP group</a:t>
            </a:r>
          </a:p>
          <a:p>
            <a:pPr marL="457200" lvl="1" indent="-457200">
              <a:spcBef>
                <a:spcPts val="0"/>
              </a:spcBef>
              <a:spcAft>
                <a:spcPts val="1200"/>
              </a:spcAft>
              <a:buFont typeface="Arial" panose="020B0604020202020204" pitchFamily="34" charset="0"/>
              <a:buChar char="•"/>
            </a:pPr>
            <a:r>
              <a:rPr lang="en-US" sz="2600" dirty="0">
                <a:cs typeface="Arial" pitchFamily="34" charset="0"/>
              </a:rPr>
              <a:t>Cost effectiveness calculated based on:</a:t>
            </a:r>
          </a:p>
          <a:p>
            <a:pPr marL="1314450" lvl="3" indent="-457200">
              <a:spcBef>
                <a:spcPts val="0"/>
              </a:spcBef>
              <a:spcAft>
                <a:spcPts val="1200"/>
              </a:spcAft>
              <a:buFont typeface="Arial" panose="020B0604020202020204" pitchFamily="34" charset="0"/>
              <a:buChar char="•"/>
            </a:pPr>
            <a:r>
              <a:rPr lang="en-US" sz="2200" dirty="0">
                <a:cs typeface="Arial" pitchFamily="34" charset="0"/>
              </a:rPr>
              <a:t>Two year “look back” of medical claims</a:t>
            </a:r>
          </a:p>
          <a:p>
            <a:pPr marL="1314450" lvl="3" indent="-457200">
              <a:spcBef>
                <a:spcPts val="0"/>
              </a:spcBef>
              <a:spcAft>
                <a:spcPts val="1200"/>
              </a:spcAft>
              <a:buFont typeface="Arial" panose="020B0604020202020204" pitchFamily="34" charset="0"/>
              <a:buChar char="•"/>
            </a:pPr>
            <a:r>
              <a:rPr lang="en-US" sz="2200" dirty="0">
                <a:cs typeface="Arial" pitchFamily="34" charset="0"/>
              </a:rPr>
              <a:t>One year “look back” of maintenance medication claims history</a:t>
            </a:r>
          </a:p>
          <a:p>
            <a:pPr marL="1314450" lvl="3" indent="-457200">
              <a:spcBef>
                <a:spcPts val="0"/>
              </a:spcBef>
              <a:spcAft>
                <a:spcPts val="1200"/>
              </a:spcAft>
              <a:buFont typeface="Arial" panose="020B0604020202020204" pitchFamily="34" charset="0"/>
              <a:buChar char="•"/>
            </a:pPr>
            <a:r>
              <a:rPr lang="en-US" sz="2200" dirty="0">
                <a:cs typeface="Arial" pitchFamily="34" charset="0"/>
              </a:rPr>
              <a:t>Will compare peer-to-peer</a:t>
            </a:r>
          </a:p>
          <a:p>
            <a:pPr marL="457200" lvl="1" indent="-457200">
              <a:spcBef>
                <a:spcPts val="0"/>
              </a:spcBef>
              <a:spcAft>
                <a:spcPts val="1200"/>
              </a:spcAft>
              <a:buFont typeface="Arial" panose="020B0604020202020204" pitchFamily="34" charset="0"/>
              <a:buChar char="•"/>
            </a:pPr>
            <a:r>
              <a:rPr lang="en-US" sz="2600" dirty="0">
                <a:cs typeface="Arial" pitchFamily="34" charset="0"/>
              </a:rPr>
              <a:t>Updated quarterly</a:t>
            </a:r>
          </a:p>
          <a:p>
            <a:pPr marL="457200" lvl="1" indent="-457200">
              <a:spcBef>
                <a:spcPts val="0"/>
              </a:spcBef>
              <a:spcAft>
                <a:spcPts val="1200"/>
              </a:spcAft>
              <a:buFont typeface="Arial" panose="020B0604020202020204" pitchFamily="34" charset="0"/>
              <a:buChar char="•"/>
            </a:pPr>
            <a:endParaRPr lang="en-US" sz="2600" dirty="0">
              <a:latin typeface="Eras Demi ITC" panose="020B0805030504020804" pitchFamily="34" charset="0"/>
              <a:cs typeface="Arial" pitchFamily="34" charset="0"/>
            </a:endParaRPr>
          </a:p>
          <a:p>
            <a:pPr marL="457200" lvl="1" indent="-457200">
              <a:spcBef>
                <a:spcPts val="0"/>
              </a:spcBef>
              <a:spcAft>
                <a:spcPts val="1200"/>
              </a:spcAft>
              <a:buFont typeface="Arial" panose="020B0604020202020204" pitchFamily="34" charset="0"/>
              <a:buChar char="•"/>
            </a:pPr>
            <a:endParaRPr lang="en-US" sz="2600" dirty="0">
              <a:latin typeface="Eras Demi ITC" panose="020B0805030504020804" pitchFamily="34" charset="0"/>
              <a:cs typeface="Arial" pitchFamily="34" charset="0"/>
            </a:endParaRPr>
          </a:p>
          <a:p>
            <a:pPr marL="457200" lvl="1" indent="-457200">
              <a:spcBef>
                <a:spcPts val="0"/>
              </a:spcBef>
              <a:spcAft>
                <a:spcPts val="1200"/>
              </a:spcAft>
              <a:buFont typeface="Arial" panose="020B0604020202020204" pitchFamily="34" charset="0"/>
              <a:buChar char="•"/>
            </a:pPr>
            <a:endParaRPr lang="en-US" sz="2600" dirty="0">
              <a:latin typeface="Eras Demi ITC" panose="020B0805030504020804" pitchFamily="34" charset="0"/>
              <a:cs typeface="Arial" pitchFamily="34" charset="0"/>
            </a:endParaRPr>
          </a:p>
        </p:txBody>
      </p:sp>
    </p:spTree>
    <p:extLst>
      <p:ext uri="{BB962C8B-B14F-4D97-AF65-F5344CB8AC3E}">
        <p14:creationId xmlns:p14="http://schemas.microsoft.com/office/powerpoint/2010/main" val="27831005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37688"/>
            <a:ext cx="7524003" cy="970450"/>
          </a:xfrm>
        </p:spPr>
        <p:txBody>
          <a:bodyPr/>
          <a:lstStyle/>
          <a:p>
            <a:r>
              <a:rPr lang="en-US" sz="3600" dirty="0">
                <a:solidFill>
                  <a:schemeClr val="tx1"/>
                </a:solidFill>
              </a:rPr>
              <a:t>Cost Effectiveness</a:t>
            </a:r>
            <a:br>
              <a:rPr lang="en-US" sz="3600" dirty="0">
                <a:solidFill>
                  <a:schemeClr val="tx1"/>
                </a:solidFill>
              </a:rPr>
            </a:br>
            <a:r>
              <a:rPr lang="en-US" sz="3600" dirty="0">
                <a:solidFill>
                  <a:schemeClr val="tx1"/>
                </a:solidFill>
              </a:rPr>
              <a:t>Bonus Payments</a:t>
            </a:r>
          </a:p>
        </p:txBody>
      </p:sp>
      <p:sp>
        <p:nvSpPr>
          <p:cNvPr id="3" name="Content Placeholder 2"/>
          <p:cNvSpPr>
            <a:spLocks noGrp="1"/>
          </p:cNvSpPr>
          <p:nvPr>
            <p:ph idx="1"/>
          </p:nvPr>
        </p:nvSpPr>
        <p:spPr>
          <a:xfrm>
            <a:off x="809996" y="2329413"/>
            <a:ext cx="7524003" cy="4153113"/>
          </a:xfrm>
        </p:spPr>
        <p:txBody>
          <a:bodyPr anchor="t">
            <a:normAutofit/>
          </a:bodyPr>
          <a:lstStyle/>
          <a:p>
            <a:pPr marL="457200" lvl="1" indent="-457200">
              <a:spcBef>
                <a:spcPts val="0"/>
              </a:spcBef>
              <a:spcAft>
                <a:spcPts val="1200"/>
              </a:spcAft>
              <a:buFont typeface="Arial" panose="020B0604020202020204" pitchFamily="34" charset="0"/>
              <a:buChar char="•"/>
            </a:pPr>
            <a:endParaRPr lang="en-US" sz="2600" dirty="0">
              <a:latin typeface="Eras Demi ITC" panose="020B0805030504020804" pitchFamily="34" charset="0"/>
              <a:cs typeface="Arial" pitchFamily="34" charset="0"/>
            </a:endParaRPr>
          </a:p>
          <a:p>
            <a:pPr marL="457200" lvl="1" indent="-457200">
              <a:spcBef>
                <a:spcPts val="0"/>
              </a:spcBef>
              <a:spcAft>
                <a:spcPts val="1200"/>
              </a:spcAft>
              <a:buFont typeface="Arial" panose="020B0604020202020204" pitchFamily="34" charset="0"/>
              <a:buChar char="•"/>
            </a:pPr>
            <a:endParaRPr lang="en-US" sz="2600" dirty="0">
              <a:latin typeface="Eras Demi ITC" panose="020B0805030504020804" pitchFamily="34" charset="0"/>
              <a:cs typeface="Arial" pitchFamily="34" charset="0"/>
            </a:endParaRPr>
          </a:p>
          <a:p>
            <a:pPr marL="457200" lvl="1" indent="-457200">
              <a:spcBef>
                <a:spcPts val="0"/>
              </a:spcBef>
              <a:spcAft>
                <a:spcPts val="1200"/>
              </a:spcAft>
              <a:buFont typeface="Arial" panose="020B0604020202020204" pitchFamily="34" charset="0"/>
              <a:buChar char="•"/>
            </a:pPr>
            <a:endParaRPr lang="en-US" sz="2600" dirty="0">
              <a:latin typeface="Eras Demi ITC" panose="020B0805030504020804" pitchFamily="34" charset="0"/>
              <a:cs typeface="Arial"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473424060"/>
              </p:ext>
            </p:extLst>
          </p:nvPr>
        </p:nvGraphicFramePr>
        <p:xfrm>
          <a:off x="303192" y="2829826"/>
          <a:ext cx="8537609" cy="1280160"/>
        </p:xfrm>
        <a:graphic>
          <a:graphicData uri="http://schemas.openxmlformats.org/drawingml/2006/table">
            <a:tbl>
              <a:tblPr firstRow="1" bandRow="1">
                <a:tableStyleId>{5C22544A-7EE6-4342-B048-85BDC9FD1C3A}</a:tableStyleId>
              </a:tblPr>
              <a:tblGrid>
                <a:gridCol w="1280161">
                  <a:extLst>
                    <a:ext uri="{9D8B030D-6E8A-4147-A177-3AD203B41FA5}">
                      <a16:colId xmlns:a16="http://schemas.microsoft.com/office/drawing/2014/main" val="2176536602"/>
                    </a:ext>
                  </a:extLst>
                </a:gridCol>
                <a:gridCol w="1309036">
                  <a:extLst>
                    <a:ext uri="{9D8B030D-6E8A-4147-A177-3AD203B41FA5}">
                      <a16:colId xmlns:a16="http://schemas.microsoft.com/office/drawing/2014/main" val="88369018"/>
                    </a:ext>
                  </a:extLst>
                </a:gridCol>
                <a:gridCol w="1362111">
                  <a:extLst>
                    <a:ext uri="{9D8B030D-6E8A-4147-A177-3AD203B41FA5}">
                      <a16:colId xmlns:a16="http://schemas.microsoft.com/office/drawing/2014/main" val="2565767768"/>
                    </a:ext>
                  </a:extLst>
                </a:gridCol>
                <a:gridCol w="1409700">
                  <a:extLst>
                    <a:ext uri="{9D8B030D-6E8A-4147-A177-3AD203B41FA5}">
                      <a16:colId xmlns:a16="http://schemas.microsoft.com/office/drawing/2014/main" val="3950067436"/>
                    </a:ext>
                  </a:extLst>
                </a:gridCol>
                <a:gridCol w="1638300">
                  <a:extLst>
                    <a:ext uri="{9D8B030D-6E8A-4147-A177-3AD203B41FA5}">
                      <a16:colId xmlns:a16="http://schemas.microsoft.com/office/drawing/2014/main" val="6494518"/>
                    </a:ext>
                  </a:extLst>
                </a:gridCol>
                <a:gridCol w="1538301">
                  <a:extLst>
                    <a:ext uri="{9D8B030D-6E8A-4147-A177-3AD203B41FA5}">
                      <a16:colId xmlns:a16="http://schemas.microsoft.com/office/drawing/2014/main" val="2476660775"/>
                    </a:ext>
                  </a:extLst>
                </a:gridCol>
              </a:tblGrid>
              <a:tr h="631790">
                <a:tc>
                  <a:txBody>
                    <a:bodyPr/>
                    <a:lstStyle/>
                    <a:p>
                      <a:pPr algn="ctr"/>
                      <a:r>
                        <a:rPr lang="en-US" dirty="0">
                          <a:solidFill>
                            <a:schemeClr val="accent3">
                              <a:lumMod val="75000"/>
                            </a:schemeClr>
                          </a:solidFill>
                        </a:rPr>
                        <a:t>Quarter 1</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olidFill>
                            <a:schemeClr val="accent3">
                              <a:lumMod val="75000"/>
                            </a:schemeClr>
                          </a:solidFill>
                        </a:rPr>
                        <a:t>Quarter 2</a:t>
                      </a:r>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olidFill>
                            <a:schemeClr val="accent3">
                              <a:lumMod val="75000"/>
                            </a:schemeClr>
                          </a:solidFill>
                        </a:rPr>
                        <a:t>Quarter 3</a:t>
                      </a:r>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olidFill>
                            <a:schemeClr val="accent3">
                              <a:lumMod val="75000"/>
                            </a:schemeClr>
                          </a:solidFill>
                        </a:rPr>
                        <a:t>Quarter 4</a:t>
                      </a:r>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olidFill>
                            <a:schemeClr val="accent3">
                              <a:lumMod val="75000"/>
                            </a:schemeClr>
                          </a:solidFill>
                        </a:rPr>
                        <a:t>Quarter 5</a:t>
                      </a:r>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olidFill>
                            <a:schemeClr val="accent3">
                              <a:lumMod val="75000"/>
                            </a:schemeClr>
                          </a:solidFill>
                        </a:rPr>
                        <a:t>Quarter 6</a:t>
                      </a:r>
                    </a:p>
                    <a:p>
                      <a:pPr algn="ctr"/>
                      <a:endParaRPr lang="en-US" dirty="0"/>
                    </a:p>
                  </a:txBody>
                  <a:tcPr/>
                </a:tc>
                <a:extLst>
                  <a:ext uri="{0D108BD9-81ED-4DB2-BD59-A6C34878D82A}">
                    <a16:rowId xmlns:a16="http://schemas.microsoft.com/office/drawing/2014/main" val="631221860"/>
                  </a:ext>
                </a:extLst>
              </a:tr>
              <a:tr h="619494">
                <a:tc>
                  <a:txBody>
                    <a:bodyPr/>
                    <a:lstStyle/>
                    <a:p>
                      <a:pPr algn="ctr"/>
                      <a:r>
                        <a:rPr lang="en-US" dirty="0"/>
                        <a:t>Full</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t>Full</a:t>
                      </a:r>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t>Full</a:t>
                      </a:r>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t>Full</a:t>
                      </a:r>
                    </a:p>
                    <a:p>
                      <a:pPr algn="ctr"/>
                      <a:endParaRPr lang="en-US" dirty="0"/>
                    </a:p>
                  </a:txBody>
                  <a:tcPr/>
                </a:tc>
                <a:tc>
                  <a:txBody>
                    <a:bodyPr/>
                    <a:lstStyle/>
                    <a:p>
                      <a:pPr algn="ctr"/>
                      <a:r>
                        <a:rPr lang="en-US" dirty="0"/>
                        <a:t>Calculated</a:t>
                      </a:r>
                    </a:p>
                  </a:txBody>
                  <a:tcPr>
                    <a:solidFill>
                      <a:schemeClr val="accent3">
                        <a:lumMod val="60000"/>
                        <a:lumOff val="40000"/>
                      </a:schemeClr>
                    </a:solidFill>
                  </a:tcPr>
                </a:tc>
                <a:tc>
                  <a:txBody>
                    <a:bodyPr/>
                    <a:lstStyle/>
                    <a:p>
                      <a:pPr algn="ctr"/>
                      <a:r>
                        <a:rPr lang="en-US" dirty="0"/>
                        <a:t>Calculated</a:t>
                      </a:r>
                    </a:p>
                  </a:txBody>
                  <a:tcPr>
                    <a:solidFill>
                      <a:schemeClr val="accent3">
                        <a:lumMod val="60000"/>
                        <a:lumOff val="40000"/>
                      </a:schemeClr>
                    </a:solidFill>
                  </a:tcPr>
                </a:tc>
                <a:extLst>
                  <a:ext uri="{0D108BD9-81ED-4DB2-BD59-A6C34878D82A}">
                    <a16:rowId xmlns:a16="http://schemas.microsoft.com/office/drawing/2014/main" val="620817121"/>
                  </a:ext>
                </a:extLst>
              </a:tr>
            </a:tbl>
          </a:graphicData>
        </a:graphic>
      </p:graphicFrame>
    </p:spTree>
    <p:extLst>
      <p:ext uri="{BB962C8B-B14F-4D97-AF65-F5344CB8AC3E}">
        <p14:creationId xmlns:p14="http://schemas.microsoft.com/office/powerpoint/2010/main" val="6201632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PCP Payment Structure</a:t>
            </a:r>
          </a:p>
        </p:txBody>
      </p:sp>
      <p:sp>
        <p:nvSpPr>
          <p:cNvPr id="3" name="Rectangle 2"/>
          <p:cNvSpPr/>
          <p:nvPr/>
        </p:nvSpPr>
        <p:spPr>
          <a:xfrm>
            <a:off x="809995" y="5887029"/>
            <a:ext cx="7524003" cy="67037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Base Fee-For-Service – Current FFS schedule for all physicians</a:t>
            </a:r>
          </a:p>
        </p:txBody>
      </p:sp>
      <p:sp>
        <p:nvSpPr>
          <p:cNvPr id="4" name="Rectangle 3"/>
          <p:cNvSpPr/>
          <p:nvPr/>
        </p:nvSpPr>
        <p:spPr>
          <a:xfrm>
            <a:off x="1333500" y="4390071"/>
            <a:ext cx="6235700" cy="688181"/>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Regional ACHN Participation Payment</a:t>
            </a:r>
          </a:p>
          <a:p>
            <a:pPr algn="ctr"/>
            <a:r>
              <a:rPr lang="en-US" b="1" dirty="0">
                <a:solidFill>
                  <a:schemeClr val="bg1"/>
                </a:solidFill>
              </a:rPr>
              <a:t>Enhanced FFS rate (Same as “Bump”)</a:t>
            </a:r>
          </a:p>
        </p:txBody>
      </p:sp>
      <p:sp>
        <p:nvSpPr>
          <p:cNvPr id="5" name="Rectangle 4"/>
          <p:cNvSpPr/>
          <p:nvPr/>
        </p:nvSpPr>
        <p:spPr>
          <a:xfrm>
            <a:off x="1333500" y="5181900"/>
            <a:ext cx="6235700" cy="59235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Above payments are achievable if physician participates with regional ACHN entity</a:t>
            </a:r>
          </a:p>
        </p:txBody>
      </p:sp>
      <p:sp>
        <p:nvSpPr>
          <p:cNvPr id="8" name="Rectangle 7"/>
          <p:cNvSpPr/>
          <p:nvPr/>
        </p:nvSpPr>
        <p:spPr>
          <a:xfrm>
            <a:off x="2381250" y="3608968"/>
            <a:ext cx="4140200" cy="58658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Patient-Centered </a:t>
            </a:r>
          </a:p>
          <a:p>
            <a:pPr algn="ctr"/>
            <a:r>
              <a:rPr lang="en-US" b="1" dirty="0">
                <a:solidFill>
                  <a:schemeClr val="bg1"/>
                </a:solidFill>
              </a:rPr>
              <a:t>Medical Home Activities</a:t>
            </a:r>
          </a:p>
        </p:txBody>
      </p:sp>
      <p:sp>
        <p:nvSpPr>
          <p:cNvPr id="7" name="Rectangle 6"/>
          <p:cNvSpPr/>
          <p:nvPr/>
        </p:nvSpPr>
        <p:spPr>
          <a:xfrm>
            <a:off x="2381250" y="3062868"/>
            <a:ext cx="4140200" cy="53340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Cost Effectiveness</a:t>
            </a:r>
          </a:p>
        </p:txBody>
      </p:sp>
      <p:sp>
        <p:nvSpPr>
          <p:cNvPr id="9" name="Rectangle 8"/>
          <p:cNvSpPr/>
          <p:nvPr/>
        </p:nvSpPr>
        <p:spPr>
          <a:xfrm>
            <a:off x="2381250" y="2516768"/>
            <a:ext cx="4140200" cy="533400"/>
          </a:xfrm>
          <a:prstGeom prst="rect">
            <a:avLst/>
          </a:prstGeom>
          <a:solidFill>
            <a:srgbClr val="9ECD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Quality Metric Performance</a:t>
            </a:r>
          </a:p>
        </p:txBody>
      </p:sp>
    </p:spTree>
    <p:extLst>
      <p:ext uri="{BB962C8B-B14F-4D97-AF65-F5344CB8AC3E}">
        <p14:creationId xmlns:p14="http://schemas.microsoft.com/office/powerpoint/2010/main" val="26343231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37688"/>
            <a:ext cx="7524003" cy="970450"/>
          </a:xfrm>
        </p:spPr>
        <p:txBody>
          <a:bodyPr/>
          <a:lstStyle/>
          <a:p>
            <a:r>
              <a:rPr lang="en-US" dirty="0"/>
              <a:t>Quality Bonus Payments</a:t>
            </a:r>
          </a:p>
        </p:txBody>
      </p:sp>
      <p:sp>
        <p:nvSpPr>
          <p:cNvPr id="3" name="Content Placeholder 2"/>
          <p:cNvSpPr>
            <a:spLocks noGrp="1"/>
          </p:cNvSpPr>
          <p:nvPr>
            <p:ph idx="1"/>
          </p:nvPr>
        </p:nvSpPr>
        <p:spPr>
          <a:xfrm>
            <a:off x="809995" y="2215113"/>
            <a:ext cx="7524003" cy="4153113"/>
          </a:xfrm>
        </p:spPr>
        <p:txBody>
          <a:bodyPr anchor="t">
            <a:normAutofit/>
          </a:bodyPr>
          <a:lstStyle/>
          <a:p>
            <a:pPr marL="457200" lvl="1" indent="-457200">
              <a:spcBef>
                <a:spcPts val="0"/>
              </a:spcBef>
              <a:spcAft>
                <a:spcPts val="1200"/>
              </a:spcAft>
              <a:buFont typeface="Arial" panose="020B0604020202020204" pitchFamily="34" charset="0"/>
              <a:buChar char="•"/>
            </a:pPr>
            <a:r>
              <a:rPr lang="en-US" sz="2600" dirty="0">
                <a:cs typeface="Arial" pitchFamily="34" charset="0"/>
              </a:rPr>
              <a:t>For at least four quarters, all practice groups will automatically receive a full Quality Bonus payment at the first of each quarter</a:t>
            </a:r>
          </a:p>
          <a:p>
            <a:pPr marL="457200" lvl="1" indent="-457200">
              <a:spcBef>
                <a:spcPts val="0"/>
              </a:spcBef>
              <a:spcAft>
                <a:spcPts val="1200"/>
              </a:spcAft>
              <a:buFont typeface="Arial" panose="020B0604020202020204" pitchFamily="34" charset="0"/>
              <a:buChar char="•"/>
            </a:pPr>
            <a:r>
              <a:rPr lang="en-US" sz="2600" dirty="0">
                <a:cs typeface="Arial" pitchFamily="34" charset="0"/>
              </a:rPr>
              <a:t>In the future, Medicaid will calculate a Quality Bonus payment based on performance</a:t>
            </a:r>
          </a:p>
          <a:p>
            <a:pPr marL="457200" lvl="1" indent="-457200">
              <a:spcBef>
                <a:spcPts val="0"/>
              </a:spcBef>
              <a:spcAft>
                <a:spcPts val="1200"/>
              </a:spcAft>
              <a:buFont typeface="Arial" panose="020B0604020202020204" pitchFamily="34" charset="0"/>
              <a:buChar char="•"/>
            </a:pPr>
            <a:r>
              <a:rPr lang="en-US" sz="2600" dirty="0">
                <a:cs typeface="Arial" pitchFamily="34" charset="0"/>
              </a:rPr>
              <a:t>Payments will be based only on measures relevant to a group’s practice</a:t>
            </a:r>
          </a:p>
          <a:p>
            <a:pPr marL="457200" lvl="1" indent="-457200">
              <a:spcBef>
                <a:spcPts val="0"/>
              </a:spcBef>
              <a:spcAft>
                <a:spcPts val="1200"/>
              </a:spcAft>
              <a:buFont typeface="Arial" panose="020B0604020202020204" pitchFamily="34" charset="0"/>
              <a:buChar char="•"/>
            </a:pPr>
            <a:endParaRPr lang="en-US" sz="2600" dirty="0">
              <a:latin typeface="Eras Demi ITC" panose="020B0805030504020804" pitchFamily="34" charset="0"/>
              <a:cs typeface="Arial" pitchFamily="34" charset="0"/>
            </a:endParaRPr>
          </a:p>
          <a:p>
            <a:pPr marL="457200" lvl="1" indent="-457200">
              <a:spcBef>
                <a:spcPts val="0"/>
              </a:spcBef>
              <a:spcAft>
                <a:spcPts val="1200"/>
              </a:spcAft>
              <a:buFont typeface="Arial" panose="020B0604020202020204" pitchFamily="34" charset="0"/>
              <a:buChar char="•"/>
            </a:pPr>
            <a:endParaRPr lang="en-US" sz="2600" dirty="0">
              <a:latin typeface="Eras Demi ITC" panose="020B0805030504020804" pitchFamily="34" charset="0"/>
              <a:cs typeface="Arial" pitchFamily="34" charset="0"/>
            </a:endParaRPr>
          </a:p>
          <a:p>
            <a:pPr marL="457200" lvl="1" indent="-457200">
              <a:spcBef>
                <a:spcPts val="0"/>
              </a:spcBef>
              <a:spcAft>
                <a:spcPts val="1200"/>
              </a:spcAft>
              <a:buFont typeface="Arial" panose="020B0604020202020204" pitchFamily="34" charset="0"/>
              <a:buChar char="•"/>
            </a:pPr>
            <a:endParaRPr lang="en-US" sz="2600" dirty="0">
              <a:latin typeface="Eras Demi ITC" panose="020B0805030504020804" pitchFamily="34" charset="0"/>
              <a:cs typeface="Arial" pitchFamily="34" charset="0"/>
            </a:endParaRPr>
          </a:p>
        </p:txBody>
      </p:sp>
    </p:spTree>
    <p:extLst>
      <p:ext uri="{BB962C8B-B14F-4D97-AF65-F5344CB8AC3E}">
        <p14:creationId xmlns:p14="http://schemas.microsoft.com/office/powerpoint/2010/main" val="8361163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37688"/>
            <a:ext cx="7524003" cy="970450"/>
          </a:xfrm>
        </p:spPr>
        <p:txBody>
          <a:bodyPr/>
          <a:lstStyle/>
          <a:p>
            <a:r>
              <a:rPr lang="en-US" dirty="0"/>
              <a:t>Quality </a:t>
            </a:r>
            <a:br>
              <a:rPr lang="en-US" dirty="0"/>
            </a:br>
            <a:r>
              <a:rPr lang="en-US" dirty="0"/>
              <a:t>Bonus Payments</a:t>
            </a:r>
          </a:p>
        </p:txBody>
      </p:sp>
      <p:sp>
        <p:nvSpPr>
          <p:cNvPr id="3" name="Content Placeholder 2"/>
          <p:cNvSpPr>
            <a:spLocks noGrp="1"/>
          </p:cNvSpPr>
          <p:nvPr>
            <p:ph idx="1"/>
          </p:nvPr>
        </p:nvSpPr>
        <p:spPr>
          <a:xfrm>
            <a:off x="809996" y="2329413"/>
            <a:ext cx="7524003" cy="4153113"/>
          </a:xfrm>
        </p:spPr>
        <p:txBody>
          <a:bodyPr anchor="t">
            <a:normAutofit/>
          </a:bodyPr>
          <a:lstStyle/>
          <a:p>
            <a:pPr marL="457200" lvl="1" indent="-457200">
              <a:spcBef>
                <a:spcPts val="0"/>
              </a:spcBef>
              <a:spcAft>
                <a:spcPts val="1200"/>
              </a:spcAft>
              <a:buFont typeface="Arial" panose="020B0604020202020204" pitchFamily="34" charset="0"/>
              <a:buChar char="•"/>
            </a:pPr>
            <a:endParaRPr lang="en-US" sz="2600" dirty="0">
              <a:latin typeface="Eras Demi ITC" panose="020B0805030504020804" pitchFamily="34" charset="0"/>
              <a:cs typeface="Arial" pitchFamily="34" charset="0"/>
            </a:endParaRPr>
          </a:p>
          <a:p>
            <a:pPr marL="457200" lvl="1" indent="-457200">
              <a:spcBef>
                <a:spcPts val="0"/>
              </a:spcBef>
              <a:spcAft>
                <a:spcPts val="1200"/>
              </a:spcAft>
              <a:buFont typeface="Arial" panose="020B0604020202020204" pitchFamily="34" charset="0"/>
              <a:buChar char="•"/>
            </a:pPr>
            <a:endParaRPr lang="en-US" sz="2600" dirty="0">
              <a:latin typeface="Eras Demi ITC" panose="020B0805030504020804" pitchFamily="34" charset="0"/>
              <a:cs typeface="Arial" pitchFamily="34" charset="0"/>
            </a:endParaRPr>
          </a:p>
          <a:p>
            <a:pPr marL="457200" lvl="1" indent="-457200">
              <a:spcBef>
                <a:spcPts val="0"/>
              </a:spcBef>
              <a:spcAft>
                <a:spcPts val="1200"/>
              </a:spcAft>
              <a:buFont typeface="Arial" panose="020B0604020202020204" pitchFamily="34" charset="0"/>
              <a:buChar char="•"/>
            </a:pPr>
            <a:endParaRPr lang="en-US" sz="2600" dirty="0">
              <a:latin typeface="Eras Demi ITC" panose="020B0805030504020804" pitchFamily="34" charset="0"/>
              <a:cs typeface="Arial" pitchFamily="34" charset="0"/>
            </a:endParaRPr>
          </a:p>
        </p:txBody>
      </p:sp>
      <p:graphicFrame>
        <p:nvGraphicFramePr>
          <p:cNvPr id="4" name="Table 3"/>
          <p:cNvGraphicFramePr>
            <a:graphicFrameLocks noGrp="1"/>
          </p:cNvGraphicFramePr>
          <p:nvPr/>
        </p:nvGraphicFramePr>
        <p:xfrm>
          <a:off x="303192" y="2829826"/>
          <a:ext cx="8537609" cy="1280160"/>
        </p:xfrm>
        <a:graphic>
          <a:graphicData uri="http://schemas.openxmlformats.org/drawingml/2006/table">
            <a:tbl>
              <a:tblPr firstRow="1" bandRow="1">
                <a:tableStyleId>{5C22544A-7EE6-4342-B048-85BDC9FD1C3A}</a:tableStyleId>
              </a:tblPr>
              <a:tblGrid>
                <a:gridCol w="1280161">
                  <a:extLst>
                    <a:ext uri="{9D8B030D-6E8A-4147-A177-3AD203B41FA5}">
                      <a16:colId xmlns:a16="http://schemas.microsoft.com/office/drawing/2014/main" val="2176536602"/>
                    </a:ext>
                  </a:extLst>
                </a:gridCol>
                <a:gridCol w="1309036">
                  <a:extLst>
                    <a:ext uri="{9D8B030D-6E8A-4147-A177-3AD203B41FA5}">
                      <a16:colId xmlns:a16="http://schemas.microsoft.com/office/drawing/2014/main" val="88369018"/>
                    </a:ext>
                  </a:extLst>
                </a:gridCol>
                <a:gridCol w="1362111">
                  <a:extLst>
                    <a:ext uri="{9D8B030D-6E8A-4147-A177-3AD203B41FA5}">
                      <a16:colId xmlns:a16="http://schemas.microsoft.com/office/drawing/2014/main" val="2565767768"/>
                    </a:ext>
                  </a:extLst>
                </a:gridCol>
                <a:gridCol w="1409700">
                  <a:extLst>
                    <a:ext uri="{9D8B030D-6E8A-4147-A177-3AD203B41FA5}">
                      <a16:colId xmlns:a16="http://schemas.microsoft.com/office/drawing/2014/main" val="3950067436"/>
                    </a:ext>
                  </a:extLst>
                </a:gridCol>
                <a:gridCol w="1638300">
                  <a:extLst>
                    <a:ext uri="{9D8B030D-6E8A-4147-A177-3AD203B41FA5}">
                      <a16:colId xmlns:a16="http://schemas.microsoft.com/office/drawing/2014/main" val="6494518"/>
                    </a:ext>
                  </a:extLst>
                </a:gridCol>
                <a:gridCol w="1538301">
                  <a:extLst>
                    <a:ext uri="{9D8B030D-6E8A-4147-A177-3AD203B41FA5}">
                      <a16:colId xmlns:a16="http://schemas.microsoft.com/office/drawing/2014/main" val="2476660775"/>
                    </a:ext>
                  </a:extLst>
                </a:gridCol>
              </a:tblGrid>
              <a:tr h="631790">
                <a:tc>
                  <a:txBody>
                    <a:bodyPr/>
                    <a:lstStyle/>
                    <a:p>
                      <a:pPr algn="ctr"/>
                      <a:r>
                        <a:rPr lang="en-US" dirty="0">
                          <a:solidFill>
                            <a:schemeClr val="accent3">
                              <a:lumMod val="75000"/>
                            </a:schemeClr>
                          </a:solidFill>
                        </a:rPr>
                        <a:t>Quarter 1</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olidFill>
                            <a:schemeClr val="accent3">
                              <a:lumMod val="75000"/>
                            </a:schemeClr>
                          </a:solidFill>
                        </a:rPr>
                        <a:t>Quarter 2</a:t>
                      </a:r>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olidFill>
                            <a:schemeClr val="accent3">
                              <a:lumMod val="75000"/>
                            </a:schemeClr>
                          </a:solidFill>
                        </a:rPr>
                        <a:t>Quarter 3</a:t>
                      </a:r>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olidFill>
                            <a:schemeClr val="accent3">
                              <a:lumMod val="75000"/>
                            </a:schemeClr>
                          </a:solidFill>
                        </a:rPr>
                        <a:t>Quarter 4</a:t>
                      </a:r>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olidFill>
                            <a:schemeClr val="accent3">
                              <a:lumMod val="75000"/>
                            </a:schemeClr>
                          </a:solidFill>
                        </a:rPr>
                        <a:t>Quarter 5</a:t>
                      </a:r>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olidFill>
                            <a:schemeClr val="accent3">
                              <a:lumMod val="75000"/>
                            </a:schemeClr>
                          </a:solidFill>
                        </a:rPr>
                        <a:t>Quarter 6</a:t>
                      </a:r>
                    </a:p>
                    <a:p>
                      <a:pPr algn="ctr"/>
                      <a:endParaRPr lang="en-US" dirty="0"/>
                    </a:p>
                  </a:txBody>
                  <a:tcPr/>
                </a:tc>
                <a:extLst>
                  <a:ext uri="{0D108BD9-81ED-4DB2-BD59-A6C34878D82A}">
                    <a16:rowId xmlns:a16="http://schemas.microsoft.com/office/drawing/2014/main" val="631221860"/>
                  </a:ext>
                </a:extLst>
              </a:tr>
              <a:tr h="619494">
                <a:tc>
                  <a:txBody>
                    <a:bodyPr/>
                    <a:lstStyle/>
                    <a:p>
                      <a:pPr algn="ctr"/>
                      <a:r>
                        <a:rPr lang="en-US" dirty="0"/>
                        <a:t>Full</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t>Full</a:t>
                      </a:r>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t>Full</a:t>
                      </a:r>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t>Full</a:t>
                      </a:r>
                    </a:p>
                    <a:p>
                      <a:pPr algn="ctr"/>
                      <a:endParaRPr lang="en-US" dirty="0"/>
                    </a:p>
                  </a:txBody>
                  <a:tcPr/>
                </a:tc>
                <a:tc>
                  <a:txBody>
                    <a:bodyPr/>
                    <a:lstStyle/>
                    <a:p>
                      <a:pPr algn="ctr"/>
                      <a:r>
                        <a:rPr lang="en-US" dirty="0"/>
                        <a:t>Calculated</a:t>
                      </a:r>
                    </a:p>
                  </a:txBody>
                  <a:tcPr>
                    <a:solidFill>
                      <a:schemeClr val="accent3">
                        <a:lumMod val="60000"/>
                        <a:lumOff val="40000"/>
                      </a:schemeClr>
                    </a:solidFill>
                  </a:tcPr>
                </a:tc>
                <a:tc>
                  <a:txBody>
                    <a:bodyPr/>
                    <a:lstStyle/>
                    <a:p>
                      <a:pPr algn="ctr"/>
                      <a:r>
                        <a:rPr lang="en-US" dirty="0"/>
                        <a:t>Calculated</a:t>
                      </a:r>
                    </a:p>
                  </a:txBody>
                  <a:tcPr>
                    <a:solidFill>
                      <a:schemeClr val="accent3">
                        <a:lumMod val="60000"/>
                        <a:lumOff val="40000"/>
                      </a:schemeClr>
                    </a:solidFill>
                  </a:tcPr>
                </a:tc>
                <a:extLst>
                  <a:ext uri="{0D108BD9-81ED-4DB2-BD59-A6C34878D82A}">
                    <a16:rowId xmlns:a16="http://schemas.microsoft.com/office/drawing/2014/main" val="620817121"/>
                  </a:ext>
                </a:extLst>
              </a:tr>
            </a:tbl>
          </a:graphicData>
        </a:graphic>
      </p:graphicFrame>
    </p:spTree>
    <p:extLst>
      <p:ext uri="{BB962C8B-B14F-4D97-AF65-F5344CB8AC3E}">
        <p14:creationId xmlns:p14="http://schemas.microsoft.com/office/powerpoint/2010/main" val="32990261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37688"/>
            <a:ext cx="7524003" cy="970450"/>
          </a:xfrm>
        </p:spPr>
        <p:txBody>
          <a:bodyPr/>
          <a:lstStyle/>
          <a:p>
            <a:r>
              <a:rPr lang="en-US" dirty="0"/>
              <a:t>Quality Measures</a:t>
            </a:r>
          </a:p>
        </p:txBody>
      </p:sp>
      <p:sp>
        <p:nvSpPr>
          <p:cNvPr id="3" name="Content Placeholder 2"/>
          <p:cNvSpPr>
            <a:spLocks noGrp="1"/>
          </p:cNvSpPr>
          <p:nvPr>
            <p:ph idx="1"/>
          </p:nvPr>
        </p:nvSpPr>
        <p:spPr>
          <a:xfrm>
            <a:off x="809995" y="2215113"/>
            <a:ext cx="7524003" cy="4153113"/>
          </a:xfrm>
        </p:spPr>
        <p:txBody>
          <a:bodyPr anchor="t">
            <a:normAutofit/>
          </a:bodyPr>
          <a:lstStyle/>
          <a:p>
            <a:pPr marL="457200" lvl="1" indent="-457200">
              <a:spcBef>
                <a:spcPts val="0"/>
              </a:spcBef>
              <a:spcAft>
                <a:spcPts val="1200"/>
              </a:spcAft>
              <a:buFont typeface="Arial" panose="020B0604020202020204" pitchFamily="34" charset="0"/>
              <a:buChar char="•"/>
            </a:pPr>
            <a:r>
              <a:rPr lang="en-US" sz="2600" dirty="0">
                <a:cs typeface="Arial" pitchFamily="34" charset="0"/>
              </a:rPr>
              <a:t>Well-child visits for children, ages 3-6</a:t>
            </a:r>
          </a:p>
          <a:p>
            <a:pPr marL="457200" lvl="1" indent="-457200">
              <a:spcBef>
                <a:spcPts val="0"/>
              </a:spcBef>
              <a:spcAft>
                <a:spcPts val="1200"/>
              </a:spcAft>
              <a:buFont typeface="Arial" panose="020B0604020202020204" pitchFamily="34" charset="0"/>
              <a:buChar char="•"/>
            </a:pPr>
            <a:r>
              <a:rPr lang="en-US" sz="2600" dirty="0">
                <a:cs typeface="Arial" pitchFamily="34" charset="0"/>
              </a:rPr>
              <a:t>Adolescent well care visits</a:t>
            </a:r>
          </a:p>
          <a:p>
            <a:pPr marL="457200" lvl="1" indent="-457200">
              <a:spcBef>
                <a:spcPts val="0"/>
              </a:spcBef>
              <a:spcAft>
                <a:spcPts val="1200"/>
              </a:spcAft>
              <a:buFont typeface="Arial" panose="020B0604020202020204" pitchFamily="34" charset="0"/>
              <a:buChar char="•"/>
            </a:pPr>
            <a:r>
              <a:rPr lang="en-US" sz="2600" dirty="0">
                <a:cs typeface="Arial" pitchFamily="34" charset="0"/>
              </a:rPr>
              <a:t>Immunization status – Child/Adolescent</a:t>
            </a:r>
          </a:p>
          <a:p>
            <a:pPr marL="457200" lvl="1" indent="-457200">
              <a:spcBef>
                <a:spcPts val="0"/>
              </a:spcBef>
              <a:spcAft>
                <a:spcPts val="1200"/>
              </a:spcAft>
              <a:buFont typeface="Arial" panose="020B0604020202020204" pitchFamily="34" charset="0"/>
              <a:buChar char="•"/>
            </a:pPr>
            <a:r>
              <a:rPr lang="en-US" sz="2600" dirty="0">
                <a:cs typeface="Arial" pitchFamily="34" charset="0"/>
              </a:rPr>
              <a:t>Antidepressant medication management</a:t>
            </a:r>
          </a:p>
          <a:p>
            <a:pPr marL="457200" lvl="1" indent="-457200">
              <a:spcBef>
                <a:spcPts val="0"/>
              </a:spcBef>
              <a:spcAft>
                <a:spcPts val="1200"/>
              </a:spcAft>
              <a:buFont typeface="Arial" panose="020B0604020202020204" pitchFamily="34" charset="0"/>
              <a:buChar char="•"/>
            </a:pPr>
            <a:r>
              <a:rPr lang="en-US" sz="2600" dirty="0">
                <a:cs typeface="Arial" pitchFamily="34" charset="0"/>
              </a:rPr>
              <a:t>HbA1c test for diabetic patients</a:t>
            </a:r>
          </a:p>
          <a:p>
            <a:pPr marL="457200" lvl="1" indent="-457200">
              <a:spcBef>
                <a:spcPts val="0"/>
              </a:spcBef>
              <a:spcAft>
                <a:spcPts val="1200"/>
              </a:spcAft>
              <a:buFont typeface="Arial" panose="020B0604020202020204" pitchFamily="34" charset="0"/>
              <a:buChar char="•"/>
            </a:pPr>
            <a:r>
              <a:rPr lang="en-US" sz="2600" dirty="0">
                <a:cs typeface="Arial" pitchFamily="34" charset="0"/>
              </a:rPr>
              <a:t>Follow-up after ER visit for alcohol or other drugs</a:t>
            </a:r>
          </a:p>
          <a:p>
            <a:pPr marL="457200" lvl="1" indent="-457200">
              <a:spcBef>
                <a:spcPts val="0"/>
              </a:spcBef>
              <a:spcAft>
                <a:spcPts val="1200"/>
              </a:spcAft>
              <a:buFont typeface="Arial" panose="020B0604020202020204" pitchFamily="34" charset="0"/>
              <a:buChar char="•"/>
            </a:pPr>
            <a:endParaRPr lang="en-US" sz="2600" dirty="0">
              <a:latin typeface="Eras Demi ITC" panose="020B0805030504020804" pitchFamily="34" charset="0"/>
              <a:cs typeface="Arial" pitchFamily="34" charset="0"/>
            </a:endParaRPr>
          </a:p>
          <a:p>
            <a:pPr marL="457200" lvl="1" indent="-457200">
              <a:spcBef>
                <a:spcPts val="0"/>
              </a:spcBef>
              <a:spcAft>
                <a:spcPts val="1200"/>
              </a:spcAft>
              <a:buFont typeface="Arial" panose="020B0604020202020204" pitchFamily="34" charset="0"/>
              <a:buChar char="•"/>
            </a:pPr>
            <a:endParaRPr lang="en-US" sz="2600" dirty="0">
              <a:latin typeface="Eras Demi ITC" panose="020B0805030504020804" pitchFamily="34" charset="0"/>
              <a:cs typeface="Arial" pitchFamily="34" charset="0"/>
            </a:endParaRPr>
          </a:p>
        </p:txBody>
      </p:sp>
    </p:spTree>
    <p:extLst>
      <p:ext uri="{BB962C8B-B14F-4D97-AF65-F5344CB8AC3E}">
        <p14:creationId xmlns:p14="http://schemas.microsoft.com/office/powerpoint/2010/main" val="33270302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4A3C0-2FBB-4EA1-81E9-F0DAA0775216}"/>
              </a:ext>
            </a:extLst>
          </p:cNvPr>
          <p:cNvSpPr>
            <a:spLocks noGrp="1"/>
          </p:cNvSpPr>
          <p:nvPr>
            <p:ph type="title"/>
          </p:nvPr>
        </p:nvSpPr>
        <p:spPr/>
        <p:txBody>
          <a:bodyPr/>
          <a:lstStyle/>
          <a:p>
            <a:r>
              <a:rPr lang="en-US" dirty="0"/>
              <a:t>ACHN Payment Summary</a:t>
            </a:r>
          </a:p>
        </p:txBody>
      </p:sp>
      <p:graphicFrame>
        <p:nvGraphicFramePr>
          <p:cNvPr id="4" name="Content Placeholder 3">
            <a:extLst>
              <a:ext uri="{FF2B5EF4-FFF2-40B4-BE49-F238E27FC236}">
                <a16:creationId xmlns:a16="http://schemas.microsoft.com/office/drawing/2014/main" id="{C1722433-C1DD-4DA5-9B35-C3D32A1CAE11}"/>
              </a:ext>
            </a:extLst>
          </p:cNvPr>
          <p:cNvGraphicFramePr>
            <a:graphicFrameLocks noGrp="1"/>
          </p:cNvGraphicFramePr>
          <p:nvPr>
            <p:ph idx="1"/>
            <p:extLst>
              <p:ext uri="{D42A27DB-BD31-4B8C-83A1-F6EECF244321}">
                <p14:modId xmlns:p14="http://schemas.microsoft.com/office/powerpoint/2010/main" val="3891259739"/>
              </p:ext>
            </p:extLst>
          </p:nvPr>
        </p:nvGraphicFramePr>
        <p:xfrm>
          <a:off x="1313425" y="2199191"/>
          <a:ext cx="6517150" cy="3776232"/>
        </p:xfrm>
        <a:graphic>
          <a:graphicData uri="http://schemas.openxmlformats.org/drawingml/2006/table">
            <a:tbl>
              <a:tblPr firstRow="1" bandRow="1">
                <a:tableStyleId>{5C22544A-7EE6-4342-B048-85BDC9FD1C3A}</a:tableStyleId>
              </a:tblPr>
              <a:tblGrid>
                <a:gridCol w="3258575">
                  <a:extLst>
                    <a:ext uri="{9D8B030D-6E8A-4147-A177-3AD203B41FA5}">
                      <a16:colId xmlns:a16="http://schemas.microsoft.com/office/drawing/2014/main" val="488233110"/>
                    </a:ext>
                  </a:extLst>
                </a:gridCol>
                <a:gridCol w="3258575">
                  <a:extLst>
                    <a:ext uri="{9D8B030D-6E8A-4147-A177-3AD203B41FA5}">
                      <a16:colId xmlns:a16="http://schemas.microsoft.com/office/drawing/2014/main" val="707756297"/>
                    </a:ext>
                  </a:extLst>
                </a:gridCol>
              </a:tblGrid>
              <a:tr h="1010202">
                <a:tc>
                  <a:txBody>
                    <a:bodyPr/>
                    <a:lstStyle/>
                    <a:p>
                      <a:r>
                        <a:rPr lang="en-US" dirty="0"/>
                        <a:t>Patient 1st (ending September 30, 2019)</a:t>
                      </a:r>
                    </a:p>
                  </a:txBody>
                  <a:tcPr/>
                </a:tc>
                <a:tc>
                  <a:txBody>
                    <a:bodyPr/>
                    <a:lstStyle/>
                    <a:p>
                      <a:r>
                        <a:rPr lang="en-US" dirty="0"/>
                        <a:t>ACHN</a:t>
                      </a:r>
                    </a:p>
                  </a:txBody>
                  <a:tcPr/>
                </a:tc>
                <a:extLst>
                  <a:ext uri="{0D108BD9-81ED-4DB2-BD59-A6C34878D82A}">
                    <a16:rowId xmlns:a16="http://schemas.microsoft.com/office/drawing/2014/main" val="526970140"/>
                  </a:ext>
                </a:extLst>
              </a:tr>
              <a:tr h="585276">
                <a:tc>
                  <a:txBody>
                    <a:bodyPr/>
                    <a:lstStyle/>
                    <a:p>
                      <a:r>
                        <a:rPr lang="en-US" dirty="0"/>
                        <a:t>Panels</a:t>
                      </a:r>
                    </a:p>
                  </a:txBody>
                  <a:tcPr/>
                </a:tc>
                <a:tc>
                  <a:txBody>
                    <a:bodyPr/>
                    <a:lstStyle/>
                    <a:p>
                      <a:r>
                        <a:rPr lang="en-US" dirty="0"/>
                        <a:t>-------</a:t>
                      </a:r>
                    </a:p>
                  </a:txBody>
                  <a:tcPr/>
                </a:tc>
                <a:extLst>
                  <a:ext uri="{0D108BD9-81ED-4DB2-BD59-A6C34878D82A}">
                    <a16:rowId xmlns:a16="http://schemas.microsoft.com/office/drawing/2014/main" val="3536962338"/>
                  </a:ext>
                </a:extLst>
              </a:tr>
              <a:tr h="1010202">
                <a:tc>
                  <a:txBody>
                    <a:bodyPr/>
                    <a:lstStyle/>
                    <a:p>
                      <a:r>
                        <a:rPr lang="en-US" dirty="0"/>
                        <a:t>Case Management Payments</a:t>
                      </a:r>
                    </a:p>
                  </a:txBody>
                  <a:tcPr/>
                </a:tc>
                <a:tc>
                  <a:txBody>
                    <a:bodyPr/>
                    <a:lstStyle/>
                    <a:p>
                      <a:r>
                        <a:rPr lang="en-US" dirty="0"/>
                        <a:t>-------</a:t>
                      </a:r>
                    </a:p>
                  </a:txBody>
                  <a:tcPr/>
                </a:tc>
                <a:extLst>
                  <a:ext uri="{0D108BD9-81ED-4DB2-BD59-A6C34878D82A}">
                    <a16:rowId xmlns:a16="http://schemas.microsoft.com/office/drawing/2014/main" val="3702812883"/>
                  </a:ext>
                </a:extLst>
              </a:tr>
              <a:tr h="585276">
                <a:tc>
                  <a:txBody>
                    <a:bodyPr/>
                    <a:lstStyle/>
                    <a:p>
                      <a:r>
                        <a:rPr lang="en-US" dirty="0"/>
                        <a:t>BUMP</a:t>
                      </a:r>
                    </a:p>
                  </a:txBody>
                  <a:tcPr/>
                </a:tc>
                <a:tc>
                  <a:txBody>
                    <a:bodyPr/>
                    <a:lstStyle/>
                    <a:p>
                      <a:r>
                        <a:rPr lang="en-US" dirty="0"/>
                        <a:t>Participation Rate</a:t>
                      </a:r>
                    </a:p>
                  </a:txBody>
                  <a:tcPr/>
                </a:tc>
                <a:extLst>
                  <a:ext uri="{0D108BD9-81ED-4DB2-BD59-A6C34878D82A}">
                    <a16:rowId xmlns:a16="http://schemas.microsoft.com/office/drawing/2014/main" val="2081988238"/>
                  </a:ext>
                </a:extLst>
              </a:tr>
              <a:tr h="585276">
                <a:tc>
                  <a:txBody>
                    <a:bodyPr/>
                    <a:lstStyle/>
                    <a:p>
                      <a:r>
                        <a:rPr lang="en-US" dirty="0"/>
                        <a:t>-------</a:t>
                      </a:r>
                    </a:p>
                  </a:txBody>
                  <a:tcPr/>
                </a:tc>
                <a:tc>
                  <a:txBody>
                    <a:bodyPr/>
                    <a:lstStyle/>
                    <a:p>
                      <a:r>
                        <a:rPr lang="en-US" dirty="0"/>
                        <a:t>Bonus Payments</a:t>
                      </a:r>
                    </a:p>
                  </a:txBody>
                  <a:tcPr/>
                </a:tc>
                <a:extLst>
                  <a:ext uri="{0D108BD9-81ED-4DB2-BD59-A6C34878D82A}">
                    <a16:rowId xmlns:a16="http://schemas.microsoft.com/office/drawing/2014/main" val="974229285"/>
                  </a:ext>
                </a:extLst>
              </a:tr>
            </a:tbl>
          </a:graphicData>
        </a:graphic>
      </p:graphicFrame>
    </p:spTree>
    <p:extLst>
      <p:ext uri="{BB962C8B-B14F-4D97-AF65-F5344CB8AC3E}">
        <p14:creationId xmlns:p14="http://schemas.microsoft.com/office/powerpoint/2010/main" val="29798722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10D18-D757-43F3-9E50-EE1C1C03214B}"/>
              </a:ext>
            </a:extLst>
          </p:cNvPr>
          <p:cNvSpPr>
            <a:spLocks noGrp="1"/>
          </p:cNvSpPr>
          <p:nvPr>
            <p:ph type="title"/>
          </p:nvPr>
        </p:nvSpPr>
        <p:spPr>
          <a:xfrm>
            <a:off x="809625" y="400296"/>
            <a:ext cx="7524003" cy="970450"/>
          </a:xfrm>
        </p:spPr>
        <p:txBody>
          <a:bodyPr/>
          <a:lstStyle/>
          <a:p>
            <a:r>
              <a:rPr lang="en-US" dirty="0"/>
              <a:t>ACHN Summary</a:t>
            </a:r>
          </a:p>
        </p:txBody>
      </p:sp>
      <p:graphicFrame>
        <p:nvGraphicFramePr>
          <p:cNvPr id="6" name="Content Placeholder 5">
            <a:extLst>
              <a:ext uri="{FF2B5EF4-FFF2-40B4-BE49-F238E27FC236}">
                <a16:creationId xmlns:a16="http://schemas.microsoft.com/office/drawing/2014/main" id="{A9887A29-896C-49DA-BDFC-4ED2B0695B8B}"/>
              </a:ext>
            </a:extLst>
          </p:cNvPr>
          <p:cNvGraphicFramePr>
            <a:graphicFrameLocks noGrp="1"/>
          </p:cNvGraphicFramePr>
          <p:nvPr>
            <p:ph idx="1"/>
            <p:extLst>
              <p:ext uri="{D42A27DB-BD31-4B8C-83A1-F6EECF244321}">
                <p14:modId xmlns:p14="http://schemas.microsoft.com/office/powerpoint/2010/main" val="4121641742"/>
              </p:ext>
            </p:extLst>
          </p:nvPr>
        </p:nvGraphicFramePr>
        <p:xfrm>
          <a:off x="809625" y="2222500"/>
          <a:ext cx="7524750" cy="4597400"/>
        </p:xfrm>
        <a:graphic>
          <a:graphicData uri="http://schemas.openxmlformats.org/drawingml/2006/table">
            <a:tbl>
              <a:tblPr firstRow="1" bandRow="1">
                <a:tableStyleId>{5C22544A-7EE6-4342-B048-85BDC9FD1C3A}</a:tableStyleId>
              </a:tblPr>
              <a:tblGrid>
                <a:gridCol w="3762375">
                  <a:extLst>
                    <a:ext uri="{9D8B030D-6E8A-4147-A177-3AD203B41FA5}">
                      <a16:colId xmlns:a16="http://schemas.microsoft.com/office/drawing/2014/main" val="2889203525"/>
                    </a:ext>
                  </a:extLst>
                </a:gridCol>
                <a:gridCol w="3762375">
                  <a:extLst>
                    <a:ext uri="{9D8B030D-6E8A-4147-A177-3AD203B41FA5}">
                      <a16:colId xmlns:a16="http://schemas.microsoft.com/office/drawing/2014/main" val="3109003571"/>
                    </a:ext>
                  </a:extLst>
                </a:gridCol>
              </a:tblGrid>
              <a:tr h="370840">
                <a:tc>
                  <a:txBody>
                    <a:bodyPr/>
                    <a:lstStyle/>
                    <a:p>
                      <a:r>
                        <a:rPr lang="en-US" dirty="0"/>
                        <a:t>Current Program</a:t>
                      </a:r>
                    </a:p>
                  </a:txBody>
                  <a:tcPr/>
                </a:tc>
                <a:tc>
                  <a:txBody>
                    <a:bodyPr/>
                    <a:lstStyle/>
                    <a:p>
                      <a:r>
                        <a:rPr lang="en-US" dirty="0"/>
                        <a:t>ACHN</a:t>
                      </a:r>
                    </a:p>
                  </a:txBody>
                  <a:tcPr/>
                </a:tc>
                <a:extLst>
                  <a:ext uri="{0D108BD9-81ED-4DB2-BD59-A6C34878D82A}">
                    <a16:rowId xmlns:a16="http://schemas.microsoft.com/office/drawing/2014/main" val="1743202456"/>
                  </a:ext>
                </a:extLst>
              </a:tr>
              <a:tr h="370840">
                <a:tc>
                  <a:txBody>
                    <a:bodyPr/>
                    <a:lstStyle/>
                    <a:p>
                      <a:r>
                        <a:rPr lang="en-US" dirty="0"/>
                        <a:t>12 Maternity Districts</a:t>
                      </a:r>
                    </a:p>
                  </a:txBody>
                  <a:tcPr/>
                </a:tc>
                <a:tc>
                  <a:txBody>
                    <a:bodyPr/>
                    <a:lstStyle/>
                    <a:p>
                      <a:r>
                        <a:rPr lang="en-US" dirty="0"/>
                        <a:t>7 Networks/Regions</a:t>
                      </a:r>
                    </a:p>
                  </a:txBody>
                  <a:tcPr/>
                </a:tc>
                <a:extLst>
                  <a:ext uri="{0D108BD9-81ED-4DB2-BD59-A6C34878D82A}">
                    <a16:rowId xmlns:a16="http://schemas.microsoft.com/office/drawing/2014/main" val="2128226774"/>
                  </a:ext>
                </a:extLst>
              </a:tr>
              <a:tr h="370840">
                <a:tc>
                  <a:txBody>
                    <a:bodyPr/>
                    <a:lstStyle/>
                    <a:p>
                      <a:r>
                        <a:rPr lang="en-US" dirty="0"/>
                        <a:t>6 Health Homes in 5 Regions</a:t>
                      </a:r>
                    </a:p>
                  </a:txBody>
                  <a:tcPr/>
                </a:tc>
                <a:tc>
                  <a:txBody>
                    <a:bodyPr/>
                    <a:lstStyle/>
                    <a:p>
                      <a:r>
                        <a:rPr lang="en-US" dirty="0"/>
                        <a:t>7 Networks/Regions</a:t>
                      </a:r>
                    </a:p>
                  </a:txBody>
                  <a:tcPr/>
                </a:tc>
                <a:extLst>
                  <a:ext uri="{0D108BD9-81ED-4DB2-BD59-A6C34878D82A}">
                    <a16:rowId xmlns:a16="http://schemas.microsoft.com/office/drawing/2014/main" val="887929174"/>
                  </a:ext>
                </a:extLst>
              </a:tr>
              <a:tr h="370840">
                <a:tc>
                  <a:txBody>
                    <a:bodyPr/>
                    <a:lstStyle/>
                    <a:p>
                      <a:r>
                        <a:rPr lang="en-US" dirty="0"/>
                        <a:t>ADPH Staff serving 67 Counties</a:t>
                      </a:r>
                    </a:p>
                  </a:txBody>
                  <a:tcPr/>
                </a:tc>
                <a:tc>
                  <a:txBody>
                    <a:bodyPr/>
                    <a:lstStyle/>
                    <a:p>
                      <a:r>
                        <a:rPr lang="en-US" dirty="0"/>
                        <a:t>7 Networks/Regions</a:t>
                      </a:r>
                    </a:p>
                  </a:txBody>
                  <a:tcPr/>
                </a:tc>
                <a:extLst>
                  <a:ext uri="{0D108BD9-81ED-4DB2-BD59-A6C34878D82A}">
                    <a16:rowId xmlns:a16="http://schemas.microsoft.com/office/drawing/2014/main" val="4077829133"/>
                  </a:ext>
                </a:extLst>
              </a:tr>
              <a:tr h="370840">
                <a:tc>
                  <a:txBody>
                    <a:bodyPr/>
                    <a:lstStyle/>
                    <a:p>
                      <a:r>
                        <a:rPr lang="en-US" dirty="0"/>
                        <a:t>Care Coordination programs are in silos</a:t>
                      </a:r>
                    </a:p>
                  </a:txBody>
                  <a:tcPr/>
                </a:tc>
                <a:tc>
                  <a:txBody>
                    <a:bodyPr/>
                    <a:lstStyle/>
                    <a:p>
                      <a:r>
                        <a:rPr lang="en-US" dirty="0"/>
                        <a:t>Care Coordination is combined into a single delivery system</a:t>
                      </a:r>
                    </a:p>
                  </a:txBody>
                  <a:tcPr/>
                </a:tc>
                <a:extLst>
                  <a:ext uri="{0D108BD9-81ED-4DB2-BD59-A6C34878D82A}">
                    <a16:rowId xmlns:a16="http://schemas.microsoft.com/office/drawing/2014/main" val="2244942680"/>
                  </a:ext>
                </a:extLst>
              </a:tr>
              <a:tr h="370840">
                <a:tc>
                  <a:txBody>
                    <a:bodyPr/>
                    <a:lstStyle/>
                    <a:p>
                      <a:r>
                        <a:rPr lang="en-US" dirty="0"/>
                        <a:t>Medical Management Meetings require Physician Attendance</a:t>
                      </a:r>
                    </a:p>
                  </a:txBody>
                  <a:tcPr/>
                </a:tc>
                <a:tc>
                  <a:txBody>
                    <a:bodyPr/>
                    <a:lstStyle/>
                    <a:p>
                      <a:r>
                        <a:rPr lang="en-US" dirty="0"/>
                        <a:t>Medical Management Meetings will allow a NP or PA to attend for the Physician</a:t>
                      </a:r>
                    </a:p>
                  </a:txBody>
                  <a:tcPr/>
                </a:tc>
                <a:extLst>
                  <a:ext uri="{0D108BD9-81ED-4DB2-BD59-A6C34878D82A}">
                    <a16:rowId xmlns:a16="http://schemas.microsoft.com/office/drawing/2014/main" val="3039346081"/>
                  </a:ext>
                </a:extLst>
              </a:tr>
              <a:tr h="370840">
                <a:tc>
                  <a:txBody>
                    <a:bodyPr/>
                    <a:lstStyle/>
                    <a:p>
                      <a:r>
                        <a:rPr lang="en-US" dirty="0"/>
                        <a:t>PMP to PMP Referral Required</a:t>
                      </a:r>
                    </a:p>
                  </a:txBody>
                  <a:tcPr/>
                </a:tc>
                <a:tc>
                  <a:txBody>
                    <a:bodyPr/>
                    <a:lstStyle/>
                    <a:p>
                      <a:r>
                        <a:rPr lang="en-US" dirty="0"/>
                        <a:t>PCP to PCP referral not required</a:t>
                      </a:r>
                    </a:p>
                  </a:txBody>
                  <a:tcPr/>
                </a:tc>
                <a:extLst>
                  <a:ext uri="{0D108BD9-81ED-4DB2-BD59-A6C34878D82A}">
                    <a16:rowId xmlns:a16="http://schemas.microsoft.com/office/drawing/2014/main" val="185844520"/>
                  </a:ext>
                </a:extLst>
              </a:tr>
              <a:tr h="370840">
                <a:tc>
                  <a:txBody>
                    <a:bodyPr/>
                    <a:lstStyle/>
                    <a:p>
                      <a:r>
                        <a:rPr lang="en-US" dirty="0"/>
                        <a:t>PMP Agreement with Health Home is required for each Health Home the PCP is working with </a:t>
                      </a:r>
                    </a:p>
                  </a:txBody>
                  <a:tcPr/>
                </a:tc>
                <a:tc>
                  <a:txBody>
                    <a:bodyPr/>
                    <a:lstStyle/>
                    <a:p>
                      <a:r>
                        <a:rPr lang="en-US" dirty="0"/>
                        <a:t>Only </a:t>
                      </a:r>
                      <a:r>
                        <a:rPr lang="en-US" b="1" u="sng" dirty="0"/>
                        <a:t>one </a:t>
                      </a:r>
                      <a:r>
                        <a:rPr lang="en-US" b="0" u="none" dirty="0"/>
                        <a:t>agreement will be required, but will cover all 7 Networks</a:t>
                      </a:r>
                      <a:endParaRPr lang="en-US" dirty="0"/>
                    </a:p>
                  </a:txBody>
                  <a:tcPr/>
                </a:tc>
                <a:extLst>
                  <a:ext uri="{0D108BD9-81ED-4DB2-BD59-A6C34878D82A}">
                    <a16:rowId xmlns:a16="http://schemas.microsoft.com/office/drawing/2014/main" val="140470871"/>
                  </a:ext>
                </a:extLst>
              </a:tr>
            </a:tbl>
          </a:graphicData>
        </a:graphic>
      </p:graphicFrame>
    </p:spTree>
    <p:extLst>
      <p:ext uri="{BB962C8B-B14F-4D97-AF65-F5344CB8AC3E}">
        <p14:creationId xmlns:p14="http://schemas.microsoft.com/office/powerpoint/2010/main" val="38546016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6" y="624988"/>
            <a:ext cx="7524003" cy="970450"/>
          </a:xfrm>
        </p:spPr>
        <p:txBody>
          <a:bodyPr/>
          <a:lstStyle/>
          <a:p>
            <a:br>
              <a:rPr lang="en-US" dirty="0"/>
            </a:br>
            <a:r>
              <a:rPr lang="en-US" dirty="0"/>
              <a:t>Questions</a:t>
            </a:r>
          </a:p>
        </p:txBody>
      </p:sp>
      <p:sp>
        <p:nvSpPr>
          <p:cNvPr id="3" name="Content Placeholder 2"/>
          <p:cNvSpPr>
            <a:spLocks noGrp="1"/>
          </p:cNvSpPr>
          <p:nvPr>
            <p:ph idx="1"/>
          </p:nvPr>
        </p:nvSpPr>
        <p:spPr>
          <a:xfrm>
            <a:off x="809996" y="2329413"/>
            <a:ext cx="7524003" cy="4153113"/>
          </a:xfrm>
        </p:spPr>
        <p:txBody>
          <a:bodyPr anchor="t">
            <a:normAutofit/>
          </a:bodyPr>
          <a:lstStyle/>
          <a:p>
            <a:pPr marL="457200" lvl="1" indent="-457200">
              <a:spcBef>
                <a:spcPts val="0"/>
              </a:spcBef>
              <a:spcAft>
                <a:spcPts val="1200"/>
              </a:spcAft>
              <a:buFont typeface="Arial" panose="020B0604020202020204" pitchFamily="34" charset="0"/>
              <a:buChar char="•"/>
            </a:pPr>
            <a:r>
              <a:rPr lang="en-US" sz="2600" b="1" dirty="0">
                <a:cs typeface="Arial" pitchFamily="34" charset="0"/>
              </a:rPr>
              <a:t>Website: </a:t>
            </a:r>
            <a:r>
              <a:rPr lang="en-US" sz="2600" b="1" dirty="0">
                <a:cs typeface="Arial" pitchFamily="34" charset="0"/>
                <a:hlinkClick r:id="rId3"/>
              </a:rPr>
              <a:t>www.Medicaid.alabama.gov</a:t>
            </a:r>
            <a:r>
              <a:rPr lang="en-US" sz="2600" b="1" dirty="0">
                <a:cs typeface="Arial" pitchFamily="34" charset="0"/>
              </a:rPr>
              <a:t> </a:t>
            </a:r>
          </a:p>
          <a:p>
            <a:pPr marL="0" lvl="1" indent="0">
              <a:spcBef>
                <a:spcPts val="0"/>
              </a:spcBef>
              <a:spcAft>
                <a:spcPts val="1200"/>
              </a:spcAft>
              <a:buNone/>
            </a:pPr>
            <a:r>
              <a:rPr lang="en-US" sz="2600" b="1" dirty="0">
                <a:cs typeface="Arial" pitchFamily="34" charset="0"/>
              </a:rPr>
              <a:t>	</a:t>
            </a:r>
            <a:r>
              <a:rPr lang="en-US" sz="2600" b="1" i="1" dirty="0">
                <a:cs typeface="Arial" pitchFamily="34" charset="0"/>
              </a:rPr>
              <a:t>Newsroom&gt;Special Initiatives&gt;ACHN</a:t>
            </a:r>
          </a:p>
          <a:p>
            <a:pPr marL="0" lvl="1" indent="0">
              <a:spcBef>
                <a:spcPts val="0"/>
              </a:spcBef>
              <a:spcAft>
                <a:spcPts val="1200"/>
              </a:spcAft>
              <a:buNone/>
            </a:pPr>
            <a:r>
              <a:rPr lang="en-US" sz="2600" b="1" dirty="0">
                <a:cs typeface="Arial" pitchFamily="34" charset="0"/>
              </a:rPr>
              <a:t>	</a:t>
            </a:r>
            <a:r>
              <a:rPr lang="en-US" sz="2600" b="1" dirty="0">
                <a:cs typeface="Arial" pitchFamily="34" charset="0"/>
                <a:hlinkClick r:id="rId4"/>
              </a:rPr>
              <a:t>Direct Link to Frequently Asked Questions</a:t>
            </a:r>
            <a:endParaRPr lang="en-US" sz="2600" b="1" dirty="0">
              <a:cs typeface="Arial" pitchFamily="34" charset="0"/>
            </a:endParaRPr>
          </a:p>
          <a:p>
            <a:pPr marL="0" lvl="1" indent="0">
              <a:spcBef>
                <a:spcPts val="0"/>
              </a:spcBef>
              <a:spcAft>
                <a:spcPts val="1200"/>
              </a:spcAft>
              <a:buNone/>
            </a:pPr>
            <a:endParaRPr lang="en-US" sz="2600" b="1" dirty="0">
              <a:cs typeface="Arial" pitchFamily="34" charset="0"/>
            </a:endParaRPr>
          </a:p>
          <a:p>
            <a:pPr marL="342900" lvl="1" indent="-342900">
              <a:spcBef>
                <a:spcPts val="0"/>
              </a:spcBef>
              <a:spcAft>
                <a:spcPts val="1200"/>
              </a:spcAft>
              <a:buFont typeface="Arial" panose="020B0604020202020204" pitchFamily="34" charset="0"/>
              <a:buChar char="•"/>
            </a:pPr>
            <a:r>
              <a:rPr lang="en-US" sz="2600" b="1" dirty="0">
                <a:cs typeface="Arial" pitchFamily="34" charset="0"/>
              </a:rPr>
              <a:t>Submit questions for official response to:</a:t>
            </a:r>
            <a:br>
              <a:rPr lang="en-US" sz="2400" b="1" dirty="0">
                <a:cs typeface="Arial" pitchFamily="34" charset="0"/>
              </a:rPr>
            </a:br>
            <a:r>
              <a:rPr lang="en-US" sz="2400" b="1" dirty="0">
                <a:cs typeface="Arial" pitchFamily="34" charset="0"/>
                <a:hlinkClick r:id="rId5"/>
              </a:rPr>
              <a:t>ACHN@medicaid.alabama.gov</a:t>
            </a:r>
            <a:r>
              <a:rPr lang="en-US" sz="2400" b="1" dirty="0">
                <a:cs typeface="Arial" pitchFamily="34" charset="0"/>
              </a:rPr>
              <a:t> </a:t>
            </a:r>
          </a:p>
          <a:p>
            <a:pPr marL="0" lvl="1" indent="0">
              <a:spcBef>
                <a:spcPts val="0"/>
              </a:spcBef>
              <a:spcAft>
                <a:spcPts val="1200"/>
              </a:spcAft>
              <a:buNone/>
            </a:pPr>
            <a:endParaRPr lang="en-US" sz="2200" dirty="0">
              <a:latin typeface="Eras Demi ITC" panose="020B0805030504020804" pitchFamily="34" charset="0"/>
              <a:cs typeface="Arial" pitchFamily="34" charset="0"/>
            </a:endParaRPr>
          </a:p>
          <a:p>
            <a:pPr marL="457200" lvl="1" indent="-457200">
              <a:spcBef>
                <a:spcPts val="0"/>
              </a:spcBef>
              <a:spcAft>
                <a:spcPts val="1200"/>
              </a:spcAft>
              <a:buFont typeface="Arial" panose="020B0604020202020204" pitchFamily="34" charset="0"/>
              <a:buChar char="•"/>
            </a:pPr>
            <a:endParaRPr lang="en-US" sz="2600" dirty="0">
              <a:latin typeface="Eras Demi ITC" panose="020B0805030504020804" pitchFamily="34" charset="0"/>
              <a:cs typeface="Arial" pitchFamily="34" charset="0"/>
            </a:endParaRPr>
          </a:p>
        </p:txBody>
      </p:sp>
    </p:spTree>
    <p:extLst>
      <p:ext uri="{BB962C8B-B14F-4D97-AF65-F5344CB8AC3E}">
        <p14:creationId xmlns:p14="http://schemas.microsoft.com/office/powerpoint/2010/main" val="1013059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9ECD33"/>
      </a:accent1>
      <a:accent2>
        <a:srgbClr val="E19933"/>
      </a:accent2>
      <a:accent3>
        <a:srgbClr val="DC5D3D"/>
      </a:accent3>
      <a:accent4>
        <a:srgbClr val="A967CB"/>
      </a:accent4>
      <a:accent5>
        <a:srgbClr val="5EA5DD"/>
      </a:accent5>
      <a:accent6>
        <a:srgbClr val="44BEA9"/>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98D1675B-7325-48AD-994B-0DEF3379A98D}"/>
    </a:ext>
  </a:extLst>
</a:theme>
</file>

<file path=ppt/theme/theme2.xml><?xml version="1.0" encoding="utf-8"?>
<a:theme xmlns:a="http://schemas.openxmlformats.org/drawingml/2006/main" name="1_Quotabl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98D1675B-7325-48AD-994B-0DEF3379A98D}"/>
    </a:ext>
  </a:extLst>
</a:theme>
</file>

<file path=ppt/theme/theme3.xml><?xml version="1.0" encoding="utf-8"?>
<a:theme xmlns:a="http://schemas.openxmlformats.org/drawingml/2006/main" name="2_Quotabl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98D1675B-7325-48AD-994B-0DEF3379A98D}"/>
    </a:ext>
  </a:extLst>
</a:theme>
</file>

<file path=ppt/theme/theme4.xml><?xml version="1.0" encoding="utf-8"?>
<a:theme xmlns:a="http://schemas.openxmlformats.org/drawingml/2006/main" name="3_Quotable">
  <a:themeElements>
    <a:clrScheme name="Custom 4">
      <a:dk1>
        <a:sysClr val="windowText" lastClr="000000"/>
      </a:dk1>
      <a:lt1>
        <a:sysClr val="window" lastClr="FFFFFF"/>
      </a:lt1>
      <a:dk2>
        <a:srgbClr val="373545"/>
      </a:dk2>
      <a:lt2>
        <a:srgbClr val="DCD8DC"/>
      </a:lt2>
      <a:accent1>
        <a:srgbClr val="FDA579"/>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98D1675B-7325-48AD-994B-0DEF3379A98D}"/>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TM03457503[[fn=Quotable]]</Template>
  <TotalTime>29499</TotalTime>
  <Words>1558</Words>
  <Application>Microsoft Office PowerPoint</Application>
  <PresentationFormat>On-screen Show (4:3)</PresentationFormat>
  <Paragraphs>282</Paragraphs>
  <Slides>46</Slides>
  <Notes>46</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46</vt:i4>
      </vt:variant>
    </vt:vector>
  </HeadingPairs>
  <TitlesOfParts>
    <vt:vector size="56" baseType="lpstr">
      <vt:lpstr>Arial</vt:lpstr>
      <vt:lpstr>Calibri</vt:lpstr>
      <vt:lpstr>Century Gothic</vt:lpstr>
      <vt:lpstr>Eras Demi ITC</vt:lpstr>
      <vt:lpstr>Trebuchet MS</vt:lpstr>
      <vt:lpstr>Wingdings 2</vt:lpstr>
      <vt:lpstr>Quotable</vt:lpstr>
      <vt:lpstr>1_Quotable</vt:lpstr>
      <vt:lpstr>2_Quotable</vt:lpstr>
      <vt:lpstr>3_Quotable</vt:lpstr>
      <vt:lpstr> Alabama Coordinated  Health Network: Primary Care Providers</vt:lpstr>
      <vt:lpstr>Disclaimer</vt:lpstr>
      <vt:lpstr>A new direction…</vt:lpstr>
      <vt:lpstr>What does this mean for providers?</vt:lpstr>
      <vt:lpstr>If you are a Primary Care Provider…</vt:lpstr>
      <vt:lpstr>If you are a Primary Care Provider…</vt:lpstr>
      <vt:lpstr>If you are a Primary Care Provider…</vt:lpstr>
      <vt:lpstr>Why this approach?</vt:lpstr>
      <vt:lpstr>PowerPoint Presentation</vt:lpstr>
      <vt:lpstr>The ACHN Approach</vt:lpstr>
      <vt:lpstr>ACHN Operation</vt:lpstr>
      <vt:lpstr>ACHN Operation</vt:lpstr>
      <vt:lpstr>ACHN Operation</vt:lpstr>
      <vt:lpstr> ACHN Regions</vt:lpstr>
      <vt:lpstr>ACHN Participants</vt:lpstr>
      <vt:lpstr>Care Coordination Services</vt:lpstr>
      <vt:lpstr>Care Coordination Services</vt:lpstr>
      <vt:lpstr>Care Coordination Services</vt:lpstr>
      <vt:lpstr>Care Coordination Services</vt:lpstr>
      <vt:lpstr>Primary Care Physician (PCP) Referral Process</vt:lpstr>
      <vt:lpstr>Referral Process</vt:lpstr>
      <vt:lpstr>Referral Process</vt:lpstr>
      <vt:lpstr>Reimbursement and Payment</vt:lpstr>
      <vt:lpstr>Bonus / Incentive Payments</vt:lpstr>
      <vt:lpstr>PCP Payment Structure</vt:lpstr>
      <vt:lpstr>PCP Payment Structure</vt:lpstr>
      <vt:lpstr>PCP Payment Structure</vt:lpstr>
      <vt:lpstr>ACHN Qualifications for Participation</vt:lpstr>
      <vt:lpstr>Agreements Required</vt:lpstr>
      <vt:lpstr>ACHN Participation Requirements</vt:lpstr>
      <vt:lpstr>ACHN Participation Requirements</vt:lpstr>
      <vt:lpstr>ACHN Participation Requirements</vt:lpstr>
      <vt:lpstr>PCP Payment Structure</vt:lpstr>
      <vt:lpstr> Patient-Centered Medical Home  Bonus Payments</vt:lpstr>
      <vt:lpstr> Patient Attribution for Quality and Cost Effectiveness</vt:lpstr>
      <vt:lpstr> Patient Attribution for Quality and Cost Effectiveness</vt:lpstr>
      <vt:lpstr>PCP Payment Structure</vt:lpstr>
      <vt:lpstr>Cost Effectiveness Bonus Payments</vt:lpstr>
      <vt:lpstr>Cost Effectiveness Bonus Payments</vt:lpstr>
      <vt:lpstr>PCP Payment Structure</vt:lpstr>
      <vt:lpstr>Quality Bonus Payments</vt:lpstr>
      <vt:lpstr>Quality  Bonus Payments</vt:lpstr>
      <vt:lpstr>Quality Measures</vt:lpstr>
      <vt:lpstr>ACHN Payment Summary</vt:lpstr>
      <vt:lpstr>ACHN Summary</vt:lpstr>
      <vt:lpstr> Questions</vt:lpstr>
    </vt:vector>
  </TitlesOfParts>
  <Company>Alabama Medicaid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Alabama Coordinated Health Network</dc:title>
  <dc:creator>Rawls, Robin</dc:creator>
  <cp:lastModifiedBy>Moon, Robert</cp:lastModifiedBy>
  <cp:revision>156</cp:revision>
  <cp:lastPrinted>2019-01-09T18:24:16Z</cp:lastPrinted>
  <dcterms:created xsi:type="dcterms:W3CDTF">2018-08-27T20:01:03Z</dcterms:created>
  <dcterms:modified xsi:type="dcterms:W3CDTF">2019-04-24T15:58:32Z</dcterms:modified>
</cp:coreProperties>
</file>