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0"/>
  </p:notesMasterIdLst>
  <p:sldIdLst>
    <p:sldId id="257" r:id="rId2"/>
    <p:sldId id="333" r:id="rId3"/>
    <p:sldId id="258" r:id="rId4"/>
    <p:sldId id="259" r:id="rId5"/>
    <p:sldId id="260" r:id="rId6"/>
    <p:sldId id="261" r:id="rId7"/>
    <p:sldId id="262" r:id="rId8"/>
    <p:sldId id="263" r:id="rId9"/>
    <p:sldId id="348" r:id="rId10"/>
    <p:sldId id="264" r:id="rId11"/>
    <p:sldId id="265" r:id="rId12"/>
    <p:sldId id="266" r:id="rId13"/>
    <p:sldId id="269" r:id="rId14"/>
    <p:sldId id="268"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351" r:id="rId34"/>
    <p:sldId id="350" r:id="rId35"/>
    <p:sldId id="289" r:id="rId36"/>
    <p:sldId id="290" r:id="rId37"/>
    <p:sldId id="291" r:id="rId38"/>
    <p:sldId id="292" r:id="rId39"/>
    <p:sldId id="349" r:id="rId40"/>
    <p:sldId id="313"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4" r:id="rId60"/>
    <p:sldId id="316" r:id="rId61"/>
    <p:sldId id="293" r:id="rId62"/>
    <p:sldId id="294" r:id="rId63"/>
    <p:sldId id="315" r:id="rId64"/>
    <p:sldId id="288" r:id="rId65"/>
    <p:sldId id="319" r:id="rId66"/>
    <p:sldId id="317" r:id="rId67"/>
    <p:sldId id="318" r:id="rId68"/>
    <p:sldId id="352" r:id="rId69"/>
    <p:sldId id="320" r:id="rId70"/>
    <p:sldId id="321" r:id="rId71"/>
    <p:sldId id="322" r:id="rId72"/>
    <p:sldId id="323" r:id="rId73"/>
    <p:sldId id="324" r:id="rId74"/>
    <p:sldId id="325" r:id="rId75"/>
    <p:sldId id="332" r:id="rId76"/>
    <p:sldId id="353" r:id="rId77"/>
    <p:sldId id="331" r:id="rId78"/>
    <p:sldId id="330" r:id="rId79"/>
    <p:sldId id="329" r:id="rId80"/>
    <p:sldId id="328" r:id="rId81"/>
    <p:sldId id="327" r:id="rId82"/>
    <p:sldId id="326" r:id="rId83"/>
    <p:sldId id="340" r:id="rId84"/>
    <p:sldId id="339" r:id="rId85"/>
    <p:sldId id="341" r:id="rId86"/>
    <p:sldId id="342" r:id="rId87"/>
    <p:sldId id="343" r:id="rId88"/>
    <p:sldId id="344" r:id="rId89"/>
    <p:sldId id="345" r:id="rId90"/>
    <p:sldId id="346" r:id="rId91"/>
    <p:sldId id="347" r:id="rId92"/>
    <p:sldId id="334" r:id="rId93"/>
    <p:sldId id="337" r:id="rId94"/>
    <p:sldId id="336" r:id="rId95"/>
    <p:sldId id="335" r:id="rId96"/>
    <p:sldId id="338" r:id="rId97"/>
    <p:sldId id="355" r:id="rId98"/>
    <p:sldId id="354" r:id="rId9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2" autoAdjust="0"/>
    <p:restoredTop sz="94660"/>
  </p:normalViewPr>
  <p:slideViewPr>
    <p:cSldViewPr snapToGrid="0">
      <p:cViewPr varScale="1">
        <p:scale>
          <a:sx n="118" d="100"/>
          <a:sy n="118" d="100"/>
        </p:scale>
        <p:origin x="126" y="2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0CE0E1-5A7C-48CE-BD1C-43A6E8B78334}" type="datetimeFigureOut">
              <a:rPr lang="en-US" smtClean="0"/>
              <a:t>4/23/2019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F6FCF7-8548-4042-9E91-946AB00287AA}" type="slidenum">
              <a:rPr lang="en-US" smtClean="0"/>
              <a:t>‹#›</a:t>
            </a:fld>
            <a:endParaRPr lang="en-US"/>
          </a:p>
        </p:txBody>
      </p:sp>
    </p:spTree>
    <p:extLst>
      <p:ext uri="{BB962C8B-B14F-4D97-AF65-F5344CB8AC3E}">
        <p14:creationId xmlns:p14="http://schemas.microsoft.com/office/powerpoint/2010/main" val="984822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F293B7-897E-439D-9519-882ABC8FF04E}" type="slidenum">
              <a:rPr lang="en-US" smtClean="0"/>
              <a:t>15</a:t>
            </a:fld>
            <a:endParaRPr lang="en-US"/>
          </a:p>
        </p:txBody>
      </p:sp>
    </p:spTree>
    <p:extLst>
      <p:ext uri="{BB962C8B-B14F-4D97-AF65-F5344CB8AC3E}">
        <p14:creationId xmlns:p14="http://schemas.microsoft.com/office/powerpoint/2010/main" val="26523347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F293B7-897E-439D-9519-882ABC8FF04E}" type="slidenum">
              <a:rPr lang="en-US" smtClean="0"/>
              <a:t>16</a:t>
            </a:fld>
            <a:endParaRPr lang="en-US"/>
          </a:p>
        </p:txBody>
      </p:sp>
    </p:spTree>
    <p:extLst>
      <p:ext uri="{BB962C8B-B14F-4D97-AF65-F5344CB8AC3E}">
        <p14:creationId xmlns:p14="http://schemas.microsoft.com/office/powerpoint/2010/main" val="2697504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F293B7-897E-439D-9519-882ABC8FF04E}" type="slidenum">
              <a:rPr lang="en-US" smtClean="0"/>
              <a:t>17</a:t>
            </a:fld>
            <a:endParaRPr lang="en-US"/>
          </a:p>
        </p:txBody>
      </p:sp>
    </p:spTree>
    <p:extLst>
      <p:ext uri="{BB962C8B-B14F-4D97-AF65-F5344CB8AC3E}">
        <p14:creationId xmlns:p14="http://schemas.microsoft.com/office/powerpoint/2010/main" val="10142523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F293B7-897E-439D-9519-882ABC8FF04E}" type="slidenum">
              <a:rPr lang="en-US" smtClean="0"/>
              <a:t>18</a:t>
            </a:fld>
            <a:endParaRPr lang="en-US"/>
          </a:p>
        </p:txBody>
      </p:sp>
    </p:spTree>
    <p:extLst>
      <p:ext uri="{BB962C8B-B14F-4D97-AF65-F5344CB8AC3E}">
        <p14:creationId xmlns:p14="http://schemas.microsoft.com/office/powerpoint/2010/main" val="32518403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F293B7-897E-439D-9519-882ABC8FF04E}" type="slidenum">
              <a:rPr lang="en-US" smtClean="0"/>
              <a:t>19</a:t>
            </a:fld>
            <a:endParaRPr lang="en-US"/>
          </a:p>
        </p:txBody>
      </p:sp>
    </p:spTree>
    <p:extLst>
      <p:ext uri="{BB962C8B-B14F-4D97-AF65-F5344CB8AC3E}">
        <p14:creationId xmlns:p14="http://schemas.microsoft.com/office/powerpoint/2010/main" val="15540683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580C2D5-8DC0-4941-AEDE-FC97C3A7F6A9}" type="datetimeFigureOut">
              <a:rPr lang="en-US" smtClean="0"/>
              <a:t>4/23/2019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33BF4B-6BA6-4A62-9695-901E860402ED}" type="slidenum">
              <a:rPr lang="en-US" smtClean="0"/>
              <a:t>‹#›</a:t>
            </a:fld>
            <a:endParaRPr lang="en-US"/>
          </a:p>
        </p:txBody>
      </p:sp>
    </p:spTree>
    <p:extLst>
      <p:ext uri="{BB962C8B-B14F-4D97-AF65-F5344CB8AC3E}">
        <p14:creationId xmlns:p14="http://schemas.microsoft.com/office/powerpoint/2010/main" val="523708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580C2D5-8DC0-4941-AEDE-FC97C3A7F6A9}" type="datetimeFigureOut">
              <a:rPr lang="en-US" smtClean="0"/>
              <a:t>4/23/2019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33BF4B-6BA6-4A62-9695-901E860402ED}" type="slidenum">
              <a:rPr lang="en-US" smtClean="0"/>
              <a:t>‹#›</a:t>
            </a:fld>
            <a:endParaRPr lang="en-US"/>
          </a:p>
        </p:txBody>
      </p:sp>
    </p:spTree>
    <p:extLst>
      <p:ext uri="{BB962C8B-B14F-4D97-AF65-F5344CB8AC3E}">
        <p14:creationId xmlns:p14="http://schemas.microsoft.com/office/powerpoint/2010/main" val="3559133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580C2D5-8DC0-4941-AEDE-FC97C3A7F6A9}" type="datetimeFigureOut">
              <a:rPr lang="en-US" smtClean="0"/>
              <a:t>4/23/2019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33BF4B-6BA6-4A62-9695-901E860402ED}" type="slidenum">
              <a:rPr lang="en-US" smtClean="0"/>
              <a:t>‹#›</a:t>
            </a:fld>
            <a:endParaRPr lang="en-US"/>
          </a:p>
        </p:txBody>
      </p:sp>
    </p:spTree>
    <p:extLst>
      <p:ext uri="{BB962C8B-B14F-4D97-AF65-F5344CB8AC3E}">
        <p14:creationId xmlns:p14="http://schemas.microsoft.com/office/powerpoint/2010/main" val="1155963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580C2D5-8DC0-4941-AEDE-FC97C3A7F6A9}" type="datetimeFigureOut">
              <a:rPr lang="en-US" smtClean="0"/>
              <a:t>4/23/2019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33BF4B-6BA6-4A62-9695-901E860402ED}" type="slidenum">
              <a:rPr lang="en-US" smtClean="0"/>
              <a:t>‹#›</a:t>
            </a:fld>
            <a:endParaRPr lang="en-US"/>
          </a:p>
        </p:txBody>
      </p:sp>
    </p:spTree>
    <p:extLst>
      <p:ext uri="{BB962C8B-B14F-4D97-AF65-F5344CB8AC3E}">
        <p14:creationId xmlns:p14="http://schemas.microsoft.com/office/powerpoint/2010/main" val="3843731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580C2D5-8DC0-4941-AEDE-FC97C3A7F6A9}" type="datetimeFigureOut">
              <a:rPr lang="en-US" smtClean="0"/>
              <a:t>4/23/2019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33BF4B-6BA6-4A62-9695-901E860402ED}" type="slidenum">
              <a:rPr lang="en-US" smtClean="0"/>
              <a:t>‹#›</a:t>
            </a:fld>
            <a:endParaRPr lang="en-US"/>
          </a:p>
        </p:txBody>
      </p:sp>
    </p:spTree>
    <p:extLst>
      <p:ext uri="{BB962C8B-B14F-4D97-AF65-F5344CB8AC3E}">
        <p14:creationId xmlns:p14="http://schemas.microsoft.com/office/powerpoint/2010/main" val="24242197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580C2D5-8DC0-4941-AEDE-FC97C3A7F6A9}" type="datetimeFigureOut">
              <a:rPr lang="en-US" smtClean="0"/>
              <a:t>4/23/2019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33BF4B-6BA6-4A62-9695-901E860402ED}" type="slidenum">
              <a:rPr lang="en-US" smtClean="0"/>
              <a:t>‹#›</a:t>
            </a:fld>
            <a:endParaRPr lang="en-US"/>
          </a:p>
        </p:txBody>
      </p:sp>
    </p:spTree>
    <p:extLst>
      <p:ext uri="{BB962C8B-B14F-4D97-AF65-F5344CB8AC3E}">
        <p14:creationId xmlns:p14="http://schemas.microsoft.com/office/powerpoint/2010/main" val="2404520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80C2D5-8DC0-4941-AEDE-FC97C3A7F6A9}" type="datetimeFigureOut">
              <a:rPr lang="en-US" smtClean="0"/>
              <a:t>4/23/2019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33BF4B-6BA6-4A62-9695-901E860402ED}" type="slidenum">
              <a:rPr lang="en-US" smtClean="0"/>
              <a:t>‹#›</a:t>
            </a:fld>
            <a:endParaRPr lang="en-US"/>
          </a:p>
        </p:txBody>
      </p:sp>
    </p:spTree>
    <p:extLst>
      <p:ext uri="{BB962C8B-B14F-4D97-AF65-F5344CB8AC3E}">
        <p14:creationId xmlns:p14="http://schemas.microsoft.com/office/powerpoint/2010/main" val="3989679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580C2D5-8DC0-4941-AEDE-FC97C3A7F6A9}" type="datetimeFigureOut">
              <a:rPr lang="en-US" smtClean="0"/>
              <a:t>4/23/2019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33BF4B-6BA6-4A62-9695-901E860402ED}" type="slidenum">
              <a:rPr lang="en-US" smtClean="0"/>
              <a:t>‹#›</a:t>
            </a:fld>
            <a:endParaRPr lang="en-US"/>
          </a:p>
        </p:txBody>
      </p:sp>
    </p:spTree>
    <p:extLst>
      <p:ext uri="{BB962C8B-B14F-4D97-AF65-F5344CB8AC3E}">
        <p14:creationId xmlns:p14="http://schemas.microsoft.com/office/powerpoint/2010/main" val="517561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580C2D5-8DC0-4941-AEDE-FC97C3A7F6A9}" type="datetimeFigureOut">
              <a:rPr lang="en-US" smtClean="0"/>
              <a:t>4/23/2019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33BF4B-6BA6-4A62-9695-901E860402ED}" type="slidenum">
              <a:rPr lang="en-US" smtClean="0"/>
              <a:t>‹#›</a:t>
            </a:fld>
            <a:endParaRPr lang="en-US"/>
          </a:p>
        </p:txBody>
      </p:sp>
    </p:spTree>
    <p:extLst>
      <p:ext uri="{BB962C8B-B14F-4D97-AF65-F5344CB8AC3E}">
        <p14:creationId xmlns:p14="http://schemas.microsoft.com/office/powerpoint/2010/main" val="29134130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580C2D5-8DC0-4941-AEDE-FC97C3A7F6A9}" type="datetimeFigureOut">
              <a:rPr lang="en-US" smtClean="0"/>
              <a:t>4/23/2019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33BF4B-6BA6-4A62-9695-901E860402ED}" type="slidenum">
              <a:rPr lang="en-US" smtClean="0"/>
              <a:t>‹#›</a:t>
            </a:fld>
            <a:endParaRPr lang="en-US"/>
          </a:p>
        </p:txBody>
      </p:sp>
    </p:spTree>
    <p:extLst>
      <p:ext uri="{BB962C8B-B14F-4D97-AF65-F5344CB8AC3E}">
        <p14:creationId xmlns:p14="http://schemas.microsoft.com/office/powerpoint/2010/main" val="1244020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580C2D5-8DC0-4941-AEDE-FC97C3A7F6A9}" type="datetimeFigureOut">
              <a:rPr lang="en-US" smtClean="0"/>
              <a:t>4/23/2019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33BF4B-6BA6-4A62-9695-901E860402ED}" type="slidenum">
              <a:rPr lang="en-US" smtClean="0"/>
              <a:t>‹#›</a:t>
            </a:fld>
            <a:endParaRPr lang="en-US"/>
          </a:p>
        </p:txBody>
      </p:sp>
    </p:spTree>
    <p:extLst>
      <p:ext uri="{BB962C8B-B14F-4D97-AF65-F5344CB8AC3E}">
        <p14:creationId xmlns:p14="http://schemas.microsoft.com/office/powerpoint/2010/main" val="3387119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80C2D5-8DC0-4941-AEDE-FC97C3A7F6A9}" type="datetimeFigureOut">
              <a:rPr lang="en-US" smtClean="0"/>
              <a:t>4/23/2019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33BF4B-6BA6-4A62-9695-901E860402ED}" type="slidenum">
              <a:rPr lang="en-US" smtClean="0"/>
              <a:t>‹#›</a:t>
            </a:fld>
            <a:endParaRPr lang="en-US"/>
          </a:p>
        </p:txBody>
      </p:sp>
    </p:spTree>
    <p:extLst>
      <p:ext uri="{BB962C8B-B14F-4D97-AF65-F5344CB8AC3E}">
        <p14:creationId xmlns:p14="http://schemas.microsoft.com/office/powerpoint/2010/main" val="359586418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 Id="rId5" Type="http://schemas.openxmlformats.org/officeDocument/2006/relationships/image" Target="../media/image1.gif"/><Relationship Id="rId4" Type="http://schemas.openxmlformats.org/officeDocument/2006/relationships/image" Target="../media/image14.jpeg"/></Relationships>
</file>

<file path=ppt/slides/_rels/slide5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g"/><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 Id="rId9" Type="http://schemas.openxmlformats.org/officeDocument/2006/relationships/image" Target="../media/image24.jpeg"/></Relationships>
</file>

<file path=ppt/slides/_rels/slide6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gif"/><Relationship Id="rId4" Type="http://schemas.openxmlformats.org/officeDocument/2006/relationships/image" Target="../media/image25.emf"/></Relationships>
</file>

<file path=ppt/slides/_rels/slide7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9.jpg"/><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31.jpeg"/><Relationship Id="rId1" Type="http://schemas.openxmlformats.org/officeDocument/2006/relationships/slideLayout" Target="../slideLayouts/slideLayout7.xml"/><Relationship Id="rId4" Type="http://schemas.openxmlformats.org/officeDocument/2006/relationships/image" Target="../media/image32.jpg"/></Relationships>
</file>

<file path=ppt/slides/_rels/slide9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67909"/>
            <a:ext cx="9144000" cy="2091194"/>
          </a:xfrm>
        </p:spPr>
        <p:txBody>
          <a:bodyPr>
            <a:normAutofit/>
          </a:bodyPr>
          <a:lstStyle/>
          <a:p>
            <a:r>
              <a:rPr lang="en-US" dirty="0" smtClean="0"/>
              <a:t>New Opportunities for</a:t>
            </a:r>
            <a:br>
              <a:rPr lang="en-US" dirty="0" smtClean="0"/>
            </a:br>
            <a:r>
              <a:rPr lang="en-US" dirty="0" smtClean="0"/>
              <a:t>Rural Students</a:t>
            </a:r>
            <a:endParaRPr lang="en-US" dirty="0"/>
          </a:p>
        </p:txBody>
      </p:sp>
      <p:sp>
        <p:nvSpPr>
          <p:cNvPr id="3" name="Subtitle 2"/>
          <p:cNvSpPr>
            <a:spLocks noGrp="1"/>
          </p:cNvSpPr>
          <p:nvPr>
            <p:ph type="subTitle" idx="1"/>
          </p:nvPr>
        </p:nvSpPr>
        <p:spPr>
          <a:xfrm>
            <a:off x="1524000" y="3147802"/>
            <a:ext cx="9144000" cy="3058790"/>
          </a:xfrm>
        </p:spPr>
        <p:txBody>
          <a:bodyPr>
            <a:noAutofit/>
          </a:bodyPr>
          <a:lstStyle/>
          <a:p>
            <a:r>
              <a:rPr lang="en-US" sz="3600" dirty="0" smtClean="0"/>
              <a:t>Alabama Rural Health Association</a:t>
            </a:r>
          </a:p>
          <a:p>
            <a:r>
              <a:rPr lang="en-US" sz="3600" dirty="0" smtClean="0"/>
              <a:t>April 25, 2019</a:t>
            </a:r>
          </a:p>
          <a:p>
            <a:endParaRPr lang="en-US" sz="1800" dirty="0"/>
          </a:p>
          <a:p>
            <a:endParaRPr lang="en-US" sz="1800" dirty="0" smtClean="0"/>
          </a:p>
          <a:p>
            <a:r>
              <a:rPr lang="en-US" sz="1800" dirty="0" smtClean="0"/>
              <a:t>David L. Bramm, MD FAAFP</a:t>
            </a:r>
          </a:p>
          <a:p>
            <a:r>
              <a:rPr lang="en-US" sz="1800" dirty="0" smtClean="0"/>
              <a:t>Associate professor UAB SOM</a:t>
            </a:r>
          </a:p>
          <a:p>
            <a:r>
              <a:rPr lang="en-US" sz="1800" dirty="0" smtClean="0"/>
              <a:t>Director, Rural Medicine Program</a:t>
            </a:r>
            <a:endParaRPr lang="en-US" sz="18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2"/>
            <a:ext cx="1671940" cy="906448"/>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32329589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192000" cy="6492875"/>
          </a:xfrm>
        </p:spPr>
        <p:txBody>
          <a:bodyPr>
            <a:normAutofit/>
          </a:bodyPr>
          <a:lstStyle/>
          <a:p>
            <a:r>
              <a:rPr lang="en-US" dirty="0" smtClean="0"/>
              <a:t/>
            </a:r>
            <a:br>
              <a:rPr lang="en-US" dirty="0" smtClean="0"/>
            </a:br>
            <a:r>
              <a:rPr lang="en-US" dirty="0"/>
              <a:t/>
            </a:r>
            <a:br>
              <a:rPr lang="en-US" dirty="0"/>
            </a:br>
            <a:r>
              <a:rPr lang="en-US" dirty="0" smtClean="0"/>
              <a:t>				</a:t>
            </a:r>
            <a:r>
              <a:rPr lang="en-US" sz="3600" dirty="0" smtClean="0"/>
              <a:t>Need </a:t>
            </a:r>
            <a:br>
              <a:rPr lang="en-US" sz="3600" dirty="0" smtClean="0"/>
            </a:br>
            <a:r>
              <a:rPr lang="en-US" sz="3600" dirty="0"/>
              <a:t/>
            </a:r>
            <a:br>
              <a:rPr lang="en-US" sz="3600" dirty="0"/>
            </a:br>
            <a:r>
              <a:rPr lang="en-US" sz="3600" dirty="0" smtClean="0"/>
              <a:t>				Programs (Current and Future)</a:t>
            </a:r>
            <a:br>
              <a:rPr lang="en-US" sz="3600" dirty="0" smtClean="0"/>
            </a:br>
            <a:r>
              <a:rPr lang="en-US" sz="3600" dirty="0"/>
              <a:t/>
            </a:r>
            <a:br>
              <a:rPr lang="en-US" sz="3600" dirty="0"/>
            </a:br>
            <a:r>
              <a:rPr lang="en-US" sz="3600" dirty="0" smtClean="0"/>
              <a:t>				Outcome data.</a:t>
            </a:r>
            <a:br>
              <a:rPr lang="en-US" sz="3600" dirty="0" smtClean="0"/>
            </a:br>
            <a:r>
              <a:rPr lang="en-US" sz="3600" dirty="0"/>
              <a:t/>
            </a:r>
            <a:br>
              <a:rPr lang="en-US" sz="3600" dirty="0"/>
            </a:br>
            <a:r>
              <a:rPr lang="en-US" sz="3600" dirty="0" smtClean="0"/>
              <a:t>				Recruiting efforts.</a:t>
            </a:r>
            <a:br>
              <a:rPr lang="en-US" sz="3600" dirty="0" smtClean="0"/>
            </a:br>
            <a:r>
              <a:rPr lang="en-US" sz="4900" dirty="0"/>
              <a:t/>
            </a:r>
            <a:br>
              <a:rPr lang="en-US" sz="4900" dirty="0"/>
            </a:br>
            <a:endParaRPr lang="en-US" sz="4900" dirty="0"/>
          </a:p>
        </p:txBody>
      </p:sp>
    </p:spTree>
    <p:extLst>
      <p:ext uri="{BB962C8B-B14F-4D97-AF65-F5344CB8AC3E}">
        <p14:creationId xmlns:p14="http://schemas.microsoft.com/office/powerpoint/2010/main" val="24047626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9797" y="0"/>
            <a:ext cx="10131229" cy="6858001"/>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24747200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3468" y="365125"/>
            <a:ext cx="9629029" cy="1325563"/>
          </a:xfrm>
        </p:spPr>
        <p:txBody>
          <a:bodyPr>
            <a:normAutofit/>
          </a:bodyPr>
          <a:lstStyle/>
          <a:p>
            <a:r>
              <a:rPr lang="en-US" sz="6600" dirty="0" smtClean="0"/>
              <a:t>What is the specialist who?</a:t>
            </a:r>
            <a:endParaRPr lang="en-US" sz="6600" dirty="0"/>
          </a:p>
        </p:txBody>
      </p:sp>
      <p:sp>
        <p:nvSpPr>
          <p:cNvPr id="3" name="Content Placeholder 2"/>
          <p:cNvSpPr>
            <a:spLocks noGrp="1"/>
          </p:cNvSpPr>
          <p:nvPr>
            <p:ph idx="1"/>
          </p:nvPr>
        </p:nvSpPr>
        <p:spPr/>
        <p:txBody>
          <a:bodyPr>
            <a:noAutofit/>
          </a:bodyPr>
          <a:lstStyle/>
          <a:p>
            <a:r>
              <a:rPr lang="en-US" sz="3200" dirty="0" smtClean="0"/>
              <a:t>Works as an ER physician?</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13596807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3468" y="365125"/>
            <a:ext cx="9629029" cy="1325563"/>
          </a:xfrm>
        </p:spPr>
        <p:txBody>
          <a:bodyPr>
            <a:normAutofit/>
          </a:bodyPr>
          <a:lstStyle/>
          <a:p>
            <a:r>
              <a:rPr lang="en-US" sz="6600" dirty="0" smtClean="0"/>
              <a:t>What is the specialist who?</a:t>
            </a:r>
            <a:endParaRPr lang="en-US" sz="6600" dirty="0"/>
          </a:p>
        </p:txBody>
      </p:sp>
      <p:sp>
        <p:nvSpPr>
          <p:cNvPr id="3" name="Content Placeholder 2"/>
          <p:cNvSpPr>
            <a:spLocks noGrp="1"/>
          </p:cNvSpPr>
          <p:nvPr>
            <p:ph idx="1"/>
          </p:nvPr>
        </p:nvSpPr>
        <p:spPr/>
        <p:txBody>
          <a:bodyPr>
            <a:noAutofit/>
          </a:bodyPr>
          <a:lstStyle/>
          <a:p>
            <a:r>
              <a:rPr lang="en-US" sz="3200" dirty="0" smtClean="0"/>
              <a:t>Works as an ER physician?</a:t>
            </a:r>
          </a:p>
          <a:p>
            <a:r>
              <a:rPr lang="en-US" sz="3200" dirty="0" smtClean="0"/>
              <a:t>Delivers babies and is expert in women’s health?</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1645436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3468" y="365125"/>
            <a:ext cx="9629029" cy="1325563"/>
          </a:xfrm>
        </p:spPr>
        <p:txBody>
          <a:bodyPr>
            <a:normAutofit/>
          </a:bodyPr>
          <a:lstStyle/>
          <a:p>
            <a:r>
              <a:rPr lang="en-US" sz="6600" dirty="0" smtClean="0"/>
              <a:t>What is the specialist who?</a:t>
            </a:r>
            <a:endParaRPr lang="en-US" sz="6600" dirty="0"/>
          </a:p>
        </p:txBody>
      </p:sp>
      <p:sp>
        <p:nvSpPr>
          <p:cNvPr id="3" name="Content Placeholder 2"/>
          <p:cNvSpPr>
            <a:spLocks noGrp="1"/>
          </p:cNvSpPr>
          <p:nvPr>
            <p:ph idx="1"/>
          </p:nvPr>
        </p:nvSpPr>
        <p:spPr/>
        <p:txBody>
          <a:bodyPr>
            <a:noAutofit/>
          </a:bodyPr>
          <a:lstStyle/>
          <a:p>
            <a:r>
              <a:rPr lang="en-US" sz="3200" dirty="0" smtClean="0"/>
              <a:t>Works as an ER physician?</a:t>
            </a:r>
          </a:p>
          <a:p>
            <a:r>
              <a:rPr lang="en-US" sz="3200" dirty="0" smtClean="0"/>
              <a:t>Delivers babies and is expert in women’s health?</a:t>
            </a:r>
          </a:p>
          <a:p>
            <a:r>
              <a:rPr lang="en-US" sz="3200" dirty="0" smtClean="0"/>
              <a:t>Performs surgical procedures?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3161208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3468" y="365125"/>
            <a:ext cx="9629029" cy="1325563"/>
          </a:xfrm>
        </p:spPr>
        <p:txBody>
          <a:bodyPr>
            <a:normAutofit/>
          </a:bodyPr>
          <a:lstStyle/>
          <a:p>
            <a:r>
              <a:rPr lang="en-US" sz="6600" dirty="0" smtClean="0"/>
              <a:t>What is the specialist who?</a:t>
            </a:r>
            <a:endParaRPr lang="en-US" sz="6600" dirty="0"/>
          </a:p>
        </p:txBody>
      </p:sp>
      <p:sp>
        <p:nvSpPr>
          <p:cNvPr id="3" name="Content Placeholder 2"/>
          <p:cNvSpPr>
            <a:spLocks noGrp="1"/>
          </p:cNvSpPr>
          <p:nvPr>
            <p:ph idx="1"/>
          </p:nvPr>
        </p:nvSpPr>
        <p:spPr/>
        <p:txBody>
          <a:bodyPr>
            <a:noAutofit/>
          </a:bodyPr>
          <a:lstStyle/>
          <a:p>
            <a:r>
              <a:rPr lang="en-US" sz="3200" dirty="0" smtClean="0"/>
              <a:t>Works as an ER physician?</a:t>
            </a:r>
          </a:p>
          <a:p>
            <a:r>
              <a:rPr lang="en-US" sz="3200" dirty="0" smtClean="0"/>
              <a:t>Delivers babies and is expert in women’s health?</a:t>
            </a:r>
          </a:p>
          <a:p>
            <a:r>
              <a:rPr lang="en-US" sz="3200" dirty="0" smtClean="0"/>
              <a:t>Performs surgical procedures?</a:t>
            </a:r>
          </a:p>
          <a:p>
            <a:r>
              <a:rPr lang="en-US" sz="3200" dirty="0" smtClean="0"/>
              <a:t>Cares for children from birth to young adulthood?</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4471599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3468" y="365125"/>
            <a:ext cx="9629029" cy="1325563"/>
          </a:xfrm>
        </p:spPr>
        <p:txBody>
          <a:bodyPr>
            <a:normAutofit/>
          </a:bodyPr>
          <a:lstStyle/>
          <a:p>
            <a:r>
              <a:rPr lang="en-US" sz="6600" dirty="0" smtClean="0"/>
              <a:t>What is the specialist who?</a:t>
            </a:r>
            <a:endParaRPr lang="en-US" sz="6600" dirty="0"/>
          </a:p>
        </p:txBody>
      </p:sp>
      <p:sp>
        <p:nvSpPr>
          <p:cNvPr id="3" name="Content Placeholder 2"/>
          <p:cNvSpPr>
            <a:spLocks noGrp="1"/>
          </p:cNvSpPr>
          <p:nvPr>
            <p:ph idx="1"/>
          </p:nvPr>
        </p:nvSpPr>
        <p:spPr/>
        <p:txBody>
          <a:bodyPr>
            <a:noAutofit/>
          </a:bodyPr>
          <a:lstStyle/>
          <a:p>
            <a:r>
              <a:rPr lang="en-US" sz="3200" dirty="0" smtClean="0"/>
              <a:t>Works as an ER physician?</a:t>
            </a:r>
          </a:p>
          <a:p>
            <a:r>
              <a:rPr lang="en-US" sz="3200" dirty="0" smtClean="0"/>
              <a:t>Delivers babies and is expert in women’s health?</a:t>
            </a:r>
          </a:p>
          <a:p>
            <a:r>
              <a:rPr lang="en-US" sz="3200" dirty="0" smtClean="0"/>
              <a:t>Performs surgical procedures?</a:t>
            </a:r>
          </a:p>
          <a:p>
            <a:r>
              <a:rPr lang="en-US" sz="3200" dirty="0" smtClean="0"/>
              <a:t>Cares for children from birth to young adulthood?</a:t>
            </a:r>
          </a:p>
          <a:p>
            <a:r>
              <a:rPr lang="en-US" sz="3200" dirty="0" smtClean="0"/>
              <a:t>Performs colonoscopies and endoscopies?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19273754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3468" y="365125"/>
            <a:ext cx="9629029" cy="1325563"/>
          </a:xfrm>
        </p:spPr>
        <p:txBody>
          <a:bodyPr>
            <a:normAutofit/>
          </a:bodyPr>
          <a:lstStyle/>
          <a:p>
            <a:r>
              <a:rPr lang="en-US" sz="6600" dirty="0" smtClean="0"/>
              <a:t>What is the specialist who?</a:t>
            </a:r>
            <a:endParaRPr lang="en-US" sz="6600" dirty="0"/>
          </a:p>
        </p:txBody>
      </p:sp>
      <p:sp>
        <p:nvSpPr>
          <p:cNvPr id="3" name="Content Placeholder 2"/>
          <p:cNvSpPr>
            <a:spLocks noGrp="1"/>
          </p:cNvSpPr>
          <p:nvPr>
            <p:ph idx="1"/>
          </p:nvPr>
        </p:nvSpPr>
        <p:spPr/>
        <p:txBody>
          <a:bodyPr>
            <a:noAutofit/>
          </a:bodyPr>
          <a:lstStyle/>
          <a:p>
            <a:r>
              <a:rPr lang="en-US" sz="3200" dirty="0" smtClean="0"/>
              <a:t>Works as an ER physician?</a:t>
            </a:r>
          </a:p>
          <a:p>
            <a:r>
              <a:rPr lang="en-US" sz="3200" dirty="0" smtClean="0"/>
              <a:t>Delivers babies and is expert in women’s health?</a:t>
            </a:r>
          </a:p>
          <a:p>
            <a:r>
              <a:rPr lang="en-US" sz="3200" dirty="0" smtClean="0"/>
              <a:t>Performs surgical procedures?</a:t>
            </a:r>
          </a:p>
          <a:p>
            <a:r>
              <a:rPr lang="en-US" sz="3200" dirty="0" smtClean="0"/>
              <a:t>Cares for children from birth to young adulthood?</a:t>
            </a:r>
          </a:p>
          <a:p>
            <a:r>
              <a:rPr lang="en-US" sz="3200" dirty="0" smtClean="0"/>
              <a:t>Performs colonoscopies and endoscopies?</a:t>
            </a:r>
          </a:p>
          <a:p>
            <a:r>
              <a:rPr lang="en-US" sz="3200" dirty="0" smtClean="0"/>
              <a:t>Does critical care in the ICU?</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2862957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3468" y="365125"/>
            <a:ext cx="9629029" cy="1325563"/>
          </a:xfrm>
        </p:spPr>
        <p:txBody>
          <a:bodyPr>
            <a:normAutofit/>
          </a:bodyPr>
          <a:lstStyle/>
          <a:p>
            <a:r>
              <a:rPr lang="en-US" sz="6600" dirty="0" smtClean="0"/>
              <a:t>What is the specialist who?</a:t>
            </a:r>
            <a:endParaRPr lang="en-US" sz="6600" dirty="0"/>
          </a:p>
        </p:txBody>
      </p:sp>
      <p:sp>
        <p:nvSpPr>
          <p:cNvPr id="3" name="Content Placeholder 2"/>
          <p:cNvSpPr>
            <a:spLocks noGrp="1"/>
          </p:cNvSpPr>
          <p:nvPr>
            <p:ph idx="1"/>
          </p:nvPr>
        </p:nvSpPr>
        <p:spPr/>
        <p:txBody>
          <a:bodyPr>
            <a:noAutofit/>
          </a:bodyPr>
          <a:lstStyle/>
          <a:p>
            <a:r>
              <a:rPr lang="en-US" sz="3200" dirty="0" smtClean="0"/>
              <a:t>Works as an ER physician?</a:t>
            </a:r>
          </a:p>
          <a:p>
            <a:r>
              <a:rPr lang="en-US" sz="3200" dirty="0" smtClean="0"/>
              <a:t>Delivers babies and is expert in women’s health?</a:t>
            </a:r>
          </a:p>
          <a:p>
            <a:r>
              <a:rPr lang="en-US" sz="3200" dirty="0" smtClean="0"/>
              <a:t>Performs surgical procedures?</a:t>
            </a:r>
          </a:p>
          <a:p>
            <a:r>
              <a:rPr lang="en-US" sz="3200" dirty="0" smtClean="0"/>
              <a:t>Cares for children from birth to young adulthood?</a:t>
            </a:r>
          </a:p>
          <a:p>
            <a:r>
              <a:rPr lang="en-US" sz="3200" dirty="0" smtClean="0"/>
              <a:t>Performs colonoscopies and endoscopies?</a:t>
            </a:r>
          </a:p>
          <a:p>
            <a:r>
              <a:rPr lang="en-US" sz="3200" dirty="0" smtClean="0"/>
              <a:t>Does critical care in the ICU?</a:t>
            </a:r>
          </a:p>
          <a:p>
            <a:r>
              <a:rPr lang="en-US" sz="3200" dirty="0" smtClean="0"/>
              <a:t>Is the main detective in diagnosing the patient’s disease?</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37155795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3468" y="365125"/>
            <a:ext cx="9629029" cy="1325563"/>
          </a:xfrm>
        </p:spPr>
        <p:txBody>
          <a:bodyPr>
            <a:normAutofit/>
          </a:bodyPr>
          <a:lstStyle/>
          <a:p>
            <a:r>
              <a:rPr lang="en-US" sz="6600" dirty="0" smtClean="0"/>
              <a:t>What is the specialist who?</a:t>
            </a:r>
            <a:endParaRPr lang="en-US" sz="6600" dirty="0"/>
          </a:p>
        </p:txBody>
      </p:sp>
      <p:sp>
        <p:nvSpPr>
          <p:cNvPr id="3" name="Content Placeholder 2"/>
          <p:cNvSpPr>
            <a:spLocks noGrp="1"/>
          </p:cNvSpPr>
          <p:nvPr>
            <p:ph idx="1"/>
          </p:nvPr>
        </p:nvSpPr>
        <p:spPr/>
        <p:txBody>
          <a:bodyPr>
            <a:noAutofit/>
          </a:bodyPr>
          <a:lstStyle/>
          <a:p>
            <a:r>
              <a:rPr lang="en-US" sz="3200" dirty="0" smtClean="0"/>
              <a:t>Works as an ER physician?</a:t>
            </a:r>
          </a:p>
          <a:p>
            <a:r>
              <a:rPr lang="en-US" sz="3200" dirty="0" smtClean="0"/>
              <a:t>Delivers babies and is expert in women’s health?</a:t>
            </a:r>
          </a:p>
          <a:p>
            <a:r>
              <a:rPr lang="en-US" sz="3200" dirty="0" smtClean="0"/>
              <a:t>Performs surgical procedures?</a:t>
            </a:r>
          </a:p>
          <a:p>
            <a:r>
              <a:rPr lang="en-US" sz="3200" dirty="0" smtClean="0"/>
              <a:t>Cares for children from birth to young adulthood?</a:t>
            </a:r>
          </a:p>
          <a:p>
            <a:r>
              <a:rPr lang="en-US" sz="3200" dirty="0" smtClean="0"/>
              <a:t>Performs colonoscopies and endoscopies?</a:t>
            </a:r>
          </a:p>
          <a:p>
            <a:r>
              <a:rPr lang="en-US" sz="3200" dirty="0" smtClean="0"/>
              <a:t>Does critical care in the ICU?</a:t>
            </a:r>
          </a:p>
          <a:p>
            <a:r>
              <a:rPr lang="en-US" sz="3200" dirty="0" smtClean="0"/>
              <a:t>Is the main detective in diagnosing the patient’s disease?</a:t>
            </a:r>
          </a:p>
          <a:p>
            <a:r>
              <a:rPr lang="en-US" sz="3200" dirty="0" smtClean="0"/>
              <a:t>Is involved in public, community and population health?</a:t>
            </a:r>
            <a:endParaRPr lang="en-US" sz="32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29781450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083953"/>
          </a:xfrm>
        </p:spPr>
        <p:txBody>
          <a:bodyPr/>
          <a:lstStyle/>
          <a:p>
            <a:r>
              <a:rPr lang="en-US" dirty="0" smtClean="0"/>
              <a:t>	   </a:t>
            </a:r>
            <a:r>
              <a:rPr lang="en-US" sz="5400" dirty="0" smtClean="0"/>
              <a:t> </a:t>
            </a:r>
            <a:r>
              <a:rPr lang="en-US" sz="5400" dirty="0" smtClean="0"/>
              <a:t>    Rural Family </a:t>
            </a:r>
            <a:r>
              <a:rPr lang="en-US" sz="5400" dirty="0" smtClean="0"/>
              <a:t>Physicians</a:t>
            </a:r>
            <a:endParaRPr lang="en-US" sz="5400" dirty="0"/>
          </a:p>
        </p:txBody>
      </p:sp>
    </p:spTree>
    <p:extLst>
      <p:ext uri="{BB962C8B-B14F-4D97-AF65-F5344CB8AC3E}">
        <p14:creationId xmlns:p14="http://schemas.microsoft.com/office/powerpoint/2010/main" val="6938904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31235"/>
            <a:ext cx="12191999" cy="4139142"/>
          </a:xfrm>
        </p:spPr>
        <p:txBody>
          <a:bodyPr>
            <a:normAutofit/>
          </a:bodyPr>
          <a:lstStyle/>
          <a:p>
            <a:r>
              <a:rPr lang="en-US" dirty="0" smtClean="0"/>
              <a:t>	</a:t>
            </a:r>
            <a:r>
              <a:rPr lang="en-US" dirty="0" smtClean="0"/>
              <a:t>	</a:t>
            </a:r>
            <a:r>
              <a:rPr lang="en-US" sz="4800" dirty="0" smtClean="0"/>
              <a:t>Rural </a:t>
            </a:r>
            <a:r>
              <a:rPr lang="en-US" sz="4800" dirty="0" smtClean="0"/>
              <a:t>health disparity is not</a:t>
            </a:r>
            <a:br>
              <a:rPr lang="en-US" sz="4800" dirty="0" smtClean="0"/>
            </a:br>
            <a:r>
              <a:rPr lang="en-US" sz="4800" dirty="0"/>
              <a:t>	</a:t>
            </a:r>
            <a:r>
              <a:rPr lang="en-US" sz="4800" dirty="0" smtClean="0"/>
              <a:t>	 defined </a:t>
            </a:r>
            <a:r>
              <a:rPr lang="en-US" sz="4800" dirty="0" smtClean="0"/>
              <a:t>by distance alone.</a:t>
            </a:r>
            <a:br>
              <a:rPr lang="en-US" sz="4800" dirty="0" smtClean="0"/>
            </a:br>
            <a:r>
              <a:rPr lang="en-US" sz="4800" dirty="0" smtClean="0"/>
              <a:t/>
            </a:r>
            <a:br>
              <a:rPr lang="en-US" sz="4800" dirty="0" smtClean="0"/>
            </a:br>
            <a:r>
              <a:rPr lang="en-US" sz="4800" dirty="0" smtClean="0"/>
              <a:t>	Access to transportation, food security, 			sanitation and other things are part of </a:t>
            </a:r>
            <a:br>
              <a:rPr lang="en-US" sz="4800" dirty="0" smtClean="0"/>
            </a:br>
            <a:r>
              <a:rPr lang="en-US" sz="4800" dirty="0"/>
              <a:t>	</a:t>
            </a:r>
            <a:r>
              <a:rPr lang="en-US" sz="4800" dirty="0" smtClean="0"/>
              <a:t>the equation.</a:t>
            </a:r>
            <a:endParaRPr lang="en-US" sz="4800"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3491870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7999"/>
          </a:xfrm>
        </p:spPr>
        <p:txBody>
          <a:bodyPr>
            <a:normAutofit/>
          </a:bodyPr>
          <a:lstStyle/>
          <a:p>
            <a:r>
              <a:rPr lang="en-US" dirty="0" smtClean="0"/>
              <a:t>	            </a:t>
            </a:r>
            <a:r>
              <a:rPr lang="en-US" sz="4000" dirty="0" smtClean="0"/>
              <a:t>The Economic </a:t>
            </a:r>
            <a:r>
              <a:rPr lang="en-US" sz="4000" dirty="0"/>
              <a:t>Policy </a:t>
            </a:r>
            <a:r>
              <a:rPr lang="en-US" sz="4000" dirty="0" smtClean="0"/>
              <a:t>Institute</a:t>
            </a:r>
            <a:br>
              <a:rPr lang="en-US" sz="4000" dirty="0" smtClean="0"/>
            </a:br>
            <a:r>
              <a:rPr lang="en-US" sz="4000" dirty="0" smtClean="0"/>
              <a:t> </a:t>
            </a:r>
            <a:br>
              <a:rPr lang="en-US" sz="4000" dirty="0" smtClean="0"/>
            </a:br>
            <a:r>
              <a:rPr lang="en-US" sz="4000" dirty="0"/>
              <a:t/>
            </a:r>
            <a:br>
              <a:rPr lang="en-US" sz="4000" dirty="0"/>
            </a:br>
            <a:r>
              <a:rPr lang="en-US" sz="4000" dirty="0" smtClean="0"/>
              <a:t>	  	Estimated that, following the</a:t>
            </a:r>
            <a:r>
              <a:rPr lang="en-US" sz="4000" dirty="0"/>
              <a:t> </a:t>
            </a:r>
            <a:r>
              <a:rPr lang="en-US" sz="4000" dirty="0" smtClean="0"/>
              <a:t>NAFTA</a:t>
            </a:r>
            <a:br>
              <a:rPr lang="en-US" sz="4000" dirty="0" smtClean="0"/>
            </a:br>
            <a:r>
              <a:rPr lang="en-US" sz="4000" dirty="0" smtClean="0"/>
              <a:t> 	  	851,700 </a:t>
            </a:r>
            <a:r>
              <a:rPr lang="en-US" sz="4000" dirty="0"/>
              <a:t>net jobs had </a:t>
            </a:r>
            <a:r>
              <a:rPr lang="en-US" sz="4000" dirty="0" smtClean="0"/>
              <a:t>been displaced</a:t>
            </a:r>
            <a:br>
              <a:rPr lang="en-US" sz="4000" dirty="0" smtClean="0"/>
            </a:br>
            <a:r>
              <a:rPr lang="en-US" sz="4000" dirty="0" smtClean="0"/>
              <a:t> 	  	by the </a:t>
            </a:r>
            <a:r>
              <a:rPr lang="en-US" sz="4000" dirty="0"/>
              <a:t>U.S.'s trade deficit with </a:t>
            </a:r>
            <a:r>
              <a:rPr lang="en-US" sz="4000" dirty="0" smtClean="0"/>
              <a:t>Mexico. </a:t>
            </a:r>
            <a:br>
              <a:rPr lang="en-US" sz="4000" dirty="0" smtClean="0"/>
            </a:br>
            <a:r>
              <a:rPr lang="en-US" sz="4000" dirty="0"/>
              <a:t/>
            </a:r>
            <a:br>
              <a:rPr lang="en-US" sz="4000" dirty="0"/>
            </a:br>
            <a:r>
              <a:rPr lang="en-US" sz="4000" dirty="0" smtClean="0"/>
              <a:t>	  	“…especially in </a:t>
            </a:r>
            <a:r>
              <a:rPr lang="en-US" sz="4000" dirty="0"/>
              <a:t>industries </a:t>
            </a:r>
            <a:r>
              <a:rPr lang="en-US" sz="4000" dirty="0" smtClean="0"/>
              <a:t>exposed </a:t>
            </a:r>
            <a:r>
              <a:rPr lang="en-US" sz="4000" dirty="0"/>
              <a:t>to the </a:t>
            </a:r>
            <a:r>
              <a:rPr lang="en-US" sz="4000" dirty="0" smtClean="0"/>
              <a:t/>
            </a:r>
            <a:br>
              <a:rPr lang="en-US" sz="4000" dirty="0" smtClean="0"/>
            </a:br>
            <a:r>
              <a:rPr lang="en-US" sz="4000" dirty="0" smtClean="0"/>
              <a:t>	  	removal </a:t>
            </a:r>
            <a:r>
              <a:rPr lang="en-US" sz="4000" dirty="0"/>
              <a:t>of </a:t>
            </a:r>
            <a:r>
              <a:rPr lang="en-US" sz="4000" dirty="0" smtClean="0"/>
              <a:t>trade barriers: textile, apparel, </a:t>
            </a:r>
            <a:br>
              <a:rPr lang="en-US" sz="4000" dirty="0" smtClean="0"/>
            </a:br>
            <a:r>
              <a:rPr lang="en-US" sz="4000" dirty="0" smtClean="0"/>
              <a:t>	  	automotive</a:t>
            </a:r>
            <a:r>
              <a:rPr lang="en-US" sz="4000" dirty="0"/>
              <a:t>, and </a:t>
            </a:r>
            <a:r>
              <a:rPr lang="en-US" sz="4000" dirty="0" smtClean="0"/>
              <a:t>agriculture."</a:t>
            </a:r>
            <a:endParaRPr lang="en-US" sz="4000"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25298447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2816" y="690464"/>
            <a:ext cx="8437985" cy="1231642"/>
          </a:xfrm>
          <a:prstGeom prst="rect">
            <a:avLst/>
          </a:prstGeom>
        </p:spPr>
        <p:txBody>
          <a:bodyPr>
            <a:normAutofit/>
          </a:bodyPr>
          <a:lstStyle/>
          <a:p>
            <a:r>
              <a:rPr lang="en-US" sz="4000" b="1" dirty="0">
                <a:latin typeface="+mn-lt"/>
              </a:rPr>
              <a:t>Characteristics of Rural Alabama</a:t>
            </a:r>
          </a:p>
        </p:txBody>
      </p:sp>
      <p:sp>
        <p:nvSpPr>
          <p:cNvPr id="3" name="Content Placeholder 2"/>
          <p:cNvSpPr>
            <a:spLocks noGrp="1"/>
          </p:cNvSpPr>
          <p:nvPr>
            <p:ph idx="1"/>
          </p:nvPr>
        </p:nvSpPr>
        <p:spPr>
          <a:xfrm>
            <a:off x="2304661" y="2202024"/>
            <a:ext cx="6876661" cy="4239236"/>
          </a:xfrm>
          <a:prstGeom prst="rect">
            <a:avLst/>
          </a:prstGeom>
        </p:spPr>
        <p:txBody>
          <a:bodyPr>
            <a:normAutofit/>
          </a:bodyPr>
          <a:lstStyle/>
          <a:p>
            <a:r>
              <a:rPr lang="en-US" altLang="en-US" sz="3200" dirty="0"/>
              <a:t>Older</a:t>
            </a:r>
          </a:p>
          <a:p>
            <a:pPr marL="0" indent="0">
              <a:buNone/>
            </a:pPr>
            <a:endParaRPr lang="en-US" altLang="en-US" sz="3200" dirty="0"/>
          </a:p>
          <a:p>
            <a:pPr marL="0" indent="0">
              <a:buNone/>
            </a:pPr>
            <a:endParaRPr lang="en-US" altLang="en-US" dirty="0"/>
          </a:p>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3155704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2816" y="690464"/>
            <a:ext cx="8437985" cy="1231642"/>
          </a:xfrm>
          <a:prstGeom prst="rect">
            <a:avLst/>
          </a:prstGeom>
        </p:spPr>
        <p:txBody>
          <a:bodyPr>
            <a:normAutofit/>
          </a:bodyPr>
          <a:lstStyle/>
          <a:p>
            <a:r>
              <a:rPr lang="en-US" sz="4000" b="1" dirty="0">
                <a:latin typeface="+mn-lt"/>
              </a:rPr>
              <a:t>Characteristics of Rural Alabama</a:t>
            </a:r>
          </a:p>
        </p:txBody>
      </p:sp>
      <p:sp>
        <p:nvSpPr>
          <p:cNvPr id="3" name="Content Placeholder 2"/>
          <p:cNvSpPr>
            <a:spLocks noGrp="1"/>
          </p:cNvSpPr>
          <p:nvPr>
            <p:ph idx="1"/>
          </p:nvPr>
        </p:nvSpPr>
        <p:spPr>
          <a:xfrm>
            <a:off x="2304661" y="2202024"/>
            <a:ext cx="6876661" cy="4239236"/>
          </a:xfrm>
          <a:prstGeom prst="rect">
            <a:avLst/>
          </a:prstGeom>
        </p:spPr>
        <p:txBody>
          <a:bodyPr>
            <a:normAutofit/>
          </a:bodyPr>
          <a:lstStyle/>
          <a:p>
            <a:r>
              <a:rPr lang="en-US" altLang="en-US" sz="3200" dirty="0"/>
              <a:t>Older</a:t>
            </a:r>
          </a:p>
          <a:p>
            <a:r>
              <a:rPr lang="en-US" altLang="en-US" sz="3200" dirty="0"/>
              <a:t>Less formal education</a:t>
            </a:r>
          </a:p>
          <a:p>
            <a:pPr marL="0" indent="0">
              <a:buNone/>
            </a:pPr>
            <a:endParaRPr lang="en-US" altLang="en-US" sz="3200" dirty="0"/>
          </a:p>
          <a:p>
            <a:pPr marL="0" indent="0">
              <a:buNone/>
            </a:pPr>
            <a:endParaRPr lang="en-US" altLang="en-US" dirty="0"/>
          </a:p>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1391676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2816" y="690464"/>
            <a:ext cx="8437985" cy="1231642"/>
          </a:xfrm>
          <a:prstGeom prst="rect">
            <a:avLst/>
          </a:prstGeom>
        </p:spPr>
        <p:txBody>
          <a:bodyPr>
            <a:normAutofit/>
          </a:bodyPr>
          <a:lstStyle/>
          <a:p>
            <a:r>
              <a:rPr lang="en-US" sz="4000" b="1" dirty="0">
                <a:latin typeface="+mn-lt"/>
              </a:rPr>
              <a:t>Characteristics of Rural Alabama</a:t>
            </a:r>
          </a:p>
        </p:txBody>
      </p:sp>
      <p:sp>
        <p:nvSpPr>
          <p:cNvPr id="3" name="Content Placeholder 2"/>
          <p:cNvSpPr>
            <a:spLocks noGrp="1"/>
          </p:cNvSpPr>
          <p:nvPr>
            <p:ph idx="1"/>
          </p:nvPr>
        </p:nvSpPr>
        <p:spPr>
          <a:xfrm>
            <a:off x="2304661" y="2202024"/>
            <a:ext cx="6876661" cy="4239236"/>
          </a:xfrm>
          <a:prstGeom prst="rect">
            <a:avLst/>
          </a:prstGeom>
        </p:spPr>
        <p:txBody>
          <a:bodyPr>
            <a:normAutofit/>
          </a:bodyPr>
          <a:lstStyle/>
          <a:p>
            <a:r>
              <a:rPr lang="en-US" altLang="en-US" sz="3200" dirty="0"/>
              <a:t>Older</a:t>
            </a:r>
          </a:p>
          <a:p>
            <a:r>
              <a:rPr lang="en-US" altLang="en-US" sz="3200" dirty="0"/>
              <a:t>Less formal education</a:t>
            </a:r>
          </a:p>
          <a:p>
            <a:r>
              <a:rPr lang="en-US" altLang="en-US" sz="3200" dirty="0"/>
              <a:t>Greater </a:t>
            </a:r>
            <a:r>
              <a:rPr lang="en-US" altLang="en-US" sz="3200" dirty="0" smtClean="0"/>
              <a:t>racial / ethnic </a:t>
            </a:r>
            <a:r>
              <a:rPr lang="en-US" altLang="en-US" sz="3200" dirty="0"/>
              <a:t>diversity</a:t>
            </a:r>
          </a:p>
          <a:p>
            <a:pPr marL="0" indent="0">
              <a:buNone/>
            </a:pPr>
            <a:endParaRPr lang="en-US" altLang="en-US" sz="3200" dirty="0"/>
          </a:p>
          <a:p>
            <a:pPr marL="0" indent="0">
              <a:buNone/>
            </a:pPr>
            <a:endParaRPr lang="en-US" altLang="en-US" dirty="0"/>
          </a:p>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39265249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2816" y="690464"/>
            <a:ext cx="8437985" cy="1231642"/>
          </a:xfrm>
          <a:prstGeom prst="rect">
            <a:avLst/>
          </a:prstGeom>
        </p:spPr>
        <p:txBody>
          <a:bodyPr>
            <a:normAutofit/>
          </a:bodyPr>
          <a:lstStyle/>
          <a:p>
            <a:r>
              <a:rPr lang="en-US" sz="4000" b="1" dirty="0">
                <a:latin typeface="+mn-lt"/>
              </a:rPr>
              <a:t>Characteristics of Rural Alabama</a:t>
            </a:r>
          </a:p>
        </p:txBody>
      </p:sp>
      <p:sp>
        <p:nvSpPr>
          <p:cNvPr id="3" name="Content Placeholder 2"/>
          <p:cNvSpPr>
            <a:spLocks noGrp="1"/>
          </p:cNvSpPr>
          <p:nvPr>
            <p:ph idx="1"/>
          </p:nvPr>
        </p:nvSpPr>
        <p:spPr>
          <a:xfrm>
            <a:off x="2304661" y="2176758"/>
            <a:ext cx="6876661" cy="4264502"/>
          </a:xfrm>
          <a:prstGeom prst="rect">
            <a:avLst/>
          </a:prstGeom>
        </p:spPr>
        <p:txBody>
          <a:bodyPr>
            <a:normAutofit/>
          </a:bodyPr>
          <a:lstStyle/>
          <a:p>
            <a:r>
              <a:rPr lang="en-US" altLang="en-US" sz="3200" dirty="0"/>
              <a:t>Older</a:t>
            </a:r>
          </a:p>
          <a:p>
            <a:r>
              <a:rPr lang="en-US" altLang="en-US" sz="3200" dirty="0"/>
              <a:t>Less formal education</a:t>
            </a:r>
          </a:p>
          <a:p>
            <a:r>
              <a:rPr lang="en-US" altLang="en-US" sz="3200" dirty="0"/>
              <a:t>Greater </a:t>
            </a:r>
            <a:r>
              <a:rPr lang="en-US" altLang="en-US" sz="3200" dirty="0" smtClean="0"/>
              <a:t>racial / ethnic </a:t>
            </a:r>
            <a:r>
              <a:rPr lang="en-US" altLang="en-US" sz="3200" dirty="0"/>
              <a:t>diversity</a:t>
            </a:r>
          </a:p>
          <a:p>
            <a:r>
              <a:rPr lang="en-US" altLang="en-US" sz="3200" dirty="0"/>
              <a:t>Less wealthy</a:t>
            </a:r>
          </a:p>
          <a:p>
            <a:pPr marL="0" indent="0">
              <a:buNone/>
            </a:pPr>
            <a:endParaRPr lang="en-US" altLang="en-US" sz="3200" dirty="0"/>
          </a:p>
          <a:p>
            <a:pPr marL="0" indent="0">
              <a:buNone/>
            </a:pPr>
            <a:endParaRPr lang="en-US" altLang="en-US" dirty="0"/>
          </a:p>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27053418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2816" y="690464"/>
            <a:ext cx="8437985" cy="1231642"/>
          </a:xfrm>
          <a:prstGeom prst="rect">
            <a:avLst/>
          </a:prstGeom>
        </p:spPr>
        <p:txBody>
          <a:bodyPr>
            <a:normAutofit/>
          </a:bodyPr>
          <a:lstStyle/>
          <a:p>
            <a:r>
              <a:rPr lang="en-US" sz="4000" b="1" dirty="0">
                <a:latin typeface="+mn-lt"/>
              </a:rPr>
              <a:t>Characteristics of Rural Alabama</a:t>
            </a:r>
          </a:p>
        </p:txBody>
      </p:sp>
      <p:sp>
        <p:nvSpPr>
          <p:cNvPr id="3" name="Content Placeholder 2"/>
          <p:cNvSpPr>
            <a:spLocks noGrp="1"/>
          </p:cNvSpPr>
          <p:nvPr>
            <p:ph idx="1"/>
          </p:nvPr>
        </p:nvSpPr>
        <p:spPr>
          <a:xfrm>
            <a:off x="2304661" y="1998733"/>
            <a:ext cx="6876661" cy="4442527"/>
          </a:xfrm>
          <a:prstGeom prst="rect">
            <a:avLst/>
          </a:prstGeom>
        </p:spPr>
        <p:txBody>
          <a:bodyPr>
            <a:normAutofit/>
          </a:bodyPr>
          <a:lstStyle/>
          <a:p>
            <a:r>
              <a:rPr lang="en-US" altLang="en-US" sz="3200" dirty="0"/>
              <a:t>Older</a:t>
            </a:r>
          </a:p>
          <a:p>
            <a:r>
              <a:rPr lang="en-US" altLang="en-US" sz="3200" dirty="0"/>
              <a:t>Less formal education</a:t>
            </a:r>
          </a:p>
          <a:p>
            <a:r>
              <a:rPr lang="en-US" altLang="en-US" sz="3200" dirty="0"/>
              <a:t>Greater </a:t>
            </a:r>
            <a:r>
              <a:rPr lang="en-US" altLang="en-US" sz="3200" dirty="0" smtClean="0"/>
              <a:t>racial / ethnic </a:t>
            </a:r>
            <a:r>
              <a:rPr lang="en-US" altLang="en-US" sz="3200" dirty="0"/>
              <a:t>diversity</a:t>
            </a:r>
          </a:p>
          <a:p>
            <a:r>
              <a:rPr lang="en-US" altLang="en-US" sz="3200" dirty="0"/>
              <a:t>Less wealthy</a:t>
            </a:r>
          </a:p>
          <a:p>
            <a:r>
              <a:rPr lang="en-US" altLang="en-US" sz="3200" dirty="0"/>
              <a:t>Poorer health </a:t>
            </a:r>
            <a:r>
              <a:rPr lang="en-US" altLang="en-US" sz="3200" dirty="0" smtClean="0"/>
              <a:t>status</a:t>
            </a:r>
            <a:endParaRPr lang="en-US" altLang="en-US" sz="3200" dirty="0"/>
          </a:p>
          <a:p>
            <a:pPr marL="0" indent="0">
              <a:buNone/>
            </a:pPr>
            <a:endParaRPr lang="en-US" altLang="en-US" sz="3200" dirty="0"/>
          </a:p>
          <a:p>
            <a:pPr marL="0" indent="0">
              <a:buNone/>
            </a:pPr>
            <a:endParaRPr lang="en-US" altLang="en-US" dirty="0"/>
          </a:p>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9931547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5698" y="457201"/>
            <a:ext cx="11156301" cy="3265714"/>
          </a:xfrm>
        </p:spPr>
        <p:txBody>
          <a:bodyPr>
            <a:normAutofit fontScale="90000"/>
          </a:bodyPr>
          <a:lstStyle/>
          <a:p>
            <a:r>
              <a:rPr lang="en-US" dirty="0" smtClean="0"/>
              <a:t/>
            </a:r>
            <a:br>
              <a:rPr lang="en-US" dirty="0" smtClean="0"/>
            </a:br>
            <a:r>
              <a:rPr lang="en-US" sz="4400" dirty="0"/>
              <a:t/>
            </a:r>
            <a:br>
              <a:rPr lang="en-US" sz="4400" dirty="0"/>
            </a:br>
            <a:r>
              <a:rPr lang="en-US" sz="4400" dirty="0"/>
              <a:t> </a:t>
            </a:r>
            <a:r>
              <a:rPr lang="en-US" sz="4400" dirty="0" smtClean="0"/>
              <a:t> </a:t>
            </a:r>
            <a:br>
              <a:rPr lang="en-US" sz="4400" dirty="0" smtClean="0"/>
            </a:br>
            <a:r>
              <a:rPr lang="en-US" dirty="0"/>
              <a:t/>
            </a:r>
            <a:br>
              <a:rPr lang="en-US" dirty="0"/>
            </a:br>
            <a:r>
              <a:rPr lang="en-US" dirty="0" smtClean="0"/>
              <a:t>   </a:t>
            </a:r>
            <a:r>
              <a:rPr lang="en-US" sz="4400" b="1" dirty="0" smtClean="0"/>
              <a:t>United Nations Rapporteur, Philip Alston</a:t>
            </a: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sz="4000" dirty="0" smtClean="0"/>
              <a:t>         Toured rural Alabama communities and</a:t>
            </a:r>
            <a:br>
              <a:rPr lang="en-US" sz="4000" dirty="0" smtClean="0"/>
            </a:br>
            <a:r>
              <a:rPr lang="en-US" sz="4000" dirty="0" smtClean="0"/>
              <a:t> 		    said of the shocking poverty:</a:t>
            </a:r>
            <a:br>
              <a:rPr lang="en-US" sz="4000" dirty="0" smtClean="0"/>
            </a:br>
            <a:r>
              <a:rPr lang="en-US" sz="4000" dirty="0" smtClean="0"/>
              <a:t/>
            </a:r>
            <a:br>
              <a:rPr lang="en-US" sz="4000" dirty="0" smtClean="0"/>
            </a:br>
            <a:r>
              <a:rPr lang="en-US" sz="4000" dirty="0" smtClean="0"/>
              <a:t> </a:t>
            </a:r>
            <a:r>
              <a:rPr lang="en-US" sz="4000" dirty="0"/>
              <a:t> </a:t>
            </a:r>
            <a:r>
              <a:rPr lang="en-US" sz="4000" dirty="0" smtClean="0"/>
              <a:t>    “I had never before seen conditions like that </a:t>
            </a:r>
            <a:br>
              <a:rPr lang="en-US" sz="4000" dirty="0" smtClean="0"/>
            </a:br>
            <a:r>
              <a:rPr lang="en-US" sz="4000" dirty="0"/>
              <a:t>	</a:t>
            </a:r>
            <a:r>
              <a:rPr lang="en-US" sz="4000" dirty="0" smtClean="0"/>
              <a:t>             in the developed world”. </a:t>
            </a:r>
            <a:br>
              <a:rPr lang="en-US" sz="4000" dirty="0" smtClean="0"/>
            </a:br>
            <a:r>
              <a:rPr lang="en-US" sz="4000" dirty="0"/>
              <a:t/>
            </a:r>
            <a:br>
              <a:rPr lang="en-US" sz="4000" dirty="0"/>
            </a:br>
            <a:r>
              <a:rPr lang="en-US" sz="3100" dirty="0" smtClean="0"/>
              <a:t>			     December </a:t>
            </a:r>
            <a:r>
              <a:rPr lang="en-US" sz="3100" dirty="0"/>
              <a:t>15, 2017</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8263922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0607040" cy="6858001"/>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0060" y="872840"/>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39575601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5530" y="0"/>
            <a:ext cx="8510954" cy="685800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12795337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1427" y="-16076"/>
            <a:ext cx="7351952" cy="6874075"/>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24991894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3528" y="1420837"/>
            <a:ext cx="7879742" cy="565617"/>
          </a:xfrm>
        </p:spPr>
        <p:txBody>
          <a:bodyPr>
            <a:noAutofit/>
          </a:bodyPr>
          <a:lstStyle/>
          <a:p>
            <a:r>
              <a:rPr lang="en-US" sz="4800" dirty="0" smtClean="0"/>
              <a:t> CENTREVILLE DEMOGRAPHICS</a:t>
            </a:r>
            <a:endParaRPr lang="en-US" sz="4800" dirty="0"/>
          </a:p>
        </p:txBody>
      </p:sp>
      <p:sp>
        <p:nvSpPr>
          <p:cNvPr id="3" name="Content Placeholder 2"/>
          <p:cNvSpPr>
            <a:spLocks noGrp="1"/>
          </p:cNvSpPr>
          <p:nvPr>
            <p:ph idx="1"/>
          </p:nvPr>
        </p:nvSpPr>
        <p:spPr>
          <a:xfrm>
            <a:off x="1455090" y="2293033"/>
            <a:ext cx="9320762" cy="3516923"/>
          </a:xfrm>
        </p:spPr>
        <p:txBody>
          <a:bodyPr>
            <a:normAutofit/>
          </a:bodyPr>
          <a:lstStyle/>
          <a:p>
            <a:pPr marL="914400" lvl="2" indent="0">
              <a:buNone/>
            </a:pPr>
            <a:r>
              <a:rPr lang="en-US" sz="4000" dirty="0" smtClean="0"/>
              <a:t>         POPULATION 1,671 </a:t>
            </a:r>
          </a:p>
          <a:p>
            <a:r>
              <a:rPr lang="en-US" sz="4000" dirty="0" smtClean="0"/>
              <a:t>67.44% African American citizens </a:t>
            </a:r>
          </a:p>
          <a:p>
            <a:r>
              <a:rPr lang="en-US" sz="4000" dirty="0" smtClean="0"/>
              <a:t>Median income for a family: $18,077</a:t>
            </a:r>
          </a:p>
          <a:p>
            <a:r>
              <a:rPr lang="en-US" sz="4000" dirty="0" smtClean="0"/>
              <a:t>40.1% of the population is below the poverty line</a:t>
            </a:r>
          </a:p>
          <a:p>
            <a:endParaRPr lang="en-US" dirty="0" smtClean="0"/>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572494"/>
            <a:ext cx="1671940" cy="848343"/>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26434529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pics4.city-data.com/cpicc/cfiles5248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8580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6505161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645" y="0"/>
            <a:ext cx="11279155" cy="6858000"/>
          </a:xfrm>
        </p:spPr>
        <p:txBody>
          <a:bodyPr>
            <a:normAutofit/>
          </a:bodyPr>
          <a:lstStyle/>
          <a:p>
            <a:r>
              <a:rPr lang="en-US" dirty="0" smtClean="0"/>
              <a:t>          Challenges to Rural MD Recruitment:</a:t>
            </a:r>
            <a:br>
              <a:rPr lang="en-US" dirty="0" smtClean="0"/>
            </a:br>
            <a:r>
              <a:rPr lang="en-US" dirty="0"/>
              <a:t/>
            </a:r>
            <a:br>
              <a:rPr lang="en-US" dirty="0"/>
            </a:br>
            <a:r>
              <a:rPr lang="en-US" dirty="0" smtClean="0"/>
              <a:t>	Substantial school debt</a:t>
            </a:r>
            <a:br>
              <a:rPr lang="en-US" dirty="0" smtClean="0"/>
            </a:br>
            <a:r>
              <a:rPr lang="en-US" dirty="0" smtClean="0"/>
              <a:t>	</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115356907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645" y="0"/>
            <a:ext cx="11279155" cy="6858000"/>
          </a:xfrm>
        </p:spPr>
        <p:txBody>
          <a:bodyPr>
            <a:normAutofit/>
          </a:bodyPr>
          <a:lstStyle/>
          <a:p>
            <a:r>
              <a:rPr lang="en-US" dirty="0" smtClean="0"/>
              <a:t>          Challenges to Rural MD Recruitment:</a:t>
            </a:r>
            <a:br>
              <a:rPr lang="en-US" dirty="0" smtClean="0"/>
            </a:br>
            <a:r>
              <a:rPr lang="en-US" dirty="0"/>
              <a:t/>
            </a:r>
            <a:br>
              <a:rPr lang="en-US" dirty="0"/>
            </a:br>
            <a:r>
              <a:rPr lang="en-US" dirty="0" smtClean="0"/>
              <a:t>	Substantial school debt</a:t>
            </a:r>
            <a:br>
              <a:rPr lang="en-US" dirty="0" smtClean="0"/>
            </a:br>
            <a:r>
              <a:rPr lang="en-US" dirty="0" smtClean="0"/>
              <a:t>	Opportunities for spousal employment</a:t>
            </a:r>
            <a:br>
              <a:rPr lang="en-US" dirty="0" smtClean="0"/>
            </a:br>
            <a:r>
              <a:rPr lang="en-US" dirty="0" smtClean="0"/>
              <a:t>	</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406607454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645" y="0"/>
            <a:ext cx="11279155" cy="6858000"/>
          </a:xfrm>
        </p:spPr>
        <p:txBody>
          <a:bodyPr>
            <a:normAutofit/>
          </a:bodyPr>
          <a:lstStyle/>
          <a:p>
            <a:r>
              <a:rPr lang="en-US" dirty="0" smtClean="0"/>
              <a:t>          Challenges to Rural MD Recruitment:</a:t>
            </a:r>
            <a:br>
              <a:rPr lang="en-US" dirty="0" smtClean="0"/>
            </a:br>
            <a:r>
              <a:rPr lang="en-US" dirty="0"/>
              <a:t/>
            </a:r>
            <a:br>
              <a:rPr lang="en-US" dirty="0"/>
            </a:br>
            <a:r>
              <a:rPr lang="en-US" dirty="0" smtClean="0"/>
              <a:t>	Substantial school debt</a:t>
            </a:r>
            <a:br>
              <a:rPr lang="en-US" dirty="0" smtClean="0"/>
            </a:br>
            <a:r>
              <a:rPr lang="en-US" dirty="0" smtClean="0"/>
              <a:t>	Opportunities for spousal employment</a:t>
            </a:r>
            <a:br>
              <a:rPr lang="en-US" dirty="0" smtClean="0"/>
            </a:br>
            <a:r>
              <a:rPr lang="en-US" dirty="0" smtClean="0"/>
              <a:t>	Opportunities for professional associations</a:t>
            </a:r>
            <a:br>
              <a:rPr lang="en-US" dirty="0" smtClean="0"/>
            </a:br>
            <a:r>
              <a:rPr lang="en-US" dirty="0" smtClean="0"/>
              <a:t>	</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37522689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645" y="0"/>
            <a:ext cx="11279155" cy="6858000"/>
          </a:xfrm>
        </p:spPr>
        <p:txBody>
          <a:bodyPr>
            <a:normAutofit/>
          </a:bodyPr>
          <a:lstStyle/>
          <a:p>
            <a:r>
              <a:rPr lang="en-US" dirty="0" smtClean="0"/>
              <a:t>          Challenges to Rural MD Recruitment:</a:t>
            </a:r>
            <a:br>
              <a:rPr lang="en-US" dirty="0" smtClean="0"/>
            </a:br>
            <a:r>
              <a:rPr lang="en-US" dirty="0"/>
              <a:t/>
            </a:r>
            <a:br>
              <a:rPr lang="en-US" dirty="0"/>
            </a:br>
            <a:r>
              <a:rPr lang="en-US" dirty="0" smtClean="0"/>
              <a:t>	Substantial school debt</a:t>
            </a:r>
            <a:br>
              <a:rPr lang="en-US" dirty="0" smtClean="0"/>
            </a:br>
            <a:r>
              <a:rPr lang="en-US" dirty="0" smtClean="0"/>
              <a:t>	Opportunities for spousal employment</a:t>
            </a:r>
            <a:br>
              <a:rPr lang="en-US" dirty="0" smtClean="0"/>
            </a:br>
            <a:r>
              <a:rPr lang="en-US" dirty="0" smtClean="0"/>
              <a:t>	Opportunities for professional associations</a:t>
            </a:r>
            <a:br>
              <a:rPr lang="en-US" dirty="0" smtClean="0"/>
            </a:br>
            <a:r>
              <a:rPr lang="en-US" dirty="0" smtClean="0"/>
              <a:t>	Lack of urban amenities </a:t>
            </a:r>
            <a:br>
              <a:rPr lang="en-US" dirty="0" smtClean="0"/>
            </a:br>
            <a:r>
              <a:rPr lang="en-US" dirty="0"/>
              <a:t>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140962201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645" y="0"/>
            <a:ext cx="11279155" cy="6858000"/>
          </a:xfrm>
        </p:spPr>
        <p:txBody>
          <a:bodyPr>
            <a:normAutofit/>
          </a:bodyPr>
          <a:lstStyle/>
          <a:p>
            <a:r>
              <a:rPr lang="en-US" dirty="0" smtClean="0"/>
              <a:t>          Challenges to Rural MD Recruitment:</a:t>
            </a:r>
            <a:br>
              <a:rPr lang="en-US" dirty="0" smtClean="0"/>
            </a:br>
            <a:r>
              <a:rPr lang="en-US" dirty="0"/>
              <a:t/>
            </a:r>
            <a:br>
              <a:rPr lang="en-US" dirty="0"/>
            </a:br>
            <a:r>
              <a:rPr lang="en-US" dirty="0" smtClean="0"/>
              <a:t>	Substantial school debt</a:t>
            </a:r>
            <a:br>
              <a:rPr lang="en-US" dirty="0" smtClean="0"/>
            </a:br>
            <a:r>
              <a:rPr lang="en-US" dirty="0" smtClean="0"/>
              <a:t>	Opportunities for spousal employment</a:t>
            </a:r>
            <a:br>
              <a:rPr lang="en-US" dirty="0" smtClean="0"/>
            </a:br>
            <a:r>
              <a:rPr lang="en-US" dirty="0" smtClean="0"/>
              <a:t>	Opportunities for professional associations</a:t>
            </a:r>
            <a:br>
              <a:rPr lang="en-US" dirty="0" smtClean="0"/>
            </a:br>
            <a:r>
              <a:rPr lang="en-US" dirty="0" smtClean="0"/>
              <a:t>	Lack of urban amenities </a:t>
            </a:r>
            <a:br>
              <a:rPr lang="en-US" dirty="0" smtClean="0"/>
            </a:br>
            <a:r>
              <a:rPr lang="en-US" dirty="0"/>
              <a:t>	</a:t>
            </a:r>
            <a:r>
              <a:rPr lang="en-US" dirty="0" smtClean="0"/>
              <a:t>Competition from urban recruiters</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221581552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7999"/>
          </a:xfrm>
        </p:spPr>
        <p:txBody>
          <a:bodyPr>
            <a:normAutofit/>
          </a:bodyPr>
          <a:lstStyle/>
          <a:p>
            <a:r>
              <a:rPr lang="en-US" sz="4400" dirty="0" smtClean="0"/>
              <a:t>		</a:t>
            </a:r>
            <a:r>
              <a:rPr lang="en-US" dirty="0"/>
              <a:t>	</a:t>
            </a:r>
            <a:r>
              <a:rPr lang="en-US" sz="4400" dirty="0" smtClean="0"/>
              <a:t>Overcoming Challenges </a:t>
            </a:r>
            <a:r>
              <a:rPr lang="en-US" dirty="0" smtClean="0"/>
              <a:t/>
            </a:r>
            <a:br>
              <a:rPr lang="en-US" dirty="0" smtClean="0"/>
            </a:br>
            <a:r>
              <a:rPr lang="en-US" dirty="0"/>
              <a:t/>
            </a:r>
            <a:br>
              <a:rPr lang="en-US" dirty="0"/>
            </a:br>
            <a:r>
              <a:rPr lang="en-US" dirty="0"/>
              <a:t>	</a:t>
            </a:r>
            <a:r>
              <a:rPr lang="en-US" sz="4900" dirty="0" smtClean="0"/>
              <a:t>It is axiomatic that the </a:t>
            </a:r>
            <a:r>
              <a:rPr lang="en-US" sz="4900" dirty="0"/>
              <a:t>d</a:t>
            </a:r>
            <a:r>
              <a:rPr lang="en-US" sz="4900" dirty="0" smtClean="0"/>
              <a:t>octor most </a:t>
            </a:r>
            <a:br>
              <a:rPr lang="en-US" sz="4900" dirty="0" smtClean="0"/>
            </a:br>
            <a:r>
              <a:rPr lang="en-US" sz="4900" dirty="0"/>
              <a:t>	</a:t>
            </a:r>
            <a:r>
              <a:rPr lang="en-US" sz="4900" dirty="0" smtClean="0"/>
              <a:t>likely to</a:t>
            </a:r>
            <a:r>
              <a:rPr lang="en-US" sz="4900" dirty="0"/>
              <a:t> </a:t>
            </a:r>
            <a:r>
              <a:rPr lang="en-US" sz="4900" dirty="0" smtClean="0"/>
              <a:t>return to rural Alabama is one</a:t>
            </a:r>
            <a:br>
              <a:rPr lang="en-US" sz="4900" dirty="0" smtClean="0"/>
            </a:br>
            <a:r>
              <a:rPr lang="en-US" sz="4900" dirty="0"/>
              <a:t>	</a:t>
            </a:r>
            <a:r>
              <a:rPr lang="en-US" sz="4900" dirty="0" smtClean="0"/>
              <a:t>who is </a:t>
            </a:r>
            <a:r>
              <a:rPr lang="en-US" sz="4900" i="1" dirty="0" smtClean="0"/>
              <a:t>from</a:t>
            </a:r>
            <a:r>
              <a:rPr lang="en-US" sz="4900" dirty="0" smtClean="0"/>
              <a:t> rural Alabama.</a:t>
            </a:r>
            <a:endParaRPr lang="en-US" sz="4900"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232919606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20465" cy="6858000"/>
          </a:xfrm>
        </p:spPr>
        <p:txBody>
          <a:bodyPr>
            <a:normAutofit/>
          </a:bodyPr>
          <a:lstStyle/>
          <a:p>
            <a:r>
              <a:rPr lang="en-US" dirty="0" smtClean="0"/>
              <a:t>	This </a:t>
            </a:r>
            <a:r>
              <a:rPr lang="en-US" dirty="0" smtClean="0"/>
              <a:t>phenomenon </a:t>
            </a:r>
            <a:r>
              <a:rPr lang="en-US" dirty="0" smtClean="0"/>
              <a:t>has been </a:t>
            </a:r>
            <a:r>
              <a:rPr lang="en-US" dirty="0" smtClean="0"/>
              <a:t>reaffirmed in </a:t>
            </a:r>
            <a:r>
              <a:rPr lang="en-US" dirty="0" smtClean="0"/>
              <a:t>	Washington, Idaho</a:t>
            </a:r>
            <a:r>
              <a:rPr lang="en-US" dirty="0" smtClean="0"/>
              <a:t>, Alaska, Montana</a:t>
            </a:r>
            <a:r>
              <a:rPr lang="en-US" dirty="0" smtClean="0"/>
              <a:t>,</a:t>
            </a:r>
            <a:br>
              <a:rPr lang="en-US" dirty="0" smtClean="0"/>
            </a:br>
            <a:r>
              <a:rPr lang="en-US" dirty="0" smtClean="0"/>
              <a:t> 	Wisconsin, New </a:t>
            </a:r>
            <a:r>
              <a:rPr lang="en-US" dirty="0" smtClean="0"/>
              <a:t>Mexico, Arizona, Texas, </a:t>
            </a:r>
            <a:r>
              <a:rPr lang="en-US" dirty="0" smtClean="0"/>
              <a:t>	Mississippi</a:t>
            </a:r>
            <a:r>
              <a:rPr lang="en-US" dirty="0" smtClean="0"/>
              <a:t>, </a:t>
            </a:r>
            <a:r>
              <a:rPr lang="en-US" dirty="0" smtClean="0"/>
              <a:t>	Kentucky</a:t>
            </a:r>
            <a:r>
              <a:rPr lang="en-US" dirty="0" smtClean="0"/>
              <a:t>, Tennessee, Georgia, </a:t>
            </a:r>
            <a:r>
              <a:rPr lang="en-US" dirty="0" smtClean="0"/>
              <a:t>	Minnesota</a:t>
            </a:r>
            <a:r>
              <a:rPr lang="en-US" dirty="0" smtClean="0"/>
              <a:t>, </a:t>
            </a:r>
            <a:r>
              <a:rPr lang="en-US" dirty="0" smtClean="0"/>
              <a:t>	Pennsylvania</a:t>
            </a:r>
            <a:r>
              <a:rPr lang="en-US" dirty="0" smtClean="0"/>
              <a:t>, </a:t>
            </a:r>
            <a:r>
              <a:rPr lang="en-US" dirty="0" smtClean="0"/>
              <a:t>Scotland, Australia</a:t>
            </a:r>
            <a:r>
              <a:rPr lang="en-US" dirty="0" smtClean="0"/>
              <a:t>, </a:t>
            </a:r>
            <a:r>
              <a:rPr lang="en-US" dirty="0" smtClean="0"/>
              <a:t>	Northern Ontario</a:t>
            </a:r>
            <a:r>
              <a:rPr lang="en-US" dirty="0" smtClean="0"/>
              <a:t>, and Japan.</a:t>
            </a:r>
            <a:endParaRPr lang="en-US" dirty="0"/>
          </a:p>
        </p:txBody>
      </p:sp>
    </p:spTree>
    <p:extLst>
      <p:ext uri="{BB962C8B-B14F-4D97-AF65-F5344CB8AC3E}">
        <p14:creationId xmlns:p14="http://schemas.microsoft.com/office/powerpoint/2010/main" val="14717687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01111" y="671638"/>
            <a:ext cx="8867675" cy="2443795"/>
          </a:xfrm>
        </p:spPr>
        <p:txBody>
          <a:bodyPr>
            <a:normAutofit fontScale="90000"/>
          </a:bodyPr>
          <a:lstStyle/>
          <a:p>
            <a:r>
              <a:rPr lang="en-US" dirty="0" smtClean="0"/>
              <a:t>UAB SOM Rural Pipeline</a:t>
            </a:r>
            <a:br>
              <a:rPr lang="en-US" dirty="0" smtClean="0"/>
            </a:br>
            <a:r>
              <a:rPr lang="en-US" dirty="0" smtClean="0"/>
              <a:t>Targets </a:t>
            </a:r>
            <a:r>
              <a:rPr lang="en-US" i="1" dirty="0" smtClean="0"/>
              <a:t>only</a:t>
            </a:r>
            <a:r>
              <a:rPr lang="en-US" dirty="0" smtClean="0"/>
              <a:t> Alabama Students</a:t>
            </a:r>
            <a:br>
              <a:rPr lang="en-US" dirty="0" smtClean="0"/>
            </a:br>
            <a:endParaRPr lang="en-US" dirty="0"/>
          </a:p>
        </p:txBody>
      </p:sp>
      <p:sp>
        <p:nvSpPr>
          <p:cNvPr id="3" name="Subtitle 2"/>
          <p:cNvSpPr>
            <a:spLocks noGrp="1"/>
          </p:cNvSpPr>
          <p:nvPr>
            <p:ph type="subTitle" idx="1"/>
          </p:nvPr>
        </p:nvSpPr>
        <p:spPr>
          <a:xfrm>
            <a:off x="0" y="2896949"/>
            <a:ext cx="11107971" cy="2775568"/>
          </a:xfrm>
        </p:spPr>
        <p:txBody>
          <a:bodyPr>
            <a:normAutofit lnSpcReduction="10000"/>
          </a:bodyPr>
          <a:lstStyle/>
          <a:p>
            <a:pPr algn="l"/>
            <a:r>
              <a:rPr lang="en-US" sz="3200" dirty="0" smtClean="0"/>
              <a:t>	</a:t>
            </a:r>
            <a:r>
              <a:rPr lang="en-US" sz="3900" dirty="0" smtClean="0"/>
              <a:t>1</a:t>
            </a:r>
            <a:r>
              <a:rPr lang="en-US" sz="4200" dirty="0" smtClean="0"/>
              <a:t>. Huntsville Rural Premedical Internship</a:t>
            </a:r>
          </a:p>
          <a:p>
            <a:pPr algn="l"/>
            <a:r>
              <a:rPr lang="en-US" sz="4200" dirty="0" smtClean="0"/>
              <a:t>	2. UAB SOM Rural Programs (Med students)</a:t>
            </a:r>
          </a:p>
          <a:p>
            <a:pPr algn="l"/>
            <a:r>
              <a:rPr lang="en-US" sz="4200" dirty="0" smtClean="0"/>
              <a:t>	3. Integrated Residency in Family Medicine</a:t>
            </a:r>
          </a:p>
          <a:p>
            <a:pPr algn="l"/>
            <a:r>
              <a:rPr lang="en-US" sz="4200" dirty="0" smtClean="0"/>
              <a:t>	</a:t>
            </a:r>
            <a:endParaRPr lang="en-US" sz="42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378303817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01111" y="671638"/>
            <a:ext cx="8867675" cy="2443795"/>
          </a:xfrm>
        </p:spPr>
        <p:txBody>
          <a:bodyPr>
            <a:normAutofit fontScale="90000"/>
          </a:bodyPr>
          <a:lstStyle/>
          <a:p>
            <a:r>
              <a:rPr lang="en-US" dirty="0" smtClean="0"/>
              <a:t>UAB SOM Rural Pipeline</a:t>
            </a:r>
            <a:br>
              <a:rPr lang="en-US" dirty="0" smtClean="0"/>
            </a:br>
            <a:r>
              <a:rPr lang="en-US" dirty="0" smtClean="0"/>
              <a:t>Targets </a:t>
            </a:r>
            <a:r>
              <a:rPr lang="en-US" i="1" dirty="0" smtClean="0"/>
              <a:t>only</a:t>
            </a:r>
            <a:r>
              <a:rPr lang="en-US" dirty="0" smtClean="0"/>
              <a:t> Alabama Students</a:t>
            </a:r>
            <a:br>
              <a:rPr lang="en-US" dirty="0" smtClean="0"/>
            </a:br>
            <a:endParaRPr lang="en-US" dirty="0"/>
          </a:p>
        </p:txBody>
      </p:sp>
      <p:sp>
        <p:nvSpPr>
          <p:cNvPr id="3" name="Subtitle 2"/>
          <p:cNvSpPr>
            <a:spLocks noGrp="1"/>
          </p:cNvSpPr>
          <p:nvPr>
            <p:ph type="subTitle" idx="1"/>
          </p:nvPr>
        </p:nvSpPr>
        <p:spPr>
          <a:xfrm>
            <a:off x="0" y="2896949"/>
            <a:ext cx="11107971" cy="2775568"/>
          </a:xfrm>
        </p:spPr>
        <p:txBody>
          <a:bodyPr>
            <a:normAutofit/>
          </a:bodyPr>
          <a:lstStyle/>
          <a:p>
            <a:pPr algn="l"/>
            <a:r>
              <a:rPr lang="en-US" sz="3200" dirty="0" smtClean="0"/>
              <a:t>	</a:t>
            </a:r>
            <a:r>
              <a:rPr lang="en-US" sz="3900" dirty="0" smtClean="0"/>
              <a:t>1</a:t>
            </a:r>
            <a:r>
              <a:rPr lang="en-US" sz="4200" dirty="0" smtClean="0"/>
              <a:t>. Huntsville Rural Premedical Internship</a:t>
            </a:r>
          </a:p>
          <a:p>
            <a:pPr algn="l"/>
            <a:r>
              <a:rPr lang="en-US" sz="4200" dirty="0" smtClean="0"/>
              <a:t>		</a:t>
            </a:r>
            <a:endParaRPr lang="en-US" sz="42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222649789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402" y="1216550"/>
            <a:ext cx="12050598" cy="5641450"/>
          </a:xfrm>
        </p:spPr>
        <p:txBody>
          <a:bodyPr>
            <a:normAutofit/>
          </a:bodyPr>
          <a:lstStyle/>
          <a:p>
            <a:r>
              <a:rPr lang="en-US" dirty="0" smtClean="0"/>
              <a:t>		  </a:t>
            </a:r>
            <a:r>
              <a:rPr lang="en-US" dirty="0" smtClean="0"/>
              <a:t>	Began in 1992</a:t>
            </a:r>
            <a:br>
              <a:rPr lang="en-US" dirty="0" smtClean="0"/>
            </a:br>
            <a:r>
              <a:rPr lang="en-US" dirty="0"/>
              <a:t>	</a:t>
            </a:r>
            <a:r>
              <a:rPr lang="en-US" dirty="0" smtClean="0"/>
              <a:t>	  	</a:t>
            </a:r>
            <a:r>
              <a:rPr lang="en-US" dirty="0" smtClean="0"/>
              <a:t>Stipend is $3,000</a:t>
            </a:r>
            <a:br>
              <a:rPr lang="en-US" dirty="0" smtClean="0"/>
            </a:br>
            <a:r>
              <a:rPr lang="en-US" dirty="0"/>
              <a:t>	</a:t>
            </a:r>
            <a:r>
              <a:rPr lang="en-US" dirty="0" smtClean="0"/>
              <a:t>	  	Curriculum</a:t>
            </a:r>
            <a:br>
              <a:rPr lang="en-US" dirty="0" smtClean="0"/>
            </a:br>
            <a:r>
              <a:rPr lang="en-US" dirty="0"/>
              <a:t>	</a:t>
            </a:r>
            <a:r>
              <a:rPr lang="en-US" dirty="0" smtClean="0"/>
              <a:t>			Clinical training</a:t>
            </a:r>
            <a:r>
              <a:rPr lang="en-US" dirty="0"/>
              <a:t/>
            </a:r>
            <a:br>
              <a:rPr lang="en-US" dirty="0"/>
            </a:br>
            <a:r>
              <a:rPr lang="en-US" dirty="0" smtClean="0"/>
              <a:t>				Medical Education</a:t>
            </a:r>
            <a:br>
              <a:rPr lang="en-US" dirty="0" smtClean="0"/>
            </a:br>
            <a:r>
              <a:rPr lang="en-US" dirty="0"/>
              <a:t>	</a:t>
            </a:r>
            <a:r>
              <a:rPr lang="en-US" dirty="0" smtClean="0"/>
              <a:t>			Shadowing</a:t>
            </a:r>
            <a:br>
              <a:rPr lang="en-US" dirty="0" smtClean="0"/>
            </a:br>
            <a:r>
              <a:rPr lang="en-US" dirty="0"/>
              <a:t>	</a:t>
            </a:r>
            <a:r>
              <a:rPr lang="en-US" dirty="0" smtClean="0"/>
              <a:t>			Research</a:t>
            </a:r>
            <a:r>
              <a:rPr lang="en-US" dirty="0" smtClean="0"/>
              <a:t/>
            </a:r>
            <a:br>
              <a:rPr lang="en-US" dirty="0" smtClean="0"/>
            </a:br>
            <a:r>
              <a:rPr lang="en-US" dirty="0"/>
              <a:t/>
            </a:r>
            <a:br>
              <a:rPr lang="en-US" dirty="0"/>
            </a:br>
            <a:r>
              <a:rPr lang="en-US" dirty="0" smtClean="0"/>
              <a:t> </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453154"/>
            <a:ext cx="1671940" cy="898216"/>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328703232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24250" y="0"/>
            <a:ext cx="5143500" cy="685800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75820637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189968256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3804" y="365125"/>
            <a:ext cx="10139995" cy="6068043"/>
          </a:xfrm>
        </p:spPr>
        <p:txBody>
          <a:bodyPr/>
          <a:lstStyle/>
          <a:p>
            <a:r>
              <a:rPr lang="en-US" dirty="0" smtClean="0"/>
              <a:t> Tuscaloosa Campus pre-college programs</a:t>
            </a:r>
            <a:br>
              <a:rPr lang="en-US" dirty="0" smtClean="0"/>
            </a:br>
            <a:r>
              <a:rPr lang="en-US" dirty="0"/>
              <a:t/>
            </a:r>
            <a:br>
              <a:rPr lang="en-US" dirty="0"/>
            </a:br>
            <a:r>
              <a:rPr lang="en-US" dirty="0" smtClean="0"/>
              <a:t>	    Rural Minority Health Scholars</a:t>
            </a:r>
            <a:br>
              <a:rPr lang="en-US" dirty="0" smtClean="0"/>
            </a:br>
            <a:r>
              <a:rPr lang="en-US" dirty="0" smtClean="0"/>
              <a:t>		     Rural Health Scholars</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9932621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01111" y="671638"/>
            <a:ext cx="8867675" cy="2443795"/>
          </a:xfrm>
        </p:spPr>
        <p:txBody>
          <a:bodyPr>
            <a:normAutofit fontScale="90000"/>
          </a:bodyPr>
          <a:lstStyle/>
          <a:p>
            <a:r>
              <a:rPr lang="en-US" dirty="0" smtClean="0"/>
              <a:t>UAB SOM Rural Pipeline</a:t>
            </a:r>
            <a:br>
              <a:rPr lang="en-US" dirty="0" smtClean="0"/>
            </a:br>
            <a:r>
              <a:rPr lang="en-US" dirty="0" smtClean="0"/>
              <a:t>Targets </a:t>
            </a:r>
            <a:r>
              <a:rPr lang="en-US" i="1" dirty="0" smtClean="0"/>
              <a:t>only</a:t>
            </a:r>
            <a:r>
              <a:rPr lang="en-US" dirty="0" smtClean="0"/>
              <a:t> Alabama Students</a:t>
            </a:r>
            <a:br>
              <a:rPr lang="en-US" dirty="0" smtClean="0"/>
            </a:br>
            <a:endParaRPr lang="en-US" dirty="0"/>
          </a:p>
        </p:txBody>
      </p:sp>
      <p:sp>
        <p:nvSpPr>
          <p:cNvPr id="3" name="Subtitle 2"/>
          <p:cNvSpPr>
            <a:spLocks noGrp="1"/>
          </p:cNvSpPr>
          <p:nvPr>
            <p:ph type="subTitle" idx="1"/>
          </p:nvPr>
        </p:nvSpPr>
        <p:spPr>
          <a:xfrm>
            <a:off x="0" y="2896949"/>
            <a:ext cx="11107971" cy="2775568"/>
          </a:xfrm>
        </p:spPr>
        <p:txBody>
          <a:bodyPr>
            <a:normAutofit/>
          </a:bodyPr>
          <a:lstStyle/>
          <a:p>
            <a:pPr algn="l"/>
            <a:r>
              <a:rPr lang="en-US" sz="3200" dirty="0" smtClean="0"/>
              <a:t>	</a:t>
            </a:r>
            <a:r>
              <a:rPr lang="en-US" sz="3900" dirty="0" smtClean="0"/>
              <a:t>1</a:t>
            </a:r>
            <a:r>
              <a:rPr lang="en-US" sz="4200" dirty="0" smtClean="0"/>
              <a:t>. Huntsville Rural Premedical Internship</a:t>
            </a:r>
          </a:p>
          <a:p>
            <a:pPr algn="l"/>
            <a:r>
              <a:rPr lang="en-US" sz="4200" dirty="0" smtClean="0"/>
              <a:t>	2. UAB SOM Rural Programs (Med students)</a:t>
            </a:r>
          </a:p>
          <a:p>
            <a:pPr algn="l"/>
            <a:r>
              <a:rPr lang="en-US" sz="4200" dirty="0" smtClean="0"/>
              <a:t>		</a:t>
            </a:r>
            <a:endParaRPr lang="en-US" sz="42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97072348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
            <a:ext cx="12008581" cy="6562640"/>
          </a:xfrm>
        </p:spPr>
        <p:txBody>
          <a:bodyPr>
            <a:normAutofit/>
          </a:bodyPr>
          <a:lstStyle/>
          <a:p>
            <a:r>
              <a:rPr lang="en-US" dirty="0" smtClean="0"/>
              <a:t>		  </a:t>
            </a:r>
            <a:r>
              <a:rPr lang="en-US" b="1" dirty="0" smtClean="0"/>
              <a:t>Rural Medical Scholars Program                				    </a:t>
            </a:r>
            <a:r>
              <a:rPr lang="en-US" dirty="0" smtClean="0"/>
              <a:t>Tuscaloosa</a:t>
            </a:r>
            <a:br>
              <a:rPr lang="en-US" dirty="0" smtClean="0"/>
            </a:br>
            <a:r>
              <a:rPr lang="en-US" dirty="0"/>
              <a:t/>
            </a:r>
            <a:br>
              <a:rPr lang="en-US" dirty="0"/>
            </a:br>
            <a:r>
              <a:rPr lang="en-US" dirty="0" smtClean="0"/>
              <a:t>		        </a:t>
            </a:r>
            <a:r>
              <a:rPr lang="en-US" b="1" dirty="0" smtClean="0"/>
              <a:t>Rural Medicine Program </a:t>
            </a:r>
            <a:r>
              <a:rPr lang="en-US" dirty="0"/>
              <a:t> </a:t>
            </a:r>
            <a:r>
              <a:rPr lang="en-US" dirty="0" smtClean="0"/>
              <a:t>                             			      </a:t>
            </a:r>
            <a:r>
              <a:rPr lang="en-US" dirty="0"/>
              <a:t>	 </a:t>
            </a:r>
            <a:r>
              <a:rPr lang="en-US" dirty="0" smtClean="0"/>
              <a:t>   Huntsville</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33003183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192000" cy="5582521"/>
          </a:xfrm>
        </p:spPr>
        <p:txBody>
          <a:bodyPr>
            <a:normAutofit/>
          </a:bodyPr>
          <a:lstStyle/>
          <a:p>
            <a:r>
              <a:rPr lang="en-US" dirty="0" smtClean="0"/>
              <a:t>	</a:t>
            </a:r>
            <a:r>
              <a:rPr lang="en-US" dirty="0"/>
              <a:t> </a:t>
            </a:r>
            <a:r>
              <a:rPr lang="en-US" dirty="0" smtClean="0"/>
              <a:t> </a:t>
            </a:r>
            <a:r>
              <a:rPr lang="en-US" b="1" dirty="0" smtClean="0"/>
              <a:t>UAB SOM Rural Programs </a:t>
            </a:r>
            <a:r>
              <a:rPr lang="en-US" dirty="0" smtClean="0"/>
              <a:t>(Medical School)</a:t>
            </a:r>
            <a:br>
              <a:rPr lang="en-US" dirty="0" smtClean="0"/>
            </a:br>
            <a:r>
              <a:rPr lang="en-US" dirty="0"/>
              <a:t/>
            </a:r>
            <a:br>
              <a:rPr lang="en-US" dirty="0"/>
            </a:br>
            <a:r>
              <a:rPr lang="en-US" dirty="0" smtClean="0"/>
              <a:t>	  Assured Admission to UAB SOM</a:t>
            </a:r>
            <a:br>
              <a:rPr lang="en-US" dirty="0" smtClean="0"/>
            </a:br>
            <a:r>
              <a:rPr lang="en-US" dirty="0" smtClean="0"/>
              <a:t>	  May require a post graduate year</a:t>
            </a:r>
            <a:br>
              <a:rPr lang="en-US" dirty="0" smtClean="0"/>
            </a:br>
            <a:r>
              <a:rPr lang="en-US" dirty="0" smtClean="0"/>
              <a:t>	  Students are </a:t>
            </a:r>
            <a:r>
              <a:rPr lang="en-US" i="1" dirty="0" smtClean="0"/>
              <a:t>exclusively</a:t>
            </a:r>
            <a:r>
              <a:rPr lang="en-US" dirty="0" smtClean="0"/>
              <a:t> from rural Alabama</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485030"/>
            <a:ext cx="1671940" cy="906448"/>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136479323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7233"/>
            <a:ext cx="12192000" cy="7005233"/>
          </a:xfrm>
        </p:spPr>
        <p:txBody>
          <a:bodyPr>
            <a:normAutofit/>
          </a:bodyPr>
          <a:lstStyle/>
          <a:p>
            <a:r>
              <a:rPr lang="en-US" dirty="0"/>
              <a:t> </a:t>
            </a:r>
            <a:r>
              <a:rPr lang="en-US" dirty="0" smtClean="0"/>
              <a:t>              For Whom are we Looking?</a:t>
            </a:r>
            <a:br>
              <a:rPr lang="en-US" dirty="0" smtClean="0"/>
            </a:br>
            <a:r>
              <a:rPr lang="en-US" dirty="0" smtClean="0"/>
              <a:t/>
            </a:r>
            <a:br>
              <a:rPr lang="en-US" dirty="0" smtClean="0"/>
            </a:br>
            <a:r>
              <a:rPr lang="en-US" dirty="0" smtClean="0"/>
              <a:t/>
            </a:r>
            <a:br>
              <a:rPr lang="en-US" dirty="0" smtClean="0"/>
            </a:br>
            <a:r>
              <a:rPr lang="en-US" dirty="0" smtClean="0"/>
              <a:t>	</a:t>
            </a:r>
            <a:r>
              <a:rPr lang="en-US" dirty="0" smtClean="0"/>
              <a:t>	First </a:t>
            </a:r>
            <a:r>
              <a:rPr lang="en-US" dirty="0" smtClean="0"/>
              <a:t>in the family to go to college</a:t>
            </a:r>
            <a:br>
              <a:rPr lang="en-US" dirty="0" smtClean="0"/>
            </a:br>
            <a:r>
              <a:rPr lang="en-US" dirty="0" smtClean="0"/>
              <a:t>	</a:t>
            </a:r>
            <a:endParaRPr lang="en-US" b="1" i="1"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226378917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7232"/>
            <a:ext cx="12192000" cy="7005232"/>
          </a:xfrm>
        </p:spPr>
        <p:txBody>
          <a:bodyPr>
            <a:normAutofit/>
          </a:bodyPr>
          <a:lstStyle/>
          <a:p>
            <a:r>
              <a:rPr lang="en-US" dirty="0"/>
              <a:t> </a:t>
            </a:r>
            <a:r>
              <a:rPr lang="en-US" dirty="0" smtClean="0"/>
              <a:t>              For Whom are we Looking?</a:t>
            </a:r>
            <a:br>
              <a:rPr lang="en-US" dirty="0" smtClean="0"/>
            </a:br>
            <a:r>
              <a:rPr lang="en-US" dirty="0" smtClean="0"/>
              <a:t/>
            </a:r>
            <a:br>
              <a:rPr lang="en-US" dirty="0" smtClean="0"/>
            </a:br>
            <a:r>
              <a:rPr lang="en-US" dirty="0" smtClean="0"/>
              <a:t/>
            </a:r>
            <a:br>
              <a:rPr lang="en-US" dirty="0" smtClean="0"/>
            </a:br>
            <a:r>
              <a:rPr lang="en-US" dirty="0" smtClean="0"/>
              <a:t>	</a:t>
            </a:r>
            <a:r>
              <a:rPr lang="en-US" dirty="0" smtClean="0"/>
              <a:t>	First </a:t>
            </a:r>
            <a:r>
              <a:rPr lang="en-US" dirty="0" smtClean="0"/>
              <a:t>in the family to go to college</a:t>
            </a:r>
            <a:br>
              <a:rPr lang="en-US" dirty="0" smtClean="0"/>
            </a:br>
            <a:r>
              <a:rPr lang="en-US" dirty="0" smtClean="0"/>
              <a:t>	</a:t>
            </a:r>
            <a:r>
              <a:rPr lang="en-US" dirty="0" smtClean="0"/>
              <a:t>	Was </a:t>
            </a:r>
            <a:r>
              <a:rPr lang="en-US" dirty="0" smtClean="0"/>
              <a:t>cared for by a rural Family Physician</a:t>
            </a:r>
            <a:br>
              <a:rPr lang="en-US" dirty="0" smtClean="0"/>
            </a:br>
            <a:r>
              <a:rPr lang="en-US" dirty="0" smtClean="0"/>
              <a:t>	</a:t>
            </a:r>
            <a:endParaRPr lang="en-US" b="1" i="1"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407590644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7232"/>
            <a:ext cx="12192000" cy="7005232"/>
          </a:xfrm>
        </p:spPr>
        <p:txBody>
          <a:bodyPr>
            <a:normAutofit/>
          </a:bodyPr>
          <a:lstStyle/>
          <a:p>
            <a:r>
              <a:rPr lang="en-US" dirty="0"/>
              <a:t> </a:t>
            </a:r>
            <a:r>
              <a:rPr lang="en-US" dirty="0" smtClean="0"/>
              <a:t>              For Whom are we Looking?</a:t>
            </a:r>
            <a:br>
              <a:rPr lang="en-US" dirty="0" smtClean="0"/>
            </a:br>
            <a:r>
              <a:rPr lang="en-US" dirty="0" smtClean="0"/>
              <a:t/>
            </a:r>
            <a:br>
              <a:rPr lang="en-US" dirty="0" smtClean="0"/>
            </a:br>
            <a:r>
              <a:rPr lang="en-US" dirty="0" smtClean="0"/>
              <a:t/>
            </a:r>
            <a:br>
              <a:rPr lang="en-US" dirty="0" smtClean="0"/>
            </a:br>
            <a:r>
              <a:rPr lang="en-US" dirty="0" smtClean="0"/>
              <a:t>	</a:t>
            </a:r>
            <a:r>
              <a:rPr lang="en-US" dirty="0" smtClean="0"/>
              <a:t>	First </a:t>
            </a:r>
            <a:r>
              <a:rPr lang="en-US" dirty="0" smtClean="0"/>
              <a:t>in the family to go to college</a:t>
            </a:r>
            <a:br>
              <a:rPr lang="en-US" dirty="0" smtClean="0"/>
            </a:br>
            <a:r>
              <a:rPr lang="en-US" dirty="0" smtClean="0"/>
              <a:t>	</a:t>
            </a:r>
            <a:r>
              <a:rPr lang="en-US" dirty="0" smtClean="0"/>
              <a:t>	Was </a:t>
            </a:r>
            <a:r>
              <a:rPr lang="en-US" dirty="0" smtClean="0"/>
              <a:t>cared for by a rural Family Physician</a:t>
            </a:r>
            <a:br>
              <a:rPr lang="en-US" dirty="0" smtClean="0"/>
            </a:br>
            <a:r>
              <a:rPr lang="en-US" dirty="0" smtClean="0"/>
              <a:t>	</a:t>
            </a:r>
            <a:r>
              <a:rPr lang="en-US" dirty="0" smtClean="0"/>
              <a:t>	Lower </a:t>
            </a:r>
            <a:r>
              <a:rPr lang="en-US" dirty="0" smtClean="0"/>
              <a:t>GPA and ACT/MCAT scores</a:t>
            </a:r>
            <a:br>
              <a:rPr lang="en-US" dirty="0" smtClean="0"/>
            </a:br>
            <a:r>
              <a:rPr lang="en-US" dirty="0" smtClean="0"/>
              <a:t>	</a:t>
            </a:r>
            <a:endParaRPr lang="en-US" b="1" i="1"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100893521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7233"/>
            <a:ext cx="12192000" cy="7005233"/>
          </a:xfrm>
        </p:spPr>
        <p:txBody>
          <a:bodyPr>
            <a:normAutofit/>
          </a:bodyPr>
          <a:lstStyle/>
          <a:p>
            <a:r>
              <a:rPr lang="en-US" dirty="0"/>
              <a:t> </a:t>
            </a:r>
            <a:r>
              <a:rPr lang="en-US" dirty="0" smtClean="0"/>
              <a:t>              For Whom are we Looking?</a:t>
            </a:r>
            <a:br>
              <a:rPr lang="en-US" dirty="0" smtClean="0"/>
            </a:br>
            <a:r>
              <a:rPr lang="en-US" dirty="0" smtClean="0"/>
              <a:t/>
            </a:r>
            <a:br>
              <a:rPr lang="en-US" dirty="0" smtClean="0"/>
            </a:br>
            <a:r>
              <a:rPr lang="en-US" dirty="0" smtClean="0"/>
              <a:t/>
            </a:r>
            <a:br>
              <a:rPr lang="en-US" dirty="0" smtClean="0"/>
            </a:br>
            <a:r>
              <a:rPr lang="en-US" dirty="0" smtClean="0"/>
              <a:t>	</a:t>
            </a:r>
            <a:r>
              <a:rPr lang="en-US" dirty="0" smtClean="0"/>
              <a:t>	First </a:t>
            </a:r>
            <a:r>
              <a:rPr lang="en-US" dirty="0" smtClean="0"/>
              <a:t>in the family to go to college</a:t>
            </a:r>
            <a:br>
              <a:rPr lang="en-US" dirty="0" smtClean="0"/>
            </a:br>
            <a:r>
              <a:rPr lang="en-US" dirty="0" smtClean="0"/>
              <a:t>	</a:t>
            </a:r>
            <a:r>
              <a:rPr lang="en-US" dirty="0" smtClean="0"/>
              <a:t>	Was </a:t>
            </a:r>
            <a:r>
              <a:rPr lang="en-US" dirty="0" smtClean="0"/>
              <a:t>cared for by a rural Family Physician</a:t>
            </a:r>
            <a:br>
              <a:rPr lang="en-US" dirty="0" smtClean="0"/>
            </a:br>
            <a:r>
              <a:rPr lang="en-US" dirty="0" smtClean="0"/>
              <a:t>	</a:t>
            </a:r>
            <a:r>
              <a:rPr lang="en-US" dirty="0" smtClean="0"/>
              <a:t>	Lower </a:t>
            </a:r>
            <a:r>
              <a:rPr lang="en-US" dirty="0" smtClean="0"/>
              <a:t>GPA and ACT scores</a:t>
            </a:r>
            <a:br>
              <a:rPr lang="en-US" dirty="0" smtClean="0"/>
            </a:br>
            <a:r>
              <a:rPr lang="en-US" dirty="0" smtClean="0"/>
              <a:t>	</a:t>
            </a:r>
            <a:r>
              <a:rPr lang="en-US" dirty="0" smtClean="0"/>
              <a:t>	Lack </a:t>
            </a:r>
            <a:r>
              <a:rPr lang="en-US" dirty="0" smtClean="0"/>
              <a:t>of internet in the home</a:t>
            </a:r>
            <a:br>
              <a:rPr lang="en-US" dirty="0" smtClean="0"/>
            </a:br>
            <a:r>
              <a:rPr lang="en-US" dirty="0" smtClean="0"/>
              <a:t>	</a:t>
            </a:r>
            <a:endParaRPr lang="en-US" b="1" i="1"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411262267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7234"/>
            <a:ext cx="12192000" cy="7005233"/>
          </a:xfrm>
        </p:spPr>
        <p:txBody>
          <a:bodyPr>
            <a:normAutofit/>
          </a:bodyPr>
          <a:lstStyle/>
          <a:p>
            <a:r>
              <a:rPr lang="en-US" dirty="0"/>
              <a:t> </a:t>
            </a:r>
            <a:r>
              <a:rPr lang="en-US" dirty="0" smtClean="0"/>
              <a:t>              For Whom are we Looking?</a:t>
            </a:r>
            <a:br>
              <a:rPr lang="en-US" dirty="0" smtClean="0"/>
            </a:br>
            <a:r>
              <a:rPr lang="en-US" dirty="0" smtClean="0"/>
              <a:t/>
            </a:r>
            <a:br>
              <a:rPr lang="en-US" dirty="0" smtClean="0"/>
            </a:br>
            <a:r>
              <a:rPr lang="en-US" dirty="0" smtClean="0"/>
              <a:t/>
            </a:r>
            <a:br>
              <a:rPr lang="en-US" dirty="0" smtClean="0"/>
            </a:br>
            <a:r>
              <a:rPr lang="en-US" dirty="0" smtClean="0"/>
              <a:t>	</a:t>
            </a:r>
            <a:r>
              <a:rPr lang="en-US" dirty="0" smtClean="0"/>
              <a:t>	First </a:t>
            </a:r>
            <a:r>
              <a:rPr lang="en-US" dirty="0" smtClean="0"/>
              <a:t>in the family to go to college</a:t>
            </a:r>
            <a:br>
              <a:rPr lang="en-US" dirty="0" smtClean="0"/>
            </a:br>
            <a:r>
              <a:rPr lang="en-US" dirty="0" smtClean="0"/>
              <a:t>	</a:t>
            </a:r>
            <a:r>
              <a:rPr lang="en-US" dirty="0" smtClean="0"/>
              <a:t>	Was </a:t>
            </a:r>
            <a:r>
              <a:rPr lang="en-US" dirty="0" smtClean="0"/>
              <a:t>cared for by a rural Family Physician</a:t>
            </a:r>
            <a:br>
              <a:rPr lang="en-US" dirty="0" smtClean="0"/>
            </a:br>
            <a:r>
              <a:rPr lang="en-US" dirty="0" smtClean="0"/>
              <a:t>	</a:t>
            </a:r>
            <a:r>
              <a:rPr lang="en-US" dirty="0" smtClean="0"/>
              <a:t>	Lower </a:t>
            </a:r>
            <a:r>
              <a:rPr lang="en-US" dirty="0" smtClean="0"/>
              <a:t>GPA and ACT scores</a:t>
            </a:r>
            <a:br>
              <a:rPr lang="en-US" dirty="0" smtClean="0"/>
            </a:br>
            <a:r>
              <a:rPr lang="en-US" dirty="0" smtClean="0"/>
              <a:t>	</a:t>
            </a:r>
            <a:r>
              <a:rPr lang="en-US" dirty="0" smtClean="0"/>
              <a:t>	Lack </a:t>
            </a:r>
            <a:r>
              <a:rPr lang="en-US" dirty="0" smtClean="0"/>
              <a:t>of internet in the home</a:t>
            </a:r>
            <a:br>
              <a:rPr lang="en-US" dirty="0" smtClean="0"/>
            </a:br>
            <a:r>
              <a:rPr lang="en-US" dirty="0" smtClean="0"/>
              <a:t>	</a:t>
            </a:r>
            <a:r>
              <a:rPr lang="en-US" dirty="0" smtClean="0"/>
              <a:t>	Lower </a:t>
            </a:r>
            <a:r>
              <a:rPr lang="en-US" dirty="0" smtClean="0"/>
              <a:t>income expectations</a:t>
            </a:r>
            <a:br>
              <a:rPr lang="en-US" dirty="0" smtClean="0"/>
            </a:br>
            <a:r>
              <a:rPr lang="en-US" dirty="0" smtClean="0"/>
              <a:t>	</a:t>
            </a:r>
            <a:endParaRPr lang="en-US" b="1" i="1"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165931654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7233"/>
            <a:ext cx="12192000" cy="6926102"/>
          </a:xfrm>
        </p:spPr>
        <p:txBody>
          <a:bodyPr>
            <a:normAutofit fontScale="90000"/>
          </a:bodyPr>
          <a:lstStyle/>
          <a:p>
            <a:r>
              <a:rPr lang="en-US" dirty="0"/>
              <a:t> </a:t>
            </a:r>
            <a:r>
              <a:rPr lang="en-US" dirty="0" smtClean="0"/>
              <a:t>              </a:t>
            </a:r>
            <a:r>
              <a:rPr lang="en-US" dirty="0" smtClean="0"/>
              <a:t/>
            </a:r>
            <a:br>
              <a:rPr lang="en-US" dirty="0" smtClean="0"/>
            </a:br>
            <a:r>
              <a:rPr lang="en-US" dirty="0"/>
              <a:t/>
            </a:r>
            <a:br>
              <a:rPr lang="en-US" dirty="0"/>
            </a:br>
            <a:r>
              <a:rPr lang="en-US" dirty="0" smtClean="0"/>
              <a:t>		</a:t>
            </a:r>
            <a:r>
              <a:rPr lang="en-US" dirty="0" smtClean="0"/>
              <a:t>For </a:t>
            </a:r>
            <a:r>
              <a:rPr lang="en-US" dirty="0" smtClean="0"/>
              <a:t>Whom are we Looking?</a:t>
            </a:r>
            <a:br>
              <a:rPr lang="en-US" dirty="0" smtClean="0"/>
            </a:br>
            <a:r>
              <a:rPr lang="en-US" dirty="0" smtClean="0"/>
              <a:t/>
            </a:r>
            <a:br>
              <a:rPr lang="en-US" dirty="0" smtClean="0"/>
            </a:br>
            <a:r>
              <a:rPr lang="en-US" dirty="0"/>
              <a:t>	</a:t>
            </a:r>
            <a:r>
              <a:rPr lang="en-US" dirty="0" smtClean="0"/>
              <a:t>	</a:t>
            </a:r>
            <a:r>
              <a:rPr lang="en-US" dirty="0" smtClean="0"/>
              <a:t>First </a:t>
            </a:r>
            <a:r>
              <a:rPr lang="en-US" dirty="0" smtClean="0"/>
              <a:t>in the family to go to college</a:t>
            </a:r>
            <a:br>
              <a:rPr lang="en-US" dirty="0" smtClean="0"/>
            </a:br>
            <a:r>
              <a:rPr lang="en-US" dirty="0" smtClean="0"/>
              <a:t>	</a:t>
            </a:r>
            <a:r>
              <a:rPr lang="en-US" dirty="0" smtClean="0"/>
              <a:t>	Was </a:t>
            </a:r>
            <a:r>
              <a:rPr lang="en-US" dirty="0" smtClean="0"/>
              <a:t>cared for by a rural Family Physician</a:t>
            </a:r>
            <a:br>
              <a:rPr lang="en-US" dirty="0" smtClean="0"/>
            </a:br>
            <a:r>
              <a:rPr lang="en-US" dirty="0" smtClean="0"/>
              <a:t>	</a:t>
            </a:r>
            <a:r>
              <a:rPr lang="en-US" dirty="0" smtClean="0"/>
              <a:t>	Lower </a:t>
            </a:r>
            <a:r>
              <a:rPr lang="en-US" dirty="0" smtClean="0"/>
              <a:t>GPA and ACT scores</a:t>
            </a:r>
            <a:br>
              <a:rPr lang="en-US" dirty="0" smtClean="0"/>
            </a:br>
            <a:r>
              <a:rPr lang="en-US" dirty="0" smtClean="0"/>
              <a:t>	</a:t>
            </a:r>
            <a:r>
              <a:rPr lang="en-US" dirty="0" smtClean="0"/>
              <a:t>	Lack </a:t>
            </a:r>
            <a:r>
              <a:rPr lang="en-US" dirty="0" smtClean="0"/>
              <a:t>of internet in the home</a:t>
            </a:r>
            <a:br>
              <a:rPr lang="en-US" dirty="0" smtClean="0"/>
            </a:br>
            <a:r>
              <a:rPr lang="en-US" dirty="0" smtClean="0"/>
              <a:t>	</a:t>
            </a:r>
            <a:r>
              <a:rPr lang="en-US" dirty="0" smtClean="0"/>
              <a:t>	Lower </a:t>
            </a:r>
            <a:r>
              <a:rPr lang="en-US" dirty="0" smtClean="0"/>
              <a:t>income expectations</a:t>
            </a:r>
            <a:br>
              <a:rPr lang="en-US" dirty="0" smtClean="0"/>
            </a:br>
            <a:r>
              <a:rPr lang="en-US" dirty="0" smtClean="0"/>
              <a:t>	</a:t>
            </a:r>
            <a:r>
              <a:rPr lang="en-US" dirty="0" smtClean="0"/>
              <a:t>	</a:t>
            </a:r>
            <a:r>
              <a:rPr lang="en-US" sz="5400" b="1" i="1" dirty="0" smtClean="0"/>
              <a:t>Experiences </a:t>
            </a:r>
            <a:r>
              <a:rPr lang="en-US" sz="5400" b="1" i="1" dirty="0" smtClean="0"/>
              <a:t>demonstrating a rural </a:t>
            </a:r>
            <a:r>
              <a:rPr lang="en-US" sz="5400" b="1" i="1" dirty="0" smtClean="0"/>
              <a:t>				sense </a:t>
            </a:r>
            <a:r>
              <a:rPr lang="en-US" sz="5400" b="1" i="1" dirty="0" smtClean="0"/>
              <a:t>of </a:t>
            </a:r>
            <a:r>
              <a:rPr lang="en-US" sz="5400" b="1" i="1" dirty="0" smtClean="0"/>
              <a:t>place</a:t>
            </a:r>
            <a:endParaRPr lang="en-US" sz="5400" b="1" i="1"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285279602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20203"/>
            <a:ext cx="12192000" cy="5974326"/>
          </a:xfrm>
        </p:spPr>
        <p:txBody>
          <a:bodyPr>
            <a:normAutofit/>
          </a:bodyPr>
          <a:lstStyle/>
          <a:p>
            <a:r>
              <a:rPr lang="en-US" dirty="0"/>
              <a:t> </a:t>
            </a:r>
            <a:r>
              <a:rPr lang="en-US" dirty="0" smtClean="0"/>
              <a:t>  			</a:t>
            </a:r>
            <a:r>
              <a:rPr lang="en-US" dirty="0"/>
              <a:t> </a:t>
            </a:r>
            <a:r>
              <a:rPr lang="en-US" dirty="0" smtClean="0"/>
              <a:t>       </a:t>
            </a:r>
            <a:r>
              <a:rPr lang="en-US" sz="4400" dirty="0" smtClean="0"/>
              <a:t>Rural Identity</a:t>
            </a:r>
            <a:r>
              <a:rPr lang="en-US" dirty="0" smtClean="0"/>
              <a:t/>
            </a:r>
            <a:br>
              <a:rPr lang="en-US" dirty="0" smtClean="0"/>
            </a:br>
            <a:r>
              <a:rPr lang="en-US" dirty="0" smtClean="0"/>
              <a:t/>
            </a:r>
            <a:br>
              <a:rPr lang="en-US" dirty="0" smtClean="0"/>
            </a:br>
            <a:r>
              <a:rPr lang="en-US" dirty="0"/>
              <a:t>	</a:t>
            </a:r>
            <a:r>
              <a:rPr lang="en-US" dirty="0" smtClean="0"/>
              <a:t>	</a:t>
            </a:r>
            <a:r>
              <a:rPr lang="en-US" sz="4000" dirty="0" smtClean="0"/>
              <a:t>When asked, “What elements of your</a:t>
            </a:r>
            <a:br>
              <a:rPr lang="en-US" sz="4000" dirty="0" smtClean="0"/>
            </a:br>
            <a:r>
              <a:rPr lang="en-US" sz="4000" dirty="0" smtClean="0"/>
              <a:t> 		background suggest to the committee</a:t>
            </a:r>
            <a:br>
              <a:rPr lang="en-US" sz="4000" dirty="0" smtClean="0"/>
            </a:br>
            <a:r>
              <a:rPr lang="en-US" sz="4000" dirty="0"/>
              <a:t>	</a:t>
            </a:r>
            <a:r>
              <a:rPr lang="en-US" sz="4000" dirty="0" smtClean="0"/>
              <a:t>	that you are rural?”</a:t>
            </a:r>
            <a:br>
              <a:rPr lang="en-US" sz="4000" dirty="0" smtClean="0"/>
            </a:br>
            <a:r>
              <a:rPr lang="en-US" sz="4000" dirty="0" smtClean="0"/>
              <a:t/>
            </a:r>
            <a:br>
              <a:rPr lang="en-US" sz="4000" dirty="0" smtClean="0"/>
            </a:br>
            <a:r>
              <a:rPr lang="en-US" dirty="0"/>
              <a:t/>
            </a:r>
            <a:br>
              <a:rPr lang="en-US" dirty="0"/>
            </a:b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65191615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1274949" cy="6858000"/>
          </a:xfrm>
        </p:spPr>
        <p:txBody>
          <a:bodyPr/>
          <a:lstStyle/>
          <a:p>
            <a:r>
              <a:rPr lang="en-US" i="1" dirty="0" smtClean="0"/>
              <a:t>   		</a:t>
            </a:r>
            <a:r>
              <a:rPr lang="en-US" sz="4800" i="1" dirty="0" smtClean="0"/>
              <a:t>“ </a:t>
            </a:r>
            <a:r>
              <a:rPr lang="en-US" sz="4800" dirty="0" smtClean="0"/>
              <a:t>I won the </a:t>
            </a:r>
            <a:r>
              <a:rPr lang="en-US" sz="4800" i="1" dirty="0"/>
              <a:t>National</a:t>
            </a:r>
            <a:r>
              <a:rPr lang="en-US" sz="4800" dirty="0"/>
              <a:t> </a:t>
            </a:r>
            <a:r>
              <a:rPr lang="en-US" sz="4800" dirty="0" smtClean="0"/>
              <a:t>Delo</a:t>
            </a:r>
            <a:r>
              <a:rPr lang="en-US" sz="4800" dirty="0"/>
              <a:t> </a:t>
            </a:r>
            <a:r>
              <a:rPr lang="en-US" sz="4800" dirty="0" smtClean="0"/>
              <a:t>antique 			 tractor restoration competition”.</a:t>
            </a:r>
            <a:endParaRPr lang="en-US" sz="4800"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117736708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79ecad1-8898-483c-b5a5-76c684bbeb90@uabm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9056" y="0"/>
            <a:ext cx="8059917" cy="6863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43191412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7234"/>
            <a:ext cx="10515600" cy="5184183"/>
          </a:xfrm>
        </p:spPr>
        <p:txBody>
          <a:bodyPr/>
          <a:lstStyle/>
          <a:p>
            <a:r>
              <a:rPr lang="en-US" dirty="0" smtClean="0"/>
              <a:t>	Why do you consider yourself rural?</a:t>
            </a:r>
            <a:br>
              <a:rPr lang="en-US" dirty="0" smtClean="0"/>
            </a:br>
            <a:r>
              <a:rPr lang="en-US" dirty="0" smtClean="0"/>
              <a:t/>
            </a:r>
            <a:br>
              <a:rPr lang="en-US" dirty="0" smtClean="0"/>
            </a:br>
            <a:r>
              <a:rPr lang="en-US" dirty="0"/>
              <a:t/>
            </a:r>
            <a:br>
              <a:rPr lang="en-US" dirty="0"/>
            </a:br>
            <a:r>
              <a:rPr lang="en-US" dirty="0" smtClean="0"/>
              <a:t/>
            </a:r>
            <a:br>
              <a:rPr lang="en-US" dirty="0" smtClean="0"/>
            </a:br>
            <a:r>
              <a:rPr lang="en-US" dirty="0" smtClean="0"/>
              <a:t>	“I was bitten by a water moccasin at</a:t>
            </a:r>
            <a:br>
              <a:rPr lang="en-US" dirty="0" smtClean="0"/>
            </a:br>
            <a:r>
              <a:rPr lang="en-US" dirty="0"/>
              <a:t>	</a:t>
            </a:r>
            <a:r>
              <a:rPr lang="en-US" dirty="0" smtClean="0"/>
              <a:t> my </a:t>
            </a:r>
            <a:r>
              <a:rPr lang="en-US" i="1" dirty="0" smtClean="0"/>
              <a:t>community pool </a:t>
            </a:r>
            <a:r>
              <a:rPr lang="en-US" dirty="0" smtClean="0"/>
              <a:t>and momma had	          	</a:t>
            </a:r>
            <a:r>
              <a:rPr lang="en-US" dirty="0"/>
              <a:t> </a:t>
            </a:r>
            <a:r>
              <a:rPr lang="en-US" dirty="0" smtClean="0"/>
              <a:t>to drive me 35 miles to the doctor”</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425062462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05b4f252-40ce-4ef7-861c-92dd4df62a0e@uabm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50931" y="-826477"/>
            <a:ext cx="5169877" cy="8387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151097136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0" y="0"/>
            <a:ext cx="4572000" cy="685800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202342627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8095" y="1634591"/>
            <a:ext cx="8876087" cy="3212537"/>
          </a:xfrm>
        </p:spPr>
        <p:txBody>
          <a:bodyPr>
            <a:normAutofit/>
          </a:bodyPr>
          <a:lstStyle/>
          <a:p>
            <a:r>
              <a:rPr lang="en-US" dirty="0" smtClean="0"/>
              <a:t>Why do you consider yourself rural</a:t>
            </a:r>
            <a:r>
              <a:rPr lang="en-US" dirty="0"/>
              <a:t>? </a:t>
            </a:r>
            <a:r>
              <a:rPr lang="en-US" dirty="0" smtClean="0"/>
              <a:t/>
            </a:r>
            <a:br>
              <a:rPr lang="en-US" dirty="0" smtClean="0"/>
            </a:br>
            <a:r>
              <a:rPr lang="en-US" dirty="0"/>
              <a:t/>
            </a:r>
            <a:br>
              <a:rPr lang="en-US" dirty="0"/>
            </a:br>
            <a:r>
              <a:rPr lang="en-US" dirty="0" smtClean="0"/>
              <a:t>	I </a:t>
            </a:r>
            <a:r>
              <a:rPr lang="en-US" dirty="0"/>
              <a:t>Was Ranked </a:t>
            </a:r>
            <a:r>
              <a:rPr lang="en-US" dirty="0" smtClean="0"/>
              <a:t>by </a:t>
            </a:r>
            <a:r>
              <a:rPr lang="en-US" dirty="0"/>
              <a:t>the NBHA</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261863096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pic>
        <p:nvPicPr>
          <p:cNvPr id="1026" name="Picture 2" descr="e4637f72-7811-44ff-9ac8-1b3e30766e14@uabm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21897"/>
            <a:ext cx="3948913" cy="5636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6cd9dd60-9043-4ce3-9463-1c0b4a9ebbcd@uabm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4360" y="1221897"/>
            <a:ext cx="3629551" cy="5726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160cf9bb-a965-4469-bdd6-6df9733bdb75@uabm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48914" y="1221897"/>
            <a:ext cx="4195446" cy="560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35478" y="0"/>
            <a:ext cx="1656522" cy="1221897"/>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354737640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353799" cy="5447654"/>
          </a:xfrm>
        </p:spPr>
        <p:txBody>
          <a:bodyPr/>
          <a:lstStyle/>
          <a:p>
            <a:r>
              <a:rPr lang="en-US" sz="4400" dirty="0" smtClean="0"/>
              <a:t>    	    Why do you consider yourself rural?</a:t>
            </a:r>
            <a:br>
              <a:rPr lang="en-US" sz="4400" dirty="0" smtClean="0"/>
            </a:br>
            <a:r>
              <a:rPr lang="en-US" dirty="0" smtClean="0"/>
              <a:t/>
            </a:r>
            <a:br>
              <a:rPr lang="en-US" dirty="0" smtClean="0"/>
            </a:br>
            <a:r>
              <a:rPr lang="en-US" dirty="0"/>
              <a:t/>
            </a:r>
            <a:br>
              <a:rPr lang="en-US" dirty="0"/>
            </a:br>
            <a:r>
              <a:rPr lang="en-US" dirty="0" smtClean="0"/>
              <a:t/>
            </a:r>
            <a:br>
              <a:rPr lang="en-US" dirty="0" smtClean="0"/>
            </a:br>
            <a:r>
              <a:rPr lang="en-US" dirty="0"/>
              <a:t>	</a:t>
            </a:r>
            <a:r>
              <a:rPr lang="en-US" sz="4400" dirty="0" smtClean="0"/>
              <a:t>I was selected to be the judge at the</a:t>
            </a:r>
            <a:br>
              <a:rPr lang="en-US" sz="4400" dirty="0" smtClean="0"/>
            </a:br>
            <a:r>
              <a:rPr lang="en-US" sz="4400" dirty="0" smtClean="0"/>
              <a:t>     		Clio, Alabama Chitlin’ Cook-off.</a:t>
            </a:r>
            <a:endParaRPr lang="en-US" sz="4400"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346735078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4886" y="8164"/>
            <a:ext cx="9133114" cy="6849836"/>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107428481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7445" y="10004"/>
            <a:ext cx="9110417" cy="6847996"/>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120142060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55451" y="3934"/>
            <a:ext cx="2380675" cy="3798992"/>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36127" y="3817391"/>
            <a:ext cx="2026942" cy="3026862"/>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31765" y="3806"/>
            <a:ext cx="2732502" cy="3813581"/>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63078" y="3802924"/>
            <a:ext cx="2728141" cy="3055075"/>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5915" y="-14466"/>
            <a:ext cx="2659536" cy="3802923"/>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63070" y="3802923"/>
            <a:ext cx="2438454" cy="3055076"/>
          </a:xfrm>
          <a:prstGeom prst="rect">
            <a:avLst/>
          </a:prstGeom>
        </p:spPr>
      </p:pic>
      <p:pic>
        <p:nvPicPr>
          <p:cNvPr id="8" name="Picture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92425" y="3802922"/>
            <a:ext cx="2070653" cy="3041331"/>
          </a:xfrm>
          <a:prstGeom prst="rect">
            <a:avLst/>
          </a:prstGeom>
        </p:spPr>
      </p:pic>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464268" y="0"/>
            <a:ext cx="3727732" cy="3802922"/>
          </a:xfrm>
          <a:prstGeom prst="rect">
            <a:avLst/>
          </a:prstGeom>
        </p:spPr>
      </p:pic>
    </p:spTree>
    <p:extLst>
      <p:ext uri="{BB962C8B-B14F-4D97-AF65-F5344CB8AC3E}">
        <p14:creationId xmlns:p14="http://schemas.microsoft.com/office/powerpoint/2010/main" val="47466437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326" y="-1"/>
            <a:ext cx="9925050" cy="6858001"/>
          </a:xfrm>
        </p:spPr>
        <p:txBody>
          <a:bodyPr>
            <a:normAutofit/>
          </a:bodyPr>
          <a:lstStyle/>
          <a:p>
            <a:r>
              <a:rPr lang="en-US" dirty="0" smtClean="0"/>
              <a:t>		</a:t>
            </a:r>
            <a:r>
              <a:rPr lang="en-US" dirty="0" smtClean="0"/>
              <a:t/>
            </a:r>
            <a:br>
              <a:rPr lang="en-US" dirty="0" smtClean="0"/>
            </a:br>
            <a:r>
              <a:rPr lang="en-US" dirty="0"/>
              <a:t>	</a:t>
            </a:r>
            <a:r>
              <a:rPr lang="en-US" dirty="0" smtClean="0"/>
              <a:t>	</a:t>
            </a:r>
            <a:r>
              <a:rPr lang="en-US" dirty="0" smtClean="0"/>
              <a:t>HRPI </a:t>
            </a:r>
            <a:r>
              <a:rPr lang="en-US" dirty="0" smtClean="0"/>
              <a:t>&amp; Rural Track Program</a:t>
            </a:r>
            <a:br>
              <a:rPr lang="en-US" dirty="0" smtClean="0"/>
            </a:br>
            <a:r>
              <a:rPr lang="en-US" dirty="0" smtClean="0"/>
              <a:t>			Currently in practice</a:t>
            </a:r>
            <a:br>
              <a:rPr lang="en-US" dirty="0" smtClean="0"/>
            </a:br>
            <a:r>
              <a:rPr lang="en-US" dirty="0" smtClean="0"/>
              <a:t/>
            </a:r>
            <a:br>
              <a:rPr lang="en-US" dirty="0" smtClean="0"/>
            </a:br>
            <a:r>
              <a:rPr lang="en-US" dirty="0"/>
              <a:t/>
            </a:r>
            <a:br>
              <a:rPr lang="en-US" dirty="0"/>
            </a:br>
            <a:r>
              <a:rPr lang="en-US" dirty="0"/>
              <a:t>	</a:t>
            </a:r>
            <a:r>
              <a:rPr lang="en-US" dirty="0" smtClean="0"/>
              <a:t>		</a:t>
            </a:r>
            <a:r>
              <a:rPr lang="en-US" sz="4000" dirty="0" smtClean="0"/>
              <a:t>FM </a:t>
            </a:r>
            <a:r>
              <a:rPr lang="en-US" sz="4000" dirty="0" smtClean="0"/>
              <a:t>	</a:t>
            </a:r>
            <a:r>
              <a:rPr lang="en-US" sz="4000" dirty="0"/>
              <a:t> </a:t>
            </a:r>
            <a:r>
              <a:rPr lang="en-US" sz="4000" dirty="0" smtClean="0"/>
              <a:t>          	     80%</a:t>
            </a:r>
            <a:br>
              <a:rPr lang="en-US" sz="4000" dirty="0" smtClean="0"/>
            </a:br>
            <a:r>
              <a:rPr lang="en-US" sz="4000" dirty="0" smtClean="0"/>
              <a:t/>
            </a:r>
            <a:br>
              <a:rPr lang="en-US" sz="4000" dirty="0" smtClean="0"/>
            </a:br>
            <a:r>
              <a:rPr lang="en-US" sz="4000" dirty="0" smtClean="0"/>
              <a:t>		</a:t>
            </a:r>
            <a:r>
              <a:rPr lang="en-US" sz="4000" dirty="0" smtClean="0"/>
              <a:t>	FM </a:t>
            </a:r>
            <a:r>
              <a:rPr lang="en-US" sz="4000" dirty="0" smtClean="0"/>
              <a:t>Rural	  	     67%</a:t>
            </a:r>
            <a:br>
              <a:rPr lang="en-US" sz="4000" dirty="0" smtClean="0"/>
            </a:br>
            <a:endParaRPr lang="en-US" sz="4000"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316106899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32452"/>
            <a:ext cx="12192000" cy="5625548"/>
          </a:xfrm>
        </p:spPr>
        <p:txBody>
          <a:bodyPr>
            <a:normAutofit fontScale="90000"/>
          </a:bodyPr>
          <a:lstStyle/>
          <a:p>
            <a:r>
              <a:rPr lang="en-US" dirty="0" smtClean="0"/>
              <a:t/>
            </a:r>
            <a:br>
              <a:rPr lang="en-US" dirty="0" smtClean="0"/>
            </a:br>
            <a:r>
              <a:rPr lang="en-US" dirty="0"/>
              <a:t/>
            </a:r>
            <a:br>
              <a:rPr lang="en-US" dirty="0"/>
            </a:br>
            <a:r>
              <a:rPr lang="en-US" dirty="0" smtClean="0"/>
              <a:t/>
            </a:r>
            <a:br>
              <a:rPr lang="en-US" dirty="0" smtClean="0"/>
            </a:br>
            <a:r>
              <a:rPr lang="en-US" dirty="0"/>
              <a:t> </a:t>
            </a:r>
            <a:r>
              <a:rPr lang="en-US" dirty="0" smtClean="0"/>
              <a:t>     </a:t>
            </a:r>
            <a:r>
              <a:rPr lang="en-US" sz="5300" dirty="0" smtClean="0"/>
              <a:t>AL College of Osteopathic Medicine, Dothan</a:t>
            </a:r>
            <a:br>
              <a:rPr lang="en-US" sz="5300" dirty="0" smtClean="0"/>
            </a:br>
            <a:r>
              <a:rPr lang="en-US" dirty="0"/>
              <a:t/>
            </a:r>
            <a:br>
              <a:rPr lang="en-US" dirty="0"/>
            </a:br>
            <a:r>
              <a:rPr lang="en-US" dirty="0" smtClean="0"/>
              <a:t>	Part of the ACOM mission places “emphasis on 	patient-centered primary care to serve the 	underserved areas of Alabama and the nation”.</a:t>
            </a:r>
            <a:br>
              <a:rPr lang="en-US" dirty="0" smtClean="0"/>
            </a:br>
            <a:r>
              <a:rPr lang="en-US" dirty="0"/>
              <a:t/>
            </a:r>
            <a:br>
              <a:rPr lang="en-US" dirty="0"/>
            </a:br>
            <a:r>
              <a:rPr lang="en-US" dirty="0" smtClean="0"/>
              <a:t>	</a:t>
            </a:r>
            <a:r>
              <a:rPr lang="en-US" dirty="0" smtClean="0"/>
              <a:t> </a:t>
            </a:r>
            <a:r>
              <a:rPr lang="en-US" dirty="0" smtClean="0"/>
              <a:t/>
            </a:r>
            <a:br>
              <a:rPr lang="en-US" dirty="0" smtClean="0"/>
            </a:br>
            <a:r>
              <a:rPr lang="en-US" dirty="0"/>
              <a:t/>
            </a:r>
            <a:br>
              <a:rPr lang="en-US" dirty="0"/>
            </a:br>
            <a:r>
              <a:rPr lang="en-US" dirty="0" smtClean="0"/>
              <a:t/>
            </a:r>
            <a:br>
              <a:rPr lang="en-US" dirty="0" smtClean="0"/>
            </a:br>
            <a:r>
              <a:rPr lang="en-US" dirty="0"/>
              <a:t/>
            </a:r>
            <a:br>
              <a:rPr lang="en-US" dirty="0"/>
            </a:b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318052"/>
            <a:ext cx="1671940" cy="80308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380542920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8811" y="365125"/>
            <a:ext cx="11264113" cy="5347852"/>
          </a:xfrm>
        </p:spPr>
        <p:txBody>
          <a:bodyPr/>
          <a:lstStyle/>
          <a:p>
            <a:r>
              <a:rPr lang="en-US" sz="4800" dirty="0" smtClean="0"/>
              <a:t>Edward Via College of Osteopathic Medicine</a:t>
            </a:r>
            <a:br>
              <a:rPr lang="en-US" sz="4800" dirty="0" smtClean="0"/>
            </a:br>
            <a:r>
              <a:rPr lang="en-US" sz="4800" dirty="0" smtClean="0"/>
              <a:t>	Auburn, Alabama  (established 2015)</a:t>
            </a:r>
            <a:br>
              <a:rPr lang="en-US" sz="4800" dirty="0" smtClean="0"/>
            </a:br>
            <a:r>
              <a:rPr lang="en-US" sz="4800" dirty="0"/>
              <a:t/>
            </a:r>
            <a:br>
              <a:rPr lang="en-US" sz="4800" dirty="0"/>
            </a:br>
            <a:r>
              <a:rPr lang="en-US" dirty="0" smtClean="0"/>
              <a:t>The focus is to “train primary care physicians to serve a rural population (Appalachia)”.  </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238539"/>
            <a:ext cx="1671940" cy="970059"/>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368292623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13463"/>
            <a:ext cx="12192000" cy="4648065"/>
          </a:xfrm>
        </p:spPr>
        <p:txBody>
          <a:bodyPr>
            <a:normAutofit/>
          </a:bodyPr>
          <a:lstStyle/>
          <a:p>
            <a:r>
              <a:rPr lang="en-US" dirty="0" smtClean="0"/>
              <a:t>		</a:t>
            </a:r>
            <a:r>
              <a:rPr lang="en-US" sz="4800" b="1" dirty="0" smtClean="0"/>
              <a:t>Tuscaloosa Based Primary Care Track</a:t>
            </a:r>
            <a:r>
              <a:rPr lang="en-US" sz="4800" dirty="0" smtClean="0"/>
              <a:t/>
            </a:r>
            <a:br>
              <a:rPr lang="en-US" sz="4800" dirty="0" smtClean="0"/>
            </a:br>
            <a:r>
              <a:rPr lang="en-US" sz="4800" dirty="0"/>
              <a:t/>
            </a:r>
            <a:br>
              <a:rPr lang="en-US" sz="4800" dirty="0"/>
            </a:br>
            <a:r>
              <a:rPr lang="en-US" dirty="0" smtClean="0"/>
              <a:t>			Community Based Education</a:t>
            </a:r>
            <a:br>
              <a:rPr lang="en-US" dirty="0" smtClean="0"/>
            </a:br>
            <a:r>
              <a:rPr lang="en-US" dirty="0"/>
              <a:t/>
            </a:r>
            <a:br>
              <a:rPr lang="en-US" dirty="0"/>
            </a:br>
            <a:r>
              <a:rPr lang="en-US" dirty="0" smtClean="0"/>
              <a:t>	    Leverages quality primary care role models</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564544"/>
            <a:ext cx="1671940" cy="906448"/>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69071649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01111" y="671638"/>
            <a:ext cx="8867675" cy="2443795"/>
          </a:xfrm>
        </p:spPr>
        <p:txBody>
          <a:bodyPr>
            <a:normAutofit fontScale="90000"/>
          </a:bodyPr>
          <a:lstStyle/>
          <a:p>
            <a:r>
              <a:rPr lang="en-US" dirty="0" smtClean="0"/>
              <a:t>UAB SOM Rural Pipeline</a:t>
            </a:r>
            <a:br>
              <a:rPr lang="en-US" dirty="0" smtClean="0"/>
            </a:br>
            <a:r>
              <a:rPr lang="en-US" dirty="0" smtClean="0"/>
              <a:t>Targets </a:t>
            </a:r>
            <a:r>
              <a:rPr lang="en-US" i="1" dirty="0" smtClean="0"/>
              <a:t>only</a:t>
            </a:r>
            <a:r>
              <a:rPr lang="en-US" dirty="0" smtClean="0"/>
              <a:t> Alabama Students</a:t>
            </a:r>
            <a:br>
              <a:rPr lang="en-US" dirty="0" smtClean="0"/>
            </a:br>
            <a:endParaRPr lang="en-US" dirty="0"/>
          </a:p>
        </p:txBody>
      </p:sp>
      <p:sp>
        <p:nvSpPr>
          <p:cNvPr id="3" name="Subtitle 2"/>
          <p:cNvSpPr>
            <a:spLocks noGrp="1"/>
          </p:cNvSpPr>
          <p:nvPr>
            <p:ph type="subTitle" idx="1"/>
          </p:nvPr>
        </p:nvSpPr>
        <p:spPr>
          <a:xfrm>
            <a:off x="0" y="2896949"/>
            <a:ext cx="11107971" cy="2775568"/>
          </a:xfrm>
        </p:spPr>
        <p:txBody>
          <a:bodyPr>
            <a:normAutofit lnSpcReduction="10000"/>
          </a:bodyPr>
          <a:lstStyle/>
          <a:p>
            <a:pPr algn="l"/>
            <a:r>
              <a:rPr lang="en-US" sz="3200" dirty="0" smtClean="0"/>
              <a:t>	</a:t>
            </a:r>
            <a:r>
              <a:rPr lang="en-US" sz="3900" dirty="0" smtClean="0"/>
              <a:t>1</a:t>
            </a:r>
            <a:r>
              <a:rPr lang="en-US" sz="4200" dirty="0" smtClean="0"/>
              <a:t>. Huntsville Rural Premedical Internship</a:t>
            </a:r>
          </a:p>
          <a:p>
            <a:pPr algn="l"/>
            <a:r>
              <a:rPr lang="en-US" sz="4200" dirty="0" smtClean="0"/>
              <a:t>	2. UAB SOM Rural Programs (Med students)</a:t>
            </a:r>
          </a:p>
          <a:p>
            <a:pPr algn="l"/>
            <a:r>
              <a:rPr lang="en-US" sz="4200" dirty="0" smtClean="0"/>
              <a:t>	3. Integrated Residency in Family Medicine</a:t>
            </a:r>
          </a:p>
          <a:p>
            <a:pPr algn="l"/>
            <a:r>
              <a:rPr lang="en-US" sz="4200" dirty="0" smtClean="0"/>
              <a:t>	</a:t>
            </a:r>
            <a:endParaRPr lang="en-US" sz="42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86123948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112020"/>
            <a:ext cx="12192000" cy="4745979"/>
          </a:xfrm>
        </p:spPr>
        <p:txBody>
          <a:bodyPr>
            <a:normAutofit fontScale="90000"/>
          </a:bodyPr>
          <a:lstStyle/>
          <a:p>
            <a:r>
              <a:rPr lang="en-US" dirty="0"/>
              <a:t> </a:t>
            </a:r>
            <a:r>
              <a:rPr lang="en-US" dirty="0" smtClean="0"/>
              <a:t>     </a:t>
            </a:r>
            <a:r>
              <a:rPr lang="en-US" dirty="0"/>
              <a:t> There are 73 first year FM residents in Alabama</a:t>
            </a:r>
            <a:br>
              <a:rPr lang="en-US" dirty="0"/>
            </a:br>
            <a:r>
              <a:rPr lang="en-US" dirty="0"/>
              <a:t>        Only 32 are </a:t>
            </a:r>
            <a:r>
              <a:rPr lang="en-US" i="1" dirty="0"/>
              <a:t>FROM </a:t>
            </a:r>
            <a:r>
              <a:rPr lang="en-US" dirty="0"/>
              <a:t>Alabama.</a:t>
            </a:r>
            <a:br>
              <a:rPr lang="en-US" dirty="0"/>
            </a:br>
            <a:r>
              <a:rPr lang="en-US" dirty="0"/>
              <a:t>		</a:t>
            </a:r>
            <a:br>
              <a:rPr lang="en-US" dirty="0"/>
            </a:br>
            <a:r>
              <a:rPr lang="en-US" dirty="0" smtClean="0"/>
              <a:t>	 </a:t>
            </a:r>
            <a:r>
              <a:rPr lang="en-US" dirty="0" smtClean="0"/>
              <a:t>There are 73 second year FM residents in 	    	</a:t>
            </a:r>
            <a:r>
              <a:rPr lang="en-US" dirty="0" smtClean="0"/>
              <a:t> 	 	Alabama </a:t>
            </a:r>
            <a:r>
              <a:rPr lang="en-US" dirty="0" smtClean="0"/>
              <a:t>and only 27 are </a:t>
            </a:r>
            <a:r>
              <a:rPr lang="en-US" i="1" dirty="0" smtClean="0"/>
              <a:t>FROM </a:t>
            </a:r>
            <a:r>
              <a:rPr lang="en-US" dirty="0" smtClean="0"/>
              <a:t>Alabama.</a:t>
            </a:r>
            <a:br>
              <a:rPr lang="en-US" dirty="0" smtClean="0"/>
            </a:br>
            <a:r>
              <a:rPr lang="en-US" dirty="0" smtClean="0"/>
              <a:t> </a:t>
            </a:r>
            <a:br>
              <a:rPr lang="en-US" dirty="0" smtClean="0"/>
            </a:br>
            <a:r>
              <a:rPr lang="en-US" dirty="0" smtClean="0"/>
              <a:t>		</a:t>
            </a:r>
            <a:br>
              <a:rPr lang="en-US" dirty="0" smtClean="0"/>
            </a:br>
            <a:r>
              <a:rPr lang="en-US" dirty="0"/>
              <a:t/>
            </a:r>
            <a:br>
              <a:rPr lang="en-US" dirty="0"/>
            </a:br>
            <a:r>
              <a:rPr lang="en-US" dirty="0" smtClean="0"/>
              <a:t>                </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38669980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46449" y="0"/>
            <a:ext cx="10329718" cy="5347361"/>
          </a:xfrm>
          <a:prstGeom prst="rect">
            <a:avLst/>
          </a:prstGeom>
        </p:spPr>
        <p:txBody>
          <a:bodyPr wrap="square">
            <a:spAutoFit/>
          </a:bodyPr>
          <a:lstStyle/>
          <a:p>
            <a:pPr algn="ctr">
              <a:lnSpc>
                <a:spcPct val="107000"/>
              </a:lnSpc>
              <a:spcAft>
                <a:spcPts val="800"/>
              </a:spcAft>
            </a:pPr>
            <a:r>
              <a:rPr lang="en-US" sz="4800" dirty="0" smtClean="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800"/>
              </a:spcAft>
            </a:pPr>
            <a:endParaRPr lang="en-US" sz="4800" dirty="0" smtClean="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US" sz="4800" dirty="0" smtClean="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UAB SOM INTEGRATED </a:t>
            </a:r>
            <a:r>
              <a:rPr lang="en-US" sz="4800"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RESIDENCY </a:t>
            </a:r>
            <a:r>
              <a:rPr lang="en-US" sz="4800" dirty="0" smtClean="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IN </a:t>
            </a:r>
          </a:p>
          <a:p>
            <a:pPr algn="ctr">
              <a:lnSpc>
                <a:spcPct val="107000"/>
              </a:lnSpc>
              <a:spcAft>
                <a:spcPts val="800"/>
              </a:spcAft>
            </a:pPr>
            <a:r>
              <a:rPr lang="en-US" sz="4800" dirty="0" smtClean="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  FAMILY MEDICINE FOR </a:t>
            </a:r>
          </a:p>
          <a:p>
            <a:pPr algn="ctr">
              <a:lnSpc>
                <a:spcPct val="107000"/>
              </a:lnSpc>
              <a:spcAft>
                <a:spcPts val="800"/>
              </a:spcAft>
            </a:pPr>
            <a:r>
              <a:rPr lang="en-US" sz="4800" dirty="0" smtClean="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    FOURTH YEAR MEDICAL STUDENTS</a:t>
            </a:r>
            <a:endParaRPr lang="en-US" sz="4800"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US" sz="4800" dirty="0" smtClean="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 </a:t>
            </a:r>
            <a:endParaRPr lang="en-US" sz="4800"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262394"/>
            <a:ext cx="1671940" cy="755373"/>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182314788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23900"/>
            <a:ext cx="12192000" cy="5450146"/>
          </a:xfrm>
          <a:prstGeom prst="rect">
            <a:avLst/>
          </a:prstGeom>
        </p:spPr>
        <p:txBody>
          <a:bodyPr wrap="square">
            <a:spAutoFit/>
          </a:bodyPr>
          <a:lstStyle/>
          <a:p>
            <a:pPr>
              <a:lnSpc>
                <a:spcPct val="107000"/>
              </a:lnSpc>
              <a:spcAft>
                <a:spcPts val="800"/>
              </a:spcAft>
            </a:pPr>
            <a:r>
              <a:rPr lang="en-US" sz="5400" dirty="0" smtClean="0">
                <a:effectLst/>
                <a:latin typeface="Calibri" panose="020F0502020204030204" pitchFamily="34" charset="0"/>
                <a:ea typeface="Calibri" panose="020F0502020204030204" pitchFamily="34" charset="0"/>
                <a:cs typeface="Times New Roman" panose="02020603050405020304" pitchFamily="18" charset="0"/>
              </a:rPr>
              <a:t>		               Program </a:t>
            </a:r>
            <a:r>
              <a:rPr lang="en-US" sz="5400" dirty="0" smtClean="0">
                <a:effectLst/>
                <a:latin typeface="Calibri" panose="020F0502020204030204" pitchFamily="34" charset="0"/>
                <a:ea typeface="Calibri" panose="020F0502020204030204" pitchFamily="34" charset="0"/>
                <a:cs typeface="Times New Roman" panose="02020603050405020304" pitchFamily="18" charset="0"/>
              </a:rPr>
              <a:t>Goals</a:t>
            </a:r>
          </a:p>
          <a:p>
            <a:pPr>
              <a:lnSpc>
                <a:spcPct val="107000"/>
              </a:lnSpc>
              <a:spcAft>
                <a:spcPts val="800"/>
              </a:spcAft>
            </a:pPr>
            <a:endParaRPr lang="en-US" sz="54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3600" i="1" dirty="0" smtClean="0">
                <a:latin typeface="Calibri" panose="020F0502020204030204" pitchFamily="34" charset="0"/>
                <a:ea typeface="Calibri" panose="020F0502020204030204" pitchFamily="34" charset="0"/>
                <a:cs typeface="Times New Roman" panose="02020603050405020304" pitchFamily="18" charset="0"/>
              </a:rPr>
              <a:t> </a:t>
            </a:r>
            <a:r>
              <a:rPr lang="en-US" sz="3600" b="1" i="1" dirty="0" smtClean="0">
                <a:latin typeface="Calibri" panose="020F0502020204030204" pitchFamily="34" charset="0"/>
                <a:ea typeface="Calibri" panose="020F0502020204030204" pitchFamily="34" charset="0"/>
                <a:cs typeface="Times New Roman" panose="02020603050405020304" pitchFamily="18" charset="0"/>
              </a:rPr>
              <a:t>Increase</a:t>
            </a:r>
            <a:r>
              <a:rPr lang="en-US" sz="3600" dirty="0" smtClean="0">
                <a:latin typeface="Calibri" panose="020F0502020204030204" pitchFamily="34" charset="0"/>
                <a:ea typeface="Calibri" panose="020F0502020204030204" pitchFamily="34" charset="0"/>
                <a:cs typeface="Times New Roman" panose="02020603050405020304" pitchFamily="18" charset="0"/>
              </a:rPr>
              <a:t> </a:t>
            </a:r>
            <a:r>
              <a:rPr lang="en-US" sz="3600" dirty="0">
                <a:latin typeface="Calibri" panose="020F0502020204030204" pitchFamily="34" charset="0"/>
                <a:ea typeface="Calibri" panose="020F0502020204030204" pitchFamily="34" charset="0"/>
                <a:cs typeface="Times New Roman" panose="02020603050405020304" pitchFamily="18" charset="0"/>
              </a:rPr>
              <a:t>the number </a:t>
            </a:r>
            <a:r>
              <a:rPr lang="en-US" sz="3600" dirty="0" smtClean="0">
                <a:latin typeface="Calibri" panose="020F0502020204030204" pitchFamily="34" charset="0"/>
                <a:ea typeface="Calibri" panose="020F0502020204030204" pitchFamily="34" charset="0"/>
                <a:cs typeface="Times New Roman" panose="02020603050405020304" pitchFamily="18" charset="0"/>
              </a:rPr>
              <a:t>of Family </a:t>
            </a:r>
            <a:r>
              <a:rPr lang="en-US" sz="3600" dirty="0">
                <a:latin typeface="Calibri" panose="020F0502020204030204" pitchFamily="34" charset="0"/>
                <a:ea typeface="Calibri" panose="020F0502020204030204" pitchFamily="34" charset="0"/>
                <a:cs typeface="Times New Roman" panose="02020603050405020304" pitchFamily="18" charset="0"/>
              </a:rPr>
              <a:t>Physicians in Rural </a:t>
            </a:r>
            <a:r>
              <a:rPr lang="en-US" sz="3600" dirty="0" smtClean="0">
                <a:latin typeface="Calibri" panose="020F0502020204030204" pitchFamily="34" charset="0"/>
                <a:ea typeface="Calibri" panose="020F0502020204030204" pitchFamily="34" charset="0"/>
                <a:cs typeface="Times New Roman" panose="02020603050405020304" pitchFamily="18" charset="0"/>
              </a:rPr>
              <a:t>Alabama</a:t>
            </a:r>
            <a:endParaRPr lang="en-US" sz="36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3600" i="1" dirty="0" smtClean="0">
                <a:latin typeface="Calibri" panose="020F0502020204030204" pitchFamily="34" charset="0"/>
                <a:ea typeface="Calibri" panose="020F0502020204030204" pitchFamily="34" charset="0"/>
                <a:cs typeface="Times New Roman" panose="02020603050405020304" pitchFamily="18" charset="0"/>
              </a:rPr>
              <a:t> </a:t>
            </a:r>
            <a:r>
              <a:rPr lang="en-US" sz="3600" b="1" i="1" dirty="0" smtClean="0">
                <a:latin typeface="Calibri" panose="020F0502020204030204" pitchFamily="34" charset="0"/>
                <a:ea typeface="Calibri" panose="020F0502020204030204" pitchFamily="34" charset="0"/>
                <a:cs typeface="Times New Roman" panose="02020603050405020304" pitchFamily="18" charset="0"/>
              </a:rPr>
              <a:t>Enable</a:t>
            </a:r>
            <a:r>
              <a:rPr lang="en-US" sz="3600" dirty="0" smtClean="0">
                <a:latin typeface="Calibri" panose="020F0502020204030204" pitchFamily="34" charset="0"/>
                <a:ea typeface="Calibri" panose="020F0502020204030204" pitchFamily="34" charset="0"/>
                <a:cs typeface="Times New Roman" panose="02020603050405020304" pitchFamily="18" charset="0"/>
              </a:rPr>
              <a:t> </a:t>
            </a:r>
            <a:r>
              <a:rPr lang="en-US" sz="3600" dirty="0">
                <a:latin typeface="Calibri" panose="020F0502020204030204" pitchFamily="34" charset="0"/>
                <a:ea typeface="Calibri" panose="020F0502020204030204" pitchFamily="34" charset="0"/>
                <a:cs typeface="Times New Roman" panose="02020603050405020304" pitchFamily="18" charset="0"/>
              </a:rPr>
              <a:t>the student to more effectively utilize </a:t>
            </a:r>
            <a:r>
              <a:rPr lang="en-US" sz="3600" dirty="0" smtClean="0">
                <a:latin typeface="Calibri" panose="020F0502020204030204" pitchFamily="34" charset="0"/>
                <a:ea typeface="Calibri" panose="020F0502020204030204" pitchFamily="34" charset="0"/>
                <a:cs typeface="Times New Roman" panose="02020603050405020304" pitchFamily="18" charset="0"/>
              </a:rPr>
              <a:t>the </a:t>
            </a:r>
            <a:r>
              <a:rPr lang="en-US" sz="3600" dirty="0">
                <a:latin typeface="Calibri" panose="020F0502020204030204" pitchFamily="34" charset="0"/>
                <a:ea typeface="Calibri" panose="020F0502020204030204" pitchFamily="34" charset="0"/>
                <a:cs typeface="Times New Roman" panose="02020603050405020304" pitchFamily="18" charset="0"/>
              </a:rPr>
              <a:t>4</a:t>
            </a:r>
            <a:r>
              <a:rPr lang="en-US" sz="3600" baseline="30000" dirty="0">
                <a:latin typeface="Calibri" panose="020F0502020204030204" pitchFamily="34" charset="0"/>
                <a:ea typeface="Calibri" panose="020F0502020204030204" pitchFamily="34" charset="0"/>
                <a:cs typeface="Times New Roman" panose="02020603050405020304" pitchFamily="18" charset="0"/>
              </a:rPr>
              <a:t>th</a:t>
            </a:r>
            <a:r>
              <a:rPr lang="en-US" sz="3600" dirty="0">
                <a:latin typeface="Calibri" panose="020F0502020204030204" pitchFamily="34" charset="0"/>
                <a:ea typeface="Calibri" panose="020F0502020204030204" pitchFamily="34" charset="0"/>
                <a:cs typeface="Times New Roman" panose="02020603050405020304" pitchFamily="18" charset="0"/>
              </a:rPr>
              <a:t> year.</a:t>
            </a:r>
            <a:endParaRPr lang="en-US" sz="36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3600" i="1" dirty="0" smtClean="0">
                <a:latin typeface="Calibri" panose="020F0502020204030204" pitchFamily="34" charset="0"/>
                <a:ea typeface="Calibri" panose="020F0502020204030204" pitchFamily="34" charset="0"/>
                <a:cs typeface="Times New Roman" panose="02020603050405020304" pitchFamily="18" charset="0"/>
              </a:rPr>
              <a:t> </a:t>
            </a:r>
            <a:r>
              <a:rPr lang="en-US" sz="3600" b="1" i="1" dirty="0" smtClean="0">
                <a:latin typeface="Calibri" panose="020F0502020204030204" pitchFamily="34" charset="0"/>
                <a:ea typeface="Calibri" panose="020F0502020204030204" pitchFamily="34" charset="0"/>
                <a:cs typeface="Times New Roman" panose="02020603050405020304" pitchFamily="18" charset="0"/>
              </a:rPr>
              <a:t>Provide</a:t>
            </a:r>
            <a:r>
              <a:rPr lang="en-US" sz="3600" dirty="0" smtClean="0">
                <a:latin typeface="Calibri" panose="020F0502020204030204" pitchFamily="34" charset="0"/>
                <a:ea typeface="Calibri" panose="020F0502020204030204" pitchFamily="34" charset="0"/>
                <a:cs typeface="Times New Roman" panose="02020603050405020304" pitchFamily="18" charset="0"/>
              </a:rPr>
              <a:t> </a:t>
            </a:r>
            <a:r>
              <a:rPr lang="en-US" sz="3600" dirty="0">
                <a:latin typeface="Calibri" panose="020F0502020204030204" pitchFamily="34" charset="0"/>
                <a:ea typeface="Calibri" panose="020F0502020204030204" pitchFamily="34" charset="0"/>
                <a:cs typeface="Times New Roman" panose="02020603050405020304" pitchFamily="18" charset="0"/>
              </a:rPr>
              <a:t>residency classes a </a:t>
            </a:r>
            <a:r>
              <a:rPr lang="en-US" sz="3600" dirty="0" smtClean="0">
                <a:latin typeface="Calibri" panose="020F0502020204030204" pitchFamily="34" charset="0"/>
                <a:ea typeface="Calibri" panose="020F0502020204030204" pitchFamily="34" charset="0"/>
                <a:cs typeface="Times New Roman" panose="02020603050405020304" pitchFamily="18" charset="0"/>
              </a:rPr>
              <a:t>cadre </a:t>
            </a:r>
            <a:r>
              <a:rPr lang="en-US" sz="3600" dirty="0">
                <a:latin typeface="Calibri" panose="020F0502020204030204" pitchFamily="34" charset="0"/>
                <a:ea typeface="Calibri" panose="020F0502020204030204" pitchFamily="34" charset="0"/>
                <a:cs typeface="Times New Roman" panose="02020603050405020304" pitchFamily="18" charset="0"/>
              </a:rPr>
              <a:t>of specially enabled interns.</a:t>
            </a:r>
            <a:endParaRPr lang="en-US" sz="36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3600" i="1" dirty="0" smtClean="0">
                <a:latin typeface="Calibri" panose="020F0502020204030204" pitchFamily="34" charset="0"/>
                <a:ea typeface="Calibri" panose="020F0502020204030204" pitchFamily="34" charset="0"/>
                <a:cs typeface="Times New Roman" panose="02020603050405020304" pitchFamily="18" charset="0"/>
              </a:rPr>
              <a:t> </a:t>
            </a:r>
            <a:r>
              <a:rPr lang="en-US" sz="3600" b="1" i="1" dirty="0" smtClean="0">
                <a:latin typeface="Calibri" panose="020F0502020204030204" pitchFamily="34" charset="0"/>
                <a:ea typeface="Calibri" panose="020F0502020204030204" pitchFamily="34" charset="0"/>
                <a:cs typeface="Times New Roman" panose="02020603050405020304" pitchFamily="18" charset="0"/>
              </a:rPr>
              <a:t>Avoid</a:t>
            </a:r>
            <a:r>
              <a:rPr lang="en-US" sz="3600" dirty="0" smtClean="0">
                <a:latin typeface="Calibri" panose="020F0502020204030204" pitchFamily="34" charset="0"/>
                <a:ea typeface="Calibri" panose="020F0502020204030204" pitchFamily="34" charset="0"/>
                <a:cs typeface="Times New Roman" panose="02020603050405020304" pitchFamily="18" charset="0"/>
              </a:rPr>
              <a:t> </a:t>
            </a:r>
            <a:r>
              <a:rPr lang="en-US" sz="3600" dirty="0">
                <a:latin typeface="Calibri" panose="020F0502020204030204" pitchFamily="34" charset="0"/>
                <a:ea typeface="Calibri" panose="020F0502020204030204" pitchFamily="34" charset="0"/>
                <a:cs typeface="Times New Roman" panose="02020603050405020304" pitchFamily="18" charset="0"/>
              </a:rPr>
              <a:t>losing quality students to other programs &amp;/or states.</a:t>
            </a:r>
            <a:endParaRPr lang="en-US" sz="36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3600" b="1" i="1" dirty="0" smtClean="0">
                <a:latin typeface="Calibri" panose="020F0502020204030204" pitchFamily="34" charset="0"/>
                <a:ea typeface="Calibri" panose="020F0502020204030204" pitchFamily="34" charset="0"/>
                <a:cs typeface="Times New Roman" panose="02020603050405020304" pitchFamily="18" charset="0"/>
              </a:rPr>
              <a:t> </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723900"/>
            <a:ext cx="1671940" cy="778897"/>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156756009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305196"/>
            <a:ext cx="12256654" cy="5531001"/>
          </a:xfrm>
          <a:prstGeom prst="rect">
            <a:avLst/>
          </a:prstGeom>
        </p:spPr>
        <p:txBody>
          <a:bodyPr wrap="square">
            <a:spAutoFit/>
          </a:bodyPr>
          <a:lstStyle/>
          <a:p>
            <a:pPr indent="457200">
              <a:lnSpc>
                <a:spcPct val="107000"/>
              </a:lnSpc>
              <a:spcAft>
                <a:spcPts val="800"/>
              </a:spcAft>
            </a:pPr>
            <a:r>
              <a:rPr lang="en-US" sz="2400" b="1" dirty="0" smtClean="0">
                <a:latin typeface="Calibri" panose="020F0502020204030204" pitchFamily="34" charset="0"/>
                <a:ea typeface="Calibri" panose="020F0502020204030204" pitchFamily="34" charset="0"/>
                <a:cs typeface="Times New Roman" panose="02020603050405020304" pitchFamily="18" charset="0"/>
              </a:rPr>
              <a:t>Number of Alabama </a:t>
            </a:r>
            <a:r>
              <a:rPr lang="en-US" sz="2400" b="1" dirty="0" smtClean="0">
                <a:latin typeface="Calibri" panose="020F0502020204030204" pitchFamily="34" charset="0"/>
                <a:ea typeface="Calibri" panose="020F0502020204030204" pitchFamily="34" charset="0"/>
                <a:cs typeface="Times New Roman" panose="02020603050405020304" pitchFamily="18" charset="0"/>
              </a:rPr>
              <a:t>State</a:t>
            </a:r>
            <a:r>
              <a:rPr lang="en-US" sz="2400" b="1" dirty="0" smtClean="0">
                <a:latin typeface="Calibri" panose="020F0502020204030204" pitchFamily="34" charset="0"/>
                <a:ea typeface="Calibri" panose="020F0502020204030204" pitchFamily="34" charset="0"/>
                <a:cs typeface="Times New Roman" panose="02020603050405020304" pitchFamily="18" charset="0"/>
              </a:rPr>
              <a:t> </a:t>
            </a:r>
            <a:r>
              <a:rPr lang="en-US" sz="2400" b="1" dirty="0" smtClean="0">
                <a:latin typeface="Calibri" panose="020F0502020204030204" pitchFamily="34" charset="0"/>
                <a:ea typeface="Calibri" panose="020F0502020204030204" pitchFamily="34" charset="0"/>
                <a:cs typeface="Times New Roman" panose="02020603050405020304" pitchFamily="18" charset="0"/>
              </a:rPr>
              <a:t>Residents Matching Alabama’s Family Medicine Programs</a:t>
            </a:r>
          </a:p>
          <a:p>
            <a:pPr indent="457200">
              <a:lnSpc>
                <a:spcPct val="107000"/>
              </a:lnSpc>
              <a:spcAft>
                <a:spcPts val="800"/>
              </a:spcAft>
            </a:pPr>
            <a:endParaRPr lang="en-US" sz="2400" b="1" dirty="0">
              <a:latin typeface="Calibri" panose="020F0502020204030204" pitchFamily="34" charset="0"/>
              <a:ea typeface="Calibri" panose="020F0502020204030204" pitchFamily="34" charset="0"/>
              <a:cs typeface="Times New Roman" panose="02020603050405020304" pitchFamily="18" charset="0"/>
            </a:endParaRPr>
          </a:p>
          <a:p>
            <a:pPr indent="457200">
              <a:lnSpc>
                <a:spcPct val="107000"/>
              </a:lnSpc>
              <a:spcAft>
                <a:spcPts val="800"/>
              </a:spcAft>
            </a:pPr>
            <a:r>
              <a:rPr lang="en-US" sz="2800" b="1" dirty="0" smtClean="0">
                <a:latin typeface="Calibri" panose="020F0502020204030204" pitchFamily="34" charset="0"/>
                <a:ea typeface="Calibri" panose="020F0502020204030204" pitchFamily="34" charset="0"/>
                <a:cs typeface="Times New Roman" panose="02020603050405020304" pitchFamily="18" charset="0"/>
              </a:rPr>
              <a:t>Location</a:t>
            </a:r>
            <a:r>
              <a:rPr lang="en-US" sz="2800" b="1" dirty="0">
                <a:latin typeface="Calibri" panose="020F0502020204030204" pitchFamily="34" charset="0"/>
                <a:ea typeface="Calibri" panose="020F0502020204030204" pitchFamily="34" charset="0"/>
                <a:cs typeface="Times New Roman" panose="02020603050405020304" pitchFamily="18" charset="0"/>
              </a:rPr>
              <a:t>		    </a:t>
            </a:r>
            <a:r>
              <a:rPr lang="en-US" sz="2800" b="1" dirty="0" smtClean="0">
                <a:latin typeface="Calibri" panose="020F0502020204030204" pitchFamily="34" charset="0"/>
                <a:ea typeface="Calibri" panose="020F0502020204030204" pitchFamily="34" charset="0"/>
                <a:cs typeface="Times New Roman" panose="02020603050405020304" pitchFamily="18" charset="0"/>
              </a:rPr>
              <a:t>    # </a:t>
            </a:r>
            <a:r>
              <a:rPr lang="en-US" sz="2800" b="1" dirty="0">
                <a:latin typeface="Calibri" panose="020F0502020204030204" pitchFamily="34" charset="0"/>
                <a:ea typeface="Calibri" panose="020F0502020204030204" pitchFamily="34" charset="0"/>
                <a:cs typeface="Times New Roman" panose="02020603050405020304" pitchFamily="18" charset="0"/>
              </a:rPr>
              <a:t>of slots	 </a:t>
            </a:r>
            <a:r>
              <a:rPr lang="en-US" sz="2800" b="1" dirty="0" smtClean="0">
                <a:latin typeface="Calibri" panose="020F0502020204030204" pitchFamily="34" charset="0"/>
                <a:ea typeface="Calibri" panose="020F0502020204030204" pitchFamily="34" charset="0"/>
                <a:cs typeface="Times New Roman" panose="02020603050405020304" pitchFamily="18" charset="0"/>
              </a:rPr>
              <a:t>  (2018)	 		  (2019)			     %</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indent="457200">
              <a:lnSpc>
                <a:spcPct val="107000"/>
              </a:lnSpc>
              <a:spcAft>
                <a:spcPts val="800"/>
              </a:spcAft>
            </a:pPr>
            <a:r>
              <a:rPr lang="en-US" sz="2400" dirty="0">
                <a:latin typeface="Calibri" panose="020F0502020204030204" pitchFamily="34" charset="0"/>
                <a:ea typeface="Calibri" panose="020F0502020204030204" pitchFamily="34" charset="0"/>
                <a:cs typeface="Times New Roman" panose="02020603050405020304" pitchFamily="18" charset="0"/>
              </a:rPr>
              <a:t>Huntsville			</a:t>
            </a:r>
            <a:r>
              <a:rPr lang="en-US" sz="2400" dirty="0" smtClean="0">
                <a:latin typeface="Calibri" panose="020F0502020204030204" pitchFamily="34" charset="0"/>
                <a:ea typeface="Calibri" panose="020F0502020204030204" pitchFamily="34" charset="0"/>
                <a:cs typeface="Times New Roman" panose="02020603050405020304" pitchFamily="18" charset="0"/>
              </a:rPr>
              <a:t>	12</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smtClean="0">
                <a:latin typeface="Calibri" panose="020F0502020204030204" pitchFamily="34" charset="0"/>
                <a:ea typeface="Calibri" panose="020F0502020204030204" pitchFamily="34" charset="0"/>
                <a:cs typeface="Times New Roman" panose="02020603050405020304" pitchFamily="18" charset="0"/>
              </a:rPr>
              <a:t>9 (7 rural)			8  (6 rural) 			71</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indent="457200">
              <a:lnSpc>
                <a:spcPct val="107000"/>
              </a:lnSpc>
              <a:spcAft>
                <a:spcPts val="800"/>
              </a:spcAft>
            </a:pPr>
            <a:r>
              <a:rPr lang="en-US" sz="2400" dirty="0">
                <a:latin typeface="Calibri" panose="020F0502020204030204" pitchFamily="34" charset="0"/>
                <a:ea typeface="Calibri" panose="020F0502020204030204" pitchFamily="34" charset="0"/>
                <a:cs typeface="Times New Roman" panose="02020603050405020304" pitchFamily="18" charset="0"/>
              </a:rPr>
              <a:t>Tuscaloosa			</a:t>
            </a:r>
            <a:r>
              <a:rPr lang="en-US" sz="2400" dirty="0" smtClean="0">
                <a:latin typeface="Calibri" panose="020F0502020204030204" pitchFamily="34" charset="0"/>
                <a:ea typeface="Calibri" panose="020F0502020204030204" pitchFamily="34" charset="0"/>
                <a:cs typeface="Times New Roman" panose="02020603050405020304" pitchFamily="18" charset="0"/>
              </a:rPr>
              <a:t>	16</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smtClean="0">
                <a:latin typeface="Calibri" panose="020F0502020204030204" pitchFamily="34" charset="0"/>
                <a:ea typeface="Calibri" panose="020F0502020204030204" pitchFamily="34" charset="0"/>
                <a:cs typeface="Times New Roman" panose="02020603050405020304" pitchFamily="18" charset="0"/>
              </a:rPr>
              <a:t>0 					5					16</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indent="457200">
              <a:lnSpc>
                <a:spcPct val="107000"/>
              </a:lnSpc>
              <a:spcAft>
                <a:spcPts val="800"/>
              </a:spcAft>
            </a:pPr>
            <a:r>
              <a:rPr lang="en-US" sz="2400" dirty="0">
                <a:latin typeface="Calibri" panose="020F0502020204030204" pitchFamily="34" charset="0"/>
                <a:ea typeface="Calibri" panose="020F0502020204030204" pitchFamily="34" charset="0"/>
                <a:cs typeface="Times New Roman" panose="02020603050405020304" pitchFamily="18" charset="0"/>
              </a:rPr>
              <a:t>St. Vincent’s		</a:t>
            </a:r>
            <a:r>
              <a:rPr lang="en-US" sz="2400" dirty="0" smtClean="0">
                <a:latin typeface="Calibri" panose="020F0502020204030204" pitchFamily="34" charset="0"/>
                <a:ea typeface="Calibri" panose="020F0502020204030204" pitchFamily="34" charset="0"/>
                <a:cs typeface="Times New Roman" panose="02020603050405020304" pitchFamily="18" charset="0"/>
              </a:rPr>
              <a:t>	</a:t>
            </a:r>
            <a:r>
              <a:rPr lang="en-US" sz="2400" dirty="0" smtClean="0">
                <a:latin typeface="Calibri" panose="020F0502020204030204" pitchFamily="34" charset="0"/>
                <a:ea typeface="Times New Roman" panose="02020603050405020304" pitchFamily="18" charset="0"/>
                <a:cs typeface="Times New Roman" panose="02020603050405020304" pitchFamily="18" charset="0"/>
              </a:rPr>
              <a:t>5</a:t>
            </a:r>
            <a:r>
              <a:rPr lang="en-US" sz="2400" dirty="0">
                <a:latin typeface="Calibri" panose="020F0502020204030204" pitchFamily="34" charset="0"/>
                <a:ea typeface="Times New Roman" panose="02020603050405020304" pitchFamily="18" charset="0"/>
                <a:cs typeface="Times New Roman" panose="02020603050405020304" pitchFamily="18" charset="0"/>
              </a:rPr>
              <a:t>				</a:t>
            </a:r>
            <a:r>
              <a:rPr lang="en-US" sz="2400" dirty="0" smtClean="0">
                <a:latin typeface="Calibri" panose="020F0502020204030204" pitchFamily="34" charset="0"/>
                <a:ea typeface="Times New Roman" panose="02020603050405020304" pitchFamily="18" charset="0"/>
                <a:cs typeface="Times New Roman" panose="02020603050405020304" pitchFamily="18" charset="0"/>
              </a:rPr>
              <a:t>4 					5					90</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indent="457200">
              <a:lnSpc>
                <a:spcPct val="107000"/>
              </a:lnSpc>
              <a:spcAft>
                <a:spcPts val="800"/>
              </a:spcAft>
            </a:pPr>
            <a:r>
              <a:rPr lang="en-US" sz="2400" dirty="0">
                <a:latin typeface="Calibri" panose="020F0502020204030204" pitchFamily="34" charset="0"/>
                <a:ea typeface="Calibri" panose="020F0502020204030204" pitchFamily="34" charset="0"/>
                <a:cs typeface="Times New Roman" panose="02020603050405020304" pitchFamily="18" charset="0"/>
              </a:rPr>
              <a:t>Montgomery		</a:t>
            </a:r>
            <a:r>
              <a:rPr lang="en-US" sz="2400" dirty="0" smtClean="0">
                <a:latin typeface="Calibri" panose="020F0502020204030204" pitchFamily="34" charset="0"/>
                <a:ea typeface="Calibri" panose="020F0502020204030204" pitchFamily="34" charset="0"/>
                <a:cs typeface="Times New Roman" panose="02020603050405020304" pitchFamily="18" charset="0"/>
              </a:rPr>
              <a:t>	8</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smtClean="0">
                <a:latin typeface="Calibri" panose="020F0502020204030204" pitchFamily="34" charset="0"/>
                <a:ea typeface="Calibri" panose="020F0502020204030204" pitchFamily="34" charset="0"/>
                <a:cs typeface="Times New Roman" panose="02020603050405020304" pitchFamily="18" charset="0"/>
              </a:rPr>
              <a:t>6 					5					69</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indent="457200">
              <a:lnSpc>
                <a:spcPct val="107000"/>
              </a:lnSpc>
              <a:spcAft>
                <a:spcPts val="800"/>
              </a:spcAft>
            </a:pPr>
            <a:r>
              <a:rPr lang="en-US" sz="2400" dirty="0">
                <a:latin typeface="Calibri" panose="020F0502020204030204" pitchFamily="34" charset="0"/>
                <a:ea typeface="Calibri" panose="020F0502020204030204" pitchFamily="34" charset="0"/>
                <a:cs typeface="Times New Roman" panose="02020603050405020304" pitchFamily="18" charset="0"/>
              </a:rPr>
              <a:t>Selma		</a:t>
            </a:r>
            <a:r>
              <a:rPr lang="en-US" sz="2400" dirty="0" smtClean="0">
                <a:latin typeface="Calibri" panose="020F0502020204030204" pitchFamily="34" charset="0"/>
                <a:ea typeface="Calibri" panose="020F0502020204030204" pitchFamily="34" charset="0"/>
                <a:cs typeface="Times New Roman" panose="02020603050405020304" pitchFamily="18" charset="0"/>
              </a:rPr>
              <a:t>			6</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smtClean="0">
                <a:latin typeface="Calibri" panose="020F0502020204030204" pitchFamily="34" charset="0"/>
                <a:ea typeface="Calibri" panose="020F0502020204030204" pitchFamily="34" charset="0"/>
                <a:cs typeface="Times New Roman" panose="02020603050405020304" pitchFamily="18" charset="0"/>
              </a:rPr>
              <a:t>0 					0					0</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indent="457200">
              <a:lnSpc>
                <a:spcPct val="107000"/>
              </a:lnSpc>
              <a:spcAft>
                <a:spcPts val="800"/>
              </a:spcAft>
            </a:pPr>
            <a:r>
              <a:rPr lang="en-US" sz="2400" dirty="0">
                <a:latin typeface="Calibri" panose="020F0502020204030204" pitchFamily="34" charset="0"/>
                <a:ea typeface="Calibri" panose="020F0502020204030204" pitchFamily="34" charset="0"/>
                <a:cs typeface="Times New Roman" panose="02020603050405020304" pitchFamily="18" charset="0"/>
              </a:rPr>
              <a:t>Cahaba			</a:t>
            </a:r>
            <a:r>
              <a:rPr lang="en-US" sz="2400" dirty="0" smtClean="0">
                <a:latin typeface="Calibri" panose="020F0502020204030204" pitchFamily="34" charset="0"/>
                <a:ea typeface="Calibri" panose="020F0502020204030204" pitchFamily="34" charset="0"/>
                <a:cs typeface="Times New Roman" panose="02020603050405020304" pitchFamily="18" charset="0"/>
              </a:rPr>
              <a:t>	12</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smtClean="0">
                <a:latin typeface="Calibri" panose="020F0502020204030204" pitchFamily="34" charset="0"/>
                <a:ea typeface="Calibri" panose="020F0502020204030204" pitchFamily="34" charset="0"/>
                <a:cs typeface="Times New Roman" panose="02020603050405020304" pitchFamily="18" charset="0"/>
              </a:rPr>
              <a:t>5  </a:t>
            </a:r>
            <a:r>
              <a:rPr lang="en-US" sz="2400" dirty="0">
                <a:latin typeface="Calibri" panose="020F0502020204030204" pitchFamily="34" charset="0"/>
                <a:ea typeface="Calibri" panose="020F0502020204030204" pitchFamily="34" charset="0"/>
                <a:cs typeface="Times New Roman" panose="02020603050405020304" pitchFamily="18" charset="0"/>
              </a:rPr>
              <a:t>(4 </a:t>
            </a:r>
            <a:r>
              <a:rPr lang="en-US" sz="2400" dirty="0" smtClean="0">
                <a:latin typeface="Calibri" panose="020F0502020204030204" pitchFamily="34" charset="0"/>
                <a:ea typeface="Calibri" panose="020F0502020204030204" pitchFamily="34" charset="0"/>
                <a:cs typeface="Times New Roman" panose="02020603050405020304" pitchFamily="18" charset="0"/>
              </a:rPr>
              <a:t>rural)			4					38</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indent="457200">
              <a:lnSpc>
                <a:spcPct val="107000"/>
              </a:lnSpc>
              <a:spcAft>
                <a:spcPts val="800"/>
              </a:spcAft>
            </a:pPr>
            <a:r>
              <a:rPr lang="en-US" sz="2400" dirty="0" smtClean="0">
                <a:latin typeface="Calibri" panose="020F0502020204030204" pitchFamily="34" charset="0"/>
                <a:ea typeface="Calibri" panose="020F0502020204030204" pitchFamily="34" charset="0"/>
                <a:cs typeface="Times New Roman" panose="02020603050405020304" pitchFamily="18" charset="0"/>
              </a:rPr>
              <a:t>Univ. S</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smtClean="0">
                <a:latin typeface="Calibri" panose="020F0502020204030204" pitchFamily="34" charset="0"/>
                <a:ea typeface="Calibri" panose="020F0502020204030204" pitchFamily="34" charset="0"/>
                <a:cs typeface="Times New Roman" panose="02020603050405020304" pitchFamily="18" charset="0"/>
              </a:rPr>
              <a:t>Alabama 	</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smtClean="0">
                <a:latin typeface="Calibri" panose="020F0502020204030204" pitchFamily="34" charset="0"/>
                <a:ea typeface="Calibri" panose="020F0502020204030204" pitchFamily="34" charset="0"/>
                <a:cs typeface="Times New Roman" panose="02020603050405020304" pitchFamily="18" charset="0"/>
              </a:rPr>
              <a:t>6</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smtClean="0">
                <a:latin typeface="Calibri" panose="020F0502020204030204" pitchFamily="34" charset="0"/>
                <a:ea typeface="Calibri" panose="020F0502020204030204" pitchFamily="34" charset="0"/>
                <a:cs typeface="Times New Roman" panose="02020603050405020304" pitchFamily="18" charset="0"/>
              </a:rPr>
              <a:t>1  					1					17</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indent="457200">
              <a:lnSpc>
                <a:spcPct val="107000"/>
              </a:lnSpc>
              <a:spcAft>
                <a:spcPts val="800"/>
              </a:spcAft>
            </a:pPr>
            <a:r>
              <a:rPr lang="en-US" sz="2400" dirty="0">
                <a:latin typeface="Calibri" panose="020F0502020204030204" pitchFamily="34" charset="0"/>
                <a:ea typeface="Calibri" panose="020F0502020204030204" pitchFamily="34" charset="0"/>
                <a:cs typeface="Times New Roman" panose="02020603050405020304" pitchFamily="18" charset="0"/>
              </a:rPr>
              <a:t>S. Baldwin </a:t>
            </a:r>
            <a:r>
              <a:rPr lang="en-US" sz="2400" dirty="0" smtClean="0">
                <a:latin typeface="Calibri" panose="020F0502020204030204" pitchFamily="34" charset="0"/>
                <a:ea typeface="Calibri" panose="020F0502020204030204" pitchFamily="34" charset="0"/>
                <a:cs typeface="Times New Roman" panose="02020603050405020304" pitchFamily="18" charset="0"/>
              </a:rPr>
              <a:t>(Foley)</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smtClean="0">
                <a:latin typeface="Calibri" panose="020F0502020204030204" pitchFamily="34" charset="0"/>
                <a:ea typeface="Calibri" panose="020F0502020204030204" pitchFamily="34" charset="0"/>
                <a:cs typeface="Times New Roman" panose="02020603050405020304" pitchFamily="18" charset="0"/>
              </a:rPr>
              <a:t>8</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smtClean="0">
                <a:latin typeface="Calibri" panose="020F0502020204030204" pitchFamily="34" charset="0"/>
                <a:ea typeface="Calibri" panose="020F0502020204030204" pitchFamily="34" charset="0"/>
                <a:cs typeface="Times New Roman" panose="02020603050405020304" pitchFamily="18" charset="0"/>
              </a:rPr>
              <a:t>2 					4					38</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532737"/>
            <a:ext cx="1671940" cy="795131"/>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18238533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5273"/>
            <a:ext cx="12192000" cy="6652726"/>
          </a:xfrm>
        </p:spPr>
        <p:txBody>
          <a:bodyPr>
            <a:normAutofit fontScale="90000"/>
          </a:bodyPr>
          <a:lstStyle/>
          <a:p>
            <a:r>
              <a:rPr lang="en-US" dirty="0" smtClean="0"/>
              <a:t>	   </a:t>
            </a:r>
            <a:br>
              <a:rPr lang="en-US" dirty="0" smtClean="0"/>
            </a:br>
            <a:r>
              <a:rPr lang="en-US" dirty="0" smtClean="0"/>
              <a:t>	</a:t>
            </a:r>
            <a:r>
              <a:rPr lang="en-US" b="1" dirty="0" smtClean="0"/>
              <a:t>The Board of Medical Scholarship Awards (BMSA)</a:t>
            </a:r>
            <a:br>
              <a:rPr lang="en-US" b="1" dirty="0" smtClean="0"/>
            </a:br>
            <a:r>
              <a:rPr lang="en-US" b="1" dirty="0" smtClean="0"/>
              <a:t/>
            </a:r>
            <a:br>
              <a:rPr lang="en-US" b="1" dirty="0" smtClean="0"/>
            </a:br>
            <a:r>
              <a:rPr lang="en-US" b="1" dirty="0" smtClean="0"/>
              <a:t>		</a:t>
            </a:r>
            <a:r>
              <a:rPr lang="en-US" b="1" dirty="0" smtClean="0"/>
              <a:t>    </a:t>
            </a:r>
            <a:r>
              <a:rPr lang="en-US" b="1" i="1" dirty="0" smtClean="0"/>
              <a:t>Unaffiliated </a:t>
            </a:r>
            <a:r>
              <a:rPr lang="en-US" b="1" i="1" dirty="0" smtClean="0"/>
              <a:t>with any school</a:t>
            </a:r>
            <a:r>
              <a:rPr lang="en-US" dirty="0" smtClean="0"/>
              <a:t/>
            </a:r>
            <a:br>
              <a:rPr lang="en-US" dirty="0" smtClean="0"/>
            </a:br>
            <a:r>
              <a:rPr lang="en-US" dirty="0" smtClean="0"/>
              <a:t/>
            </a:r>
            <a:br>
              <a:rPr lang="en-US" dirty="0" smtClean="0"/>
            </a:br>
            <a:r>
              <a:rPr lang="en-US" dirty="0" smtClean="0"/>
              <a:t>	</a:t>
            </a:r>
            <a:br>
              <a:rPr lang="en-US" dirty="0" smtClean="0"/>
            </a:br>
            <a:r>
              <a:rPr lang="en-US" dirty="0" smtClean="0"/>
              <a:t>	Open to all DO and MD students from Alabama</a:t>
            </a:r>
            <a:br>
              <a:rPr lang="en-US" dirty="0" smtClean="0"/>
            </a:br>
            <a:r>
              <a:rPr lang="en-US" dirty="0" smtClean="0"/>
              <a:t/>
            </a:r>
            <a:br>
              <a:rPr lang="en-US" dirty="0" smtClean="0"/>
            </a:br>
            <a:r>
              <a:rPr lang="en-US" dirty="0" smtClean="0"/>
              <a:t>	$160,000 typically awarded in FM residency</a:t>
            </a:r>
            <a:br>
              <a:rPr lang="en-US" dirty="0" smtClean="0"/>
            </a:br>
            <a:r>
              <a:rPr lang="en-US" dirty="0" smtClean="0"/>
              <a:t/>
            </a:r>
            <a:br>
              <a:rPr lang="en-US" dirty="0" smtClean="0"/>
            </a:br>
            <a:r>
              <a:rPr lang="en-US" dirty="0" smtClean="0"/>
              <a:t>	The </a:t>
            </a:r>
            <a:r>
              <a:rPr lang="en-US" dirty="0" smtClean="0"/>
              <a:t>BMSA has representation from each school.</a:t>
            </a:r>
            <a:r>
              <a:rPr lang="en-US" dirty="0" smtClean="0"/>
              <a:t/>
            </a:r>
            <a:br>
              <a:rPr lang="en-US" dirty="0" smtClean="0"/>
            </a:br>
            <a:r>
              <a:rPr lang="en-US" dirty="0" smtClean="0"/>
              <a:t/>
            </a:r>
            <a:br>
              <a:rPr lang="en-US" dirty="0" smtClean="0"/>
            </a:br>
            <a:r>
              <a:rPr lang="en-US" dirty="0" smtClean="0"/>
              <a:t> </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412845435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7290923"/>
          </a:xfrm>
        </p:spPr>
        <p:txBody>
          <a:bodyPr>
            <a:normAutofit/>
          </a:bodyPr>
          <a:lstStyle/>
          <a:p>
            <a:r>
              <a:rPr lang="en-US" dirty="0" smtClean="0"/>
              <a:t>                                 </a:t>
            </a:r>
            <a:br>
              <a:rPr lang="en-US" dirty="0" smtClean="0"/>
            </a:br>
            <a:r>
              <a:rPr lang="en-US" dirty="0"/>
              <a:t> </a:t>
            </a:r>
            <a:r>
              <a:rPr lang="en-US" dirty="0" smtClean="0"/>
              <a:t>	   </a:t>
            </a:r>
            <a:r>
              <a:rPr lang="en-US" b="1" dirty="0" smtClean="0"/>
              <a:t>BMSA </a:t>
            </a:r>
            <a:r>
              <a:rPr lang="en-US" b="1" dirty="0" smtClean="0"/>
              <a:t>Results  </a:t>
            </a:r>
            <a:r>
              <a:rPr lang="en-US" b="1" i="1" dirty="0" smtClean="0">
                <a:solidFill>
                  <a:srgbClr val="FFFF00"/>
                </a:solidFill>
              </a:rPr>
              <a:t>The Data Speaks for Itself </a:t>
            </a:r>
            <a:r>
              <a:rPr lang="en-US" b="1" i="1" dirty="0" smtClean="0"/>
              <a:t>:</a:t>
            </a:r>
            <a:r>
              <a:rPr lang="en-US" dirty="0" smtClean="0"/>
              <a:t/>
            </a:r>
            <a:br>
              <a:rPr lang="en-US" dirty="0" smtClean="0"/>
            </a:br>
            <a:r>
              <a:rPr lang="en-US" dirty="0" smtClean="0"/>
              <a:t/>
            </a:r>
            <a:br>
              <a:rPr lang="en-US" dirty="0" smtClean="0"/>
            </a:br>
            <a:r>
              <a:rPr lang="en-US" dirty="0"/>
              <a:t> </a:t>
            </a:r>
            <a:r>
              <a:rPr lang="en-US" dirty="0" smtClean="0"/>
              <a:t>   </a:t>
            </a:r>
            <a:r>
              <a:rPr lang="en-US" dirty="0" smtClean="0"/>
              <a:t>109 </a:t>
            </a:r>
            <a:r>
              <a:rPr lang="en-US" dirty="0" smtClean="0"/>
              <a:t>have completed service 96.3% </a:t>
            </a:r>
            <a:r>
              <a:rPr lang="en-US" i="1" dirty="0" smtClean="0"/>
              <a:t>remain</a:t>
            </a:r>
            <a:r>
              <a:rPr lang="en-US" dirty="0" smtClean="0"/>
              <a:t> in AL</a:t>
            </a:r>
            <a:br>
              <a:rPr lang="en-US" dirty="0" smtClean="0"/>
            </a:br>
            <a:r>
              <a:rPr lang="en-US" dirty="0"/>
              <a:t/>
            </a:r>
            <a:br>
              <a:rPr lang="en-US" dirty="0"/>
            </a:br>
            <a:r>
              <a:rPr lang="en-US" dirty="0" smtClean="0"/>
              <a:t>	</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588397"/>
            <a:ext cx="1671940" cy="763325"/>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62465311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7290923"/>
          </a:xfrm>
        </p:spPr>
        <p:txBody>
          <a:bodyPr>
            <a:normAutofit/>
          </a:bodyPr>
          <a:lstStyle/>
          <a:p>
            <a:r>
              <a:rPr lang="en-US" dirty="0" smtClean="0"/>
              <a:t>                                 </a:t>
            </a:r>
            <a:br>
              <a:rPr lang="en-US" dirty="0" smtClean="0"/>
            </a:br>
            <a:r>
              <a:rPr lang="en-US" dirty="0"/>
              <a:t> </a:t>
            </a:r>
            <a:r>
              <a:rPr lang="en-US" dirty="0" smtClean="0"/>
              <a:t>	   </a:t>
            </a:r>
            <a:r>
              <a:rPr lang="en-US" b="1" dirty="0" smtClean="0"/>
              <a:t>BMSA </a:t>
            </a:r>
            <a:r>
              <a:rPr lang="en-US" b="1" dirty="0" smtClean="0"/>
              <a:t>Results  </a:t>
            </a:r>
            <a:r>
              <a:rPr lang="en-US" b="1" i="1" dirty="0" smtClean="0">
                <a:solidFill>
                  <a:srgbClr val="FFFF00"/>
                </a:solidFill>
              </a:rPr>
              <a:t>The Data Speaks for Itself </a:t>
            </a:r>
            <a:r>
              <a:rPr lang="en-US" b="1" i="1" dirty="0" smtClean="0"/>
              <a:t>:</a:t>
            </a:r>
            <a:r>
              <a:rPr lang="en-US" dirty="0" smtClean="0"/>
              <a:t/>
            </a:r>
            <a:br>
              <a:rPr lang="en-US" dirty="0" smtClean="0"/>
            </a:br>
            <a:r>
              <a:rPr lang="en-US" dirty="0" smtClean="0"/>
              <a:t/>
            </a:r>
            <a:br>
              <a:rPr lang="en-US" dirty="0" smtClean="0"/>
            </a:br>
            <a:r>
              <a:rPr lang="en-US" dirty="0" smtClean="0"/>
              <a:t>	</a:t>
            </a:r>
            <a:r>
              <a:rPr lang="en-US" dirty="0" smtClean="0"/>
              <a:t>109 </a:t>
            </a:r>
            <a:r>
              <a:rPr lang="en-US" dirty="0" smtClean="0"/>
              <a:t>have completed service 96.3% remain in AL</a:t>
            </a:r>
            <a:br>
              <a:rPr lang="en-US" dirty="0" smtClean="0"/>
            </a:br>
            <a:r>
              <a:rPr lang="en-US" dirty="0"/>
              <a:t/>
            </a:r>
            <a:br>
              <a:rPr lang="en-US" dirty="0"/>
            </a:br>
            <a:r>
              <a:rPr lang="en-US" dirty="0" smtClean="0"/>
              <a:t>	</a:t>
            </a:r>
            <a:r>
              <a:rPr lang="en-US" dirty="0" smtClean="0"/>
              <a:t>97.9</a:t>
            </a:r>
            <a:r>
              <a:rPr lang="en-US" dirty="0" smtClean="0"/>
              <a:t>% remain in primary </a:t>
            </a:r>
            <a:r>
              <a:rPr lang="en-US" dirty="0" smtClean="0"/>
              <a:t>care</a:t>
            </a:r>
            <a:r>
              <a:rPr lang="en-US" dirty="0" smtClean="0"/>
              <a:t/>
            </a:r>
            <a:br>
              <a:rPr lang="en-US" dirty="0" smtClean="0"/>
            </a:br>
            <a:r>
              <a:rPr lang="en-US" dirty="0"/>
              <a:t/>
            </a:r>
            <a:br>
              <a:rPr lang="en-US" dirty="0"/>
            </a:br>
            <a:r>
              <a:rPr lang="en-US" dirty="0" smtClean="0"/>
              <a:t>	</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588397"/>
            <a:ext cx="1671940" cy="763325"/>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24939649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7290923"/>
          </a:xfrm>
        </p:spPr>
        <p:txBody>
          <a:bodyPr>
            <a:normAutofit/>
          </a:bodyPr>
          <a:lstStyle/>
          <a:p>
            <a:r>
              <a:rPr lang="en-US" dirty="0" smtClean="0"/>
              <a:t>                                 </a:t>
            </a:r>
            <a:br>
              <a:rPr lang="en-US" dirty="0" smtClean="0"/>
            </a:br>
            <a:r>
              <a:rPr lang="en-US" dirty="0"/>
              <a:t> </a:t>
            </a:r>
            <a:r>
              <a:rPr lang="en-US" dirty="0" smtClean="0"/>
              <a:t>	   </a:t>
            </a:r>
            <a:r>
              <a:rPr lang="en-US" b="1" dirty="0" smtClean="0"/>
              <a:t>BMSA </a:t>
            </a:r>
            <a:r>
              <a:rPr lang="en-US" b="1" dirty="0" smtClean="0"/>
              <a:t>Results  </a:t>
            </a:r>
            <a:r>
              <a:rPr lang="en-US" b="1" i="1" dirty="0" smtClean="0">
                <a:solidFill>
                  <a:srgbClr val="FFFF00"/>
                </a:solidFill>
              </a:rPr>
              <a:t>The Data Speaks for Itself </a:t>
            </a:r>
            <a:r>
              <a:rPr lang="en-US" b="1" i="1" dirty="0" smtClean="0"/>
              <a:t>:</a:t>
            </a:r>
            <a:r>
              <a:rPr lang="en-US" dirty="0" smtClean="0"/>
              <a:t/>
            </a:r>
            <a:br>
              <a:rPr lang="en-US" dirty="0" smtClean="0"/>
            </a:br>
            <a:r>
              <a:rPr lang="en-US" dirty="0" smtClean="0"/>
              <a:t/>
            </a:r>
            <a:br>
              <a:rPr lang="en-US" dirty="0" smtClean="0"/>
            </a:br>
            <a:r>
              <a:rPr lang="en-US" dirty="0" smtClean="0"/>
              <a:t>	</a:t>
            </a:r>
            <a:r>
              <a:rPr lang="en-US" dirty="0" smtClean="0"/>
              <a:t>109 </a:t>
            </a:r>
            <a:r>
              <a:rPr lang="en-US" dirty="0" smtClean="0"/>
              <a:t>have completed service 96.3% remain in AL</a:t>
            </a:r>
            <a:br>
              <a:rPr lang="en-US" dirty="0" smtClean="0"/>
            </a:br>
            <a:r>
              <a:rPr lang="en-US" dirty="0"/>
              <a:t/>
            </a:r>
            <a:br>
              <a:rPr lang="en-US" dirty="0"/>
            </a:br>
            <a:r>
              <a:rPr lang="en-US" dirty="0" smtClean="0"/>
              <a:t>	</a:t>
            </a:r>
            <a:r>
              <a:rPr lang="en-US" dirty="0" smtClean="0"/>
              <a:t>97.9</a:t>
            </a:r>
            <a:r>
              <a:rPr lang="en-US" dirty="0" smtClean="0"/>
              <a:t>% remain in primary care </a:t>
            </a:r>
            <a:br>
              <a:rPr lang="en-US" dirty="0" smtClean="0"/>
            </a:br>
            <a:r>
              <a:rPr lang="en-US" dirty="0"/>
              <a:t/>
            </a:r>
            <a:br>
              <a:rPr lang="en-US" dirty="0"/>
            </a:br>
            <a:r>
              <a:rPr lang="en-US" dirty="0" smtClean="0"/>
              <a:t>	</a:t>
            </a:r>
            <a:r>
              <a:rPr lang="en-US" dirty="0" smtClean="0"/>
              <a:t>90</a:t>
            </a:r>
            <a:r>
              <a:rPr lang="en-US" dirty="0" smtClean="0"/>
              <a:t>% (129/143) are in rural practice</a:t>
            </a:r>
            <a:br>
              <a:rPr lang="en-US" dirty="0" smtClean="0"/>
            </a:br>
            <a:r>
              <a:rPr lang="en-US" dirty="0"/>
              <a:t/>
            </a:r>
            <a:br>
              <a:rPr lang="en-US" dirty="0"/>
            </a:br>
            <a:r>
              <a:rPr lang="en-US" dirty="0" smtClean="0"/>
              <a:t>	</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588397"/>
            <a:ext cx="1671940" cy="763325"/>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80921155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7290923"/>
          </a:xfrm>
        </p:spPr>
        <p:txBody>
          <a:bodyPr>
            <a:normAutofit fontScale="90000"/>
          </a:bodyPr>
          <a:lstStyle/>
          <a:p>
            <a:r>
              <a:rPr lang="en-US" dirty="0" smtClean="0"/>
              <a:t>                                 </a:t>
            </a:r>
            <a:br>
              <a:rPr lang="en-US" dirty="0" smtClean="0"/>
            </a:br>
            <a:r>
              <a:rPr lang="en-US" dirty="0"/>
              <a:t> </a:t>
            </a:r>
            <a:r>
              <a:rPr lang="en-US" dirty="0" smtClean="0"/>
              <a:t>	   </a:t>
            </a:r>
            <a:r>
              <a:rPr lang="en-US" b="1" dirty="0" smtClean="0"/>
              <a:t>BMSA </a:t>
            </a:r>
            <a:r>
              <a:rPr lang="en-US" b="1" dirty="0" smtClean="0"/>
              <a:t>Results  </a:t>
            </a:r>
            <a:r>
              <a:rPr lang="en-US" b="1" i="1" dirty="0" smtClean="0">
                <a:solidFill>
                  <a:srgbClr val="FFFF00"/>
                </a:solidFill>
              </a:rPr>
              <a:t>The Data Speaks for Itself </a:t>
            </a:r>
            <a:r>
              <a:rPr lang="en-US" b="1" i="1" dirty="0" smtClean="0"/>
              <a:t>:</a:t>
            </a:r>
            <a:r>
              <a:rPr lang="en-US" dirty="0" smtClean="0"/>
              <a:t/>
            </a:r>
            <a:br>
              <a:rPr lang="en-US" dirty="0" smtClean="0"/>
            </a:br>
            <a:r>
              <a:rPr lang="en-US" dirty="0" smtClean="0"/>
              <a:t/>
            </a:r>
            <a:br>
              <a:rPr lang="en-US" dirty="0" smtClean="0"/>
            </a:br>
            <a:r>
              <a:rPr lang="en-US" dirty="0" smtClean="0"/>
              <a:t>	</a:t>
            </a:r>
            <a:r>
              <a:rPr lang="en-US" dirty="0" smtClean="0"/>
              <a:t>109 </a:t>
            </a:r>
            <a:r>
              <a:rPr lang="en-US" dirty="0" smtClean="0"/>
              <a:t>have completed service 96.3% remain in AL</a:t>
            </a:r>
            <a:br>
              <a:rPr lang="en-US" dirty="0" smtClean="0"/>
            </a:br>
            <a:r>
              <a:rPr lang="en-US" dirty="0"/>
              <a:t/>
            </a:r>
            <a:br>
              <a:rPr lang="en-US" dirty="0"/>
            </a:br>
            <a:r>
              <a:rPr lang="en-US" dirty="0" smtClean="0"/>
              <a:t>	</a:t>
            </a:r>
            <a:r>
              <a:rPr lang="en-US" dirty="0" smtClean="0"/>
              <a:t>97.9</a:t>
            </a:r>
            <a:r>
              <a:rPr lang="en-US" dirty="0" smtClean="0"/>
              <a:t>% remain in primary care </a:t>
            </a:r>
            <a:br>
              <a:rPr lang="en-US" dirty="0" smtClean="0"/>
            </a:br>
            <a:r>
              <a:rPr lang="en-US" dirty="0"/>
              <a:t/>
            </a:r>
            <a:br>
              <a:rPr lang="en-US" dirty="0"/>
            </a:br>
            <a:r>
              <a:rPr lang="en-US" dirty="0" smtClean="0"/>
              <a:t>	</a:t>
            </a:r>
            <a:r>
              <a:rPr lang="en-US" dirty="0" smtClean="0"/>
              <a:t>90</a:t>
            </a:r>
            <a:r>
              <a:rPr lang="en-US" dirty="0" smtClean="0"/>
              <a:t>% (129/143) are in rural practice</a:t>
            </a:r>
            <a:br>
              <a:rPr lang="en-US" dirty="0" smtClean="0"/>
            </a:br>
            <a:r>
              <a:rPr lang="en-US" dirty="0"/>
              <a:t/>
            </a:r>
            <a:br>
              <a:rPr lang="en-US" dirty="0"/>
            </a:br>
            <a:r>
              <a:rPr lang="en-US" dirty="0" smtClean="0"/>
              <a:t>	</a:t>
            </a:r>
            <a:r>
              <a:rPr lang="en-US" dirty="0" smtClean="0"/>
              <a:t>BMSA </a:t>
            </a:r>
            <a:r>
              <a:rPr lang="en-US" dirty="0" smtClean="0"/>
              <a:t>doctors practice in 76 towns in 49 counties</a:t>
            </a:r>
            <a:br>
              <a:rPr lang="en-US" dirty="0" smtClean="0"/>
            </a:br>
            <a:r>
              <a:rPr lang="en-US" dirty="0"/>
              <a:t/>
            </a:r>
            <a:br>
              <a:rPr lang="en-US" dirty="0"/>
            </a:br>
            <a:r>
              <a:rPr lang="en-US" dirty="0" smtClean="0"/>
              <a:t>	</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588397"/>
            <a:ext cx="1671940" cy="763325"/>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347948031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7290923"/>
          </a:xfrm>
        </p:spPr>
        <p:txBody>
          <a:bodyPr>
            <a:normAutofit fontScale="90000"/>
          </a:bodyPr>
          <a:lstStyle/>
          <a:p>
            <a:r>
              <a:rPr lang="en-US" dirty="0" smtClean="0"/>
              <a:t>                                 </a:t>
            </a:r>
            <a:br>
              <a:rPr lang="en-US" dirty="0" smtClean="0"/>
            </a:br>
            <a:r>
              <a:rPr lang="en-US" dirty="0"/>
              <a:t> </a:t>
            </a:r>
            <a:r>
              <a:rPr lang="en-US" dirty="0" smtClean="0"/>
              <a:t>	   </a:t>
            </a:r>
            <a:r>
              <a:rPr lang="en-US" b="1" dirty="0" smtClean="0"/>
              <a:t>BMSA </a:t>
            </a:r>
            <a:r>
              <a:rPr lang="en-US" b="1" dirty="0" smtClean="0"/>
              <a:t>Results  </a:t>
            </a:r>
            <a:r>
              <a:rPr lang="en-US" b="1" i="1" dirty="0" smtClean="0">
                <a:solidFill>
                  <a:srgbClr val="FFFF00"/>
                </a:solidFill>
              </a:rPr>
              <a:t>The Data Speaks for Itself </a:t>
            </a:r>
            <a:r>
              <a:rPr lang="en-US" b="1" i="1" dirty="0" smtClean="0"/>
              <a:t>:</a:t>
            </a:r>
            <a:r>
              <a:rPr lang="en-US" dirty="0" smtClean="0"/>
              <a:t/>
            </a:r>
            <a:br>
              <a:rPr lang="en-US" dirty="0" smtClean="0"/>
            </a:br>
            <a:r>
              <a:rPr lang="en-US" dirty="0" smtClean="0"/>
              <a:t/>
            </a:r>
            <a:br>
              <a:rPr lang="en-US" dirty="0" smtClean="0"/>
            </a:br>
            <a:r>
              <a:rPr lang="en-US" dirty="0" smtClean="0"/>
              <a:t>	</a:t>
            </a:r>
            <a:r>
              <a:rPr lang="en-US" dirty="0" smtClean="0"/>
              <a:t>109 </a:t>
            </a:r>
            <a:r>
              <a:rPr lang="en-US" dirty="0" smtClean="0"/>
              <a:t>have completed service 96.3% remain in AL</a:t>
            </a:r>
            <a:br>
              <a:rPr lang="en-US" dirty="0" smtClean="0"/>
            </a:br>
            <a:r>
              <a:rPr lang="en-US" dirty="0"/>
              <a:t/>
            </a:r>
            <a:br>
              <a:rPr lang="en-US" dirty="0"/>
            </a:br>
            <a:r>
              <a:rPr lang="en-US" dirty="0" smtClean="0"/>
              <a:t>	</a:t>
            </a:r>
            <a:r>
              <a:rPr lang="en-US" dirty="0" smtClean="0"/>
              <a:t>97.9</a:t>
            </a:r>
            <a:r>
              <a:rPr lang="en-US" dirty="0" smtClean="0"/>
              <a:t>% remain in primary care </a:t>
            </a:r>
            <a:br>
              <a:rPr lang="en-US" dirty="0" smtClean="0"/>
            </a:br>
            <a:r>
              <a:rPr lang="en-US" dirty="0"/>
              <a:t/>
            </a:r>
            <a:br>
              <a:rPr lang="en-US" dirty="0"/>
            </a:br>
            <a:r>
              <a:rPr lang="en-US" dirty="0" smtClean="0"/>
              <a:t>	</a:t>
            </a:r>
            <a:r>
              <a:rPr lang="en-US" dirty="0" smtClean="0"/>
              <a:t>90</a:t>
            </a:r>
            <a:r>
              <a:rPr lang="en-US" dirty="0" smtClean="0"/>
              <a:t>% (129/143) are in rural practice</a:t>
            </a:r>
            <a:br>
              <a:rPr lang="en-US" dirty="0" smtClean="0"/>
            </a:br>
            <a:r>
              <a:rPr lang="en-US" dirty="0"/>
              <a:t/>
            </a:r>
            <a:br>
              <a:rPr lang="en-US" dirty="0"/>
            </a:br>
            <a:r>
              <a:rPr lang="en-US" dirty="0" smtClean="0"/>
              <a:t>	</a:t>
            </a:r>
            <a:r>
              <a:rPr lang="en-US" dirty="0" smtClean="0"/>
              <a:t>BMSA </a:t>
            </a:r>
            <a:r>
              <a:rPr lang="en-US" dirty="0" smtClean="0"/>
              <a:t>doctors practice in 76 towns in 49 counties</a:t>
            </a:r>
            <a:br>
              <a:rPr lang="en-US" dirty="0" smtClean="0"/>
            </a:br>
            <a:r>
              <a:rPr lang="en-US" dirty="0"/>
              <a:t/>
            </a:r>
            <a:br>
              <a:rPr lang="en-US" dirty="0"/>
            </a:br>
            <a:r>
              <a:rPr lang="en-US" dirty="0" smtClean="0"/>
              <a:t>	</a:t>
            </a:r>
            <a:r>
              <a:rPr lang="en-US" dirty="0" smtClean="0"/>
              <a:t>79</a:t>
            </a:r>
            <a:r>
              <a:rPr lang="en-US" dirty="0" smtClean="0"/>
              <a:t>% are under age 50, 41% under age 40</a:t>
            </a:r>
            <a:br>
              <a:rPr lang="en-US" dirty="0" smtClean="0"/>
            </a:br>
            <a:r>
              <a:rPr lang="en-US" dirty="0"/>
              <a:t/>
            </a:r>
            <a:br>
              <a:rPr lang="en-US" dirty="0"/>
            </a:b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588397"/>
            <a:ext cx="1671940" cy="763325"/>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7328480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nvPr>
        </p:nvGraphicFramePr>
        <p:xfrm>
          <a:off x="-1409123" y="-4488524"/>
          <a:ext cx="13458163" cy="11443628"/>
        </p:xfrm>
        <a:graphic>
          <a:graphicData uri="http://schemas.openxmlformats.org/presentationml/2006/ole">
            <mc:AlternateContent xmlns:mc="http://schemas.openxmlformats.org/markup-compatibility/2006">
              <mc:Choice xmlns:v="urn:schemas-microsoft-com:vml" Requires="v">
                <p:oleObj spid="_x0000_s1027" name="Document" r:id="rId3" imgW="7102322" imgH="6836959" progId="Word.Document.12">
                  <p:embed/>
                </p:oleObj>
              </mc:Choice>
              <mc:Fallback>
                <p:oleObj name="Document" r:id="rId3" imgW="7102322" imgH="6836959" progId="Word.Document.12">
                  <p:embed/>
                  <p:pic>
                    <p:nvPicPr>
                      <p:cNvPr id="2" name="Object 1"/>
                      <p:cNvPicPr/>
                      <p:nvPr/>
                    </p:nvPicPr>
                    <p:blipFill>
                      <a:blip r:embed="rId4"/>
                      <a:stretch>
                        <a:fillRect/>
                      </a:stretch>
                    </p:blipFill>
                    <p:spPr>
                      <a:xfrm>
                        <a:off x="-1409123" y="-4488524"/>
                        <a:ext cx="13458163" cy="11443628"/>
                      </a:xfrm>
                      <a:prstGeom prst="rect">
                        <a:avLst/>
                      </a:prstGeom>
                    </p:spPr>
                  </p:pic>
                </p:oleObj>
              </mc:Fallback>
            </mc:AlternateContent>
          </a:graphicData>
        </a:graphic>
      </p:graphicFrame>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97489980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3613" y="365125"/>
            <a:ext cx="11118457" cy="5744362"/>
          </a:xfrm>
        </p:spPr>
        <p:txBody>
          <a:bodyPr>
            <a:normAutofit/>
          </a:bodyPr>
          <a:lstStyle/>
          <a:p>
            <a:r>
              <a:rPr lang="en-US" sz="4800" b="1" dirty="0"/>
              <a:t> </a:t>
            </a:r>
            <a:r>
              <a:rPr lang="en-US" sz="4800" b="1" dirty="0" smtClean="0"/>
              <a:t>   As one state senator said of the BMSA,</a:t>
            </a:r>
            <a:br>
              <a:rPr lang="en-US" sz="4800" b="1" dirty="0" smtClean="0"/>
            </a:br>
            <a:r>
              <a:rPr lang="en-US" sz="4800" b="1" dirty="0" smtClean="0"/>
              <a:t/>
            </a:r>
            <a:br>
              <a:rPr lang="en-US" sz="4800" b="1" dirty="0" smtClean="0"/>
            </a:br>
            <a:r>
              <a:rPr lang="en-US" sz="4800" b="1" dirty="0" smtClean="0"/>
              <a:t>“They have given us as many rural physicians 	   as we have given them money for”.</a:t>
            </a:r>
            <a:endParaRPr lang="en-US" sz="4800" b="1"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596348"/>
            <a:ext cx="1671940" cy="874643"/>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3339136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
            <a:ext cx="12192000" cy="6858000"/>
          </a:xfrm>
        </p:spPr>
        <p:txBody>
          <a:bodyPr>
            <a:normAutofit/>
          </a:bodyPr>
          <a:lstStyle/>
          <a:p>
            <a:r>
              <a:rPr lang="en-US" b="1" dirty="0" smtClean="0"/>
              <a:t>	</a:t>
            </a:r>
            <a:r>
              <a:rPr lang="en-US" b="1" dirty="0" smtClean="0"/>
              <a:t>    </a:t>
            </a:r>
            <a:r>
              <a:rPr lang="en-US" sz="4800" b="1" dirty="0" smtClean="0"/>
              <a:t>New </a:t>
            </a:r>
            <a:r>
              <a:rPr lang="en-US" sz="4800" b="1" dirty="0" smtClean="0"/>
              <a:t>Training Programs are Coming:</a:t>
            </a:r>
            <a:r>
              <a:rPr lang="en-US" dirty="0" smtClean="0"/>
              <a:t/>
            </a:r>
            <a:br>
              <a:rPr lang="en-US" dirty="0" smtClean="0"/>
            </a:br>
            <a:r>
              <a:rPr lang="en-US" dirty="0"/>
              <a:t/>
            </a:r>
            <a:br>
              <a:rPr lang="en-US" dirty="0"/>
            </a:br>
            <a:r>
              <a:rPr lang="en-US" dirty="0" smtClean="0"/>
              <a:t>North Alabama Medical Center   IM    12 Residents</a:t>
            </a:r>
            <a:br>
              <a:rPr lang="en-US" dirty="0" smtClean="0"/>
            </a:b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500932"/>
            <a:ext cx="1671940" cy="914400"/>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2007901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
            <a:ext cx="12192000" cy="6858000"/>
          </a:xfrm>
        </p:spPr>
        <p:txBody>
          <a:bodyPr>
            <a:normAutofit/>
          </a:bodyPr>
          <a:lstStyle/>
          <a:p>
            <a:r>
              <a:rPr lang="en-US" b="1" dirty="0" smtClean="0"/>
              <a:t>	</a:t>
            </a:r>
            <a:r>
              <a:rPr lang="en-US" sz="4800" b="1" dirty="0" smtClean="0"/>
              <a:t>New Training Programs are Coming:</a:t>
            </a:r>
            <a:r>
              <a:rPr lang="en-US" dirty="0" smtClean="0"/>
              <a:t/>
            </a:r>
            <a:br>
              <a:rPr lang="en-US" dirty="0" smtClean="0"/>
            </a:br>
            <a:r>
              <a:rPr lang="en-US" dirty="0"/>
              <a:t/>
            </a:r>
            <a:br>
              <a:rPr lang="en-US" dirty="0"/>
            </a:br>
            <a:r>
              <a:rPr lang="en-US" dirty="0" smtClean="0"/>
              <a:t>North Alabama Medical Center   IM    12 Residents</a:t>
            </a:r>
            <a:br>
              <a:rPr lang="en-US" dirty="0" smtClean="0"/>
            </a:br>
            <a:r>
              <a:rPr lang="en-US" dirty="0" smtClean="0"/>
              <a:t>Marshall Medical Center North	FM     6 Residents</a:t>
            </a:r>
            <a:br>
              <a:rPr lang="en-US" dirty="0" smtClean="0"/>
            </a:b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500932"/>
            <a:ext cx="1671940" cy="914400"/>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425797980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
            <a:ext cx="12192000" cy="6858000"/>
          </a:xfrm>
        </p:spPr>
        <p:txBody>
          <a:bodyPr>
            <a:normAutofit/>
          </a:bodyPr>
          <a:lstStyle/>
          <a:p>
            <a:r>
              <a:rPr lang="en-US" b="1" dirty="0" smtClean="0"/>
              <a:t>	</a:t>
            </a:r>
            <a:r>
              <a:rPr lang="en-US" sz="4800" b="1" dirty="0" smtClean="0"/>
              <a:t>New Training Programs are Coming:</a:t>
            </a:r>
            <a:r>
              <a:rPr lang="en-US" dirty="0" smtClean="0"/>
              <a:t/>
            </a:r>
            <a:br>
              <a:rPr lang="en-US" dirty="0" smtClean="0"/>
            </a:br>
            <a:r>
              <a:rPr lang="en-US" dirty="0"/>
              <a:t/>
            </a:r>
            <a:br>
              <a:rPr lang="en-US" dirty="0"/>
            </a:br>
            <a:r>
              <a:rPr lang="en-US" dirty="0" smtClean="0"/>
              <a:t>North Alabama Medical Center   IM    12 Residents</a:t>
            </a:r>
            <a:br>
              <a:rPr lang="en-US" dirty="0" smtClean="0"/>
            </a:br>
            <a:r>
              <a:rPr lang="en-US" dirty="0" smtClean="0"/>
              <a:t>Marshall Medical North		  	FM     6 Residents</a:t>
            </a:r>
            <a:br>
              <a:rPr lang="en-US" dirty="0" smtClean="0"/>
            </a:br>
            <a:r>
              <a:rPr lang="en-US" dirty="0" smtClean="0"/>
              <a:t>Thomas Hospital Fairhope            IM      9 Residents</a:t>
            </a:r>
            <a:br>
              <a:rPr lang="en-US" dirty="0" smtClean="0"/>
            </a:b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500932"/>
            <a:ext cx="1671940" cy="914400"/>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377718258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
            <a:ext cx="12192000" cy="6858000"/>
          </a:xfrm>
        </p:spPr>
        <p:txBody>
          <a:bodyPr>
            <a:normAutofit/>
          </a:bodyPr>
          <a:lstStyle/>
          <a:p>
            <a:r>
              <a:rPr lang="en-US" b="1" dirty="0" smtClean="0"/>
              <a:t>	</a:t>
            </a:r>
            <a:r>
              <a:rPr lang="en-US" sz="4800" b="1" dirty="0" smtClean="0"/>
              <a:t>New Training Programs are Coming:</a:t>
            </a:r>
            <a:r>
              <a:rPr lang="en-US" dirty="0" smtClean="0"/>
              <a:t/>
            </a:r>
            <a:br>
              <a:rPr lang="en-US" dirty="0" smtClean="0"/>
            </a:br>
            <a:r>
              <a:rPr lang="en-US" dirty="0"/>
              <a:t/>
            </a:r>
            <a:br>
              <a:rPr lang="en-US" dirty="0"/>
            </a:br>
            <a:r>
              <a:rPr lang="en-US" dirty="0" smtClean="0"/>
              <a:t>North Alabama Medical Center   IM    12 Residents</a:t>
            </a:r>
            <a:br>
              <a:rPr lang="en-US" dirty="0" smtClean="0"/>
            </a:br>
            <a:r>
              <a:rPr lang="en-US" dirty="0" smtClean="0"/>
              <a:t>Marshall Medical North		  	FM     6 Residents</a:t>
            </a:r>
            <a:br>
              <a:rPr lang="en-US" dirty="0" smtClean="0"/>
            </a:br>
            <a:r>
              <a:rPr lang="en-US" dirty="0" smtClean="0"/>
              <a:t>Thomas Hospital Fairhope            IM      9 Residents</a:t>
            </a:r>
            <a:br>
              <a:rPr lang="en-US" dirty="0" smtClean="0"/>
            </a:br>
            <a:r>
              <a:rPr lang="en-US" dirty="0" smtClean="0"/>
              <a:t>Crestwood Hospital Huntsville     FM     6 Residents</a:t>
            </a:r>
            <a:br>
              <a:rPr lang="en-US" dirty="0" smtClean="0"/>
            </a:b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500932"/>
            <a:ext cx="1671940" cy="914400"/>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135995134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
            <a:ext cx="12192000" cy="6858000"/>
          </a:xfrm>
        </p:spPr>
        <p:txBody>
          <a:bodyPr>
            <a:normAutofit/>
          </a:bodyPr>
          <a:lstStyle/>
          <a:p>
            <a:r>
              <a:rPr lang="en-US" b="1" dirty="0" smtClean="0"/>
              <a:t>	</a:t>
            </a:r>
            <a:r>
              <a:rPr lang="en-US" sz="4800" b="1" dirty="0" smtClean="0"/>
              <a:t>New Training Programs are Coming:</a:t>
            </a:r>
            <a:r>
              <a:rPr lang="en-US" dirty="0" smtClean="0"/>
              <a:t/>
            </a:r>
            <a:br>
              <a:rPr lang="en-US" dirty="0" smtClean="0"/>
            </a:br>
            <a:r>
              <a:rPr lang="en-US" dirty="0"/>
              <a:t/>
            </a:r>
            <a:br>
              <a:rPr lang="en-US" dirty="0"/>
            </a:br>
            <a:r>
              <a:rPr lang="en-US" dirty="0" smtClean="0"/>
              <a:t>North Alabama Medical Center   IM    12 Residents</a:t>
            </a:r>
            <a:br>
              <a:rPr lang="en-US" dirty="0" smtClean="0"/>
            </a:br>
            <a:r>
              <a:rPr lang="en-US" dirty="0" smtClean="0"/>
              <a:t>Marshall Medical North		  	FM     6 Residents</a:t>
            </a:r>
            <a:br>
              <a:rPr lang="en-US" dirty="0" smtClean="0"/>
            </a:br>
            <a:r>
              <a:rPr lang="en-US" dirty="0" smtClean="0"/>
              <a:t>Thomas Hospital Fairhope            IM      9 Residents</a:t>
            </a:r>
            <a:br>
              <a:rPr lang="en-US" dirty="0" smtClean="0"/>
            </a:br>
            <a:r>
              <a:rPr lang="en-US" dirty="0" smtClean="0"/>
              <a:t>Crestwood Hospital Huntsville     FM     6 Residents</a:t>
            </a:r>
            <a:br>
              <a:rPr lang="en-US" dirty="0" smtClean="0"/>
            </a:br>
            <a:r>
              <a:rPr lang="en-US" dirty="0" smtClean="0"/>
              <a:t>SE AL Med Center Dothan             IM   13 Residents</a:t>
            </a:r>
            <a:br>
              <a:rPr lang="en-US" dirty="0" smtClean="0"/>
            </a:b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500932"/>
            <a:ext cx="1671940" cy="914400"/>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128189399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
            <a:ext cx="12192000" cy="6858000"/>
          </a:xfrm>
        </p:spPr>
        <p:txBody>
          <a:bodyPr>
            <a:normAutofit/>
          </a:bodyPr>
          <a:lstStyle/>
          <a:p>
            <a:r>
              <a:rPr lang="en-US" b="1" dirty="0" smtClean="0"/>
              <a:t>	</a:t>
            </a:r>
            <a:r>
              <a:rPr lang="en-US" sz="4800" b="1" dirty="0" smtClean="0"/>
              <a:t>New Training Programs are Coming:</a:t>
            </a:r>
            <a:r>
              <a:rPr lang="en-US" dirty="0" smtClean="0"/>
              <a:t/>
            </a:r>
            <a:br>
              <a:rPr lang="en-US" dirty="0" smtClean="0"/>
            </a:br>
            <a:r>
              <a:rPr lang="en-US" dirty="0"/>
              <a:t/>
            </a:r>
            <a:br>
              <a:rPr lang="en-US" dirty="0"/>
            </a:br>
            <a:r>
              <a:rPr lang="en-US" dirty="0" smtClean="0"/>
              <a:t>North Alabama Medical Center   IM    12 Residents</a:t>
            </a:r>
            <a:br>
              <a:rPr lang="en-US" dirty="0" smtClean="0"/>
            </a:br>
            <a:r>
              <a:rPr lang="en-US" dirty="0" smtClean="0"/>
              <a:t>Marshall Medical North		  	FM     6 Residents</a:t>
            </a:r>
            <a:br>
              <a:rPr lang="en-US" dirty="0" smtClean="0"/>
            </a:br>
            <a:r>
              <a:rPr lang="en-US" dirty="0" smtClean="0"/>
              <a:t>Thomas Hospital Fairhope            IM      9 Residents</a:t>
            </a:r>
            <a:br>
              <a:rPr lang="en-US" dirty="0" smtClean="0"/>
            </a:br>
            <a:r>
              <a:rPr lang="en-US" dirty="0" smtClean="0"/>
              <a:t>Crestwood Hospital Huntsville     FM     6 Residents</a:t>
            </a:r>
            <a:br>
              <a:rPr lang="en-US" dirty="0" smtClean="0"/>
            </a:br>
            <a:r>
              <a:rPr lang="en-US" dirty="0" smtClean="0"/>
              <a:t>SE AL Med Center Dothan             IM   13 Residents</a:t>
            </a:r>
            <a:br>
              <a:rPr lang="en-US" dirty="0" smtClean="0"/>
            </a:br>
            <a:r>
              <a:rPr lang="en-US" dirty="0" smtClean="0"/>
              <a:t>E AL Med Center &amp; Gadsden        70 total positions in</a:t>
            </a:r>
            <a:br>
              <a:rPr lang="en-US" dirty="0" smtClean="0"/>
            </a:br>
            <a:r>
              <a:rPr lang="en-US" dirty="0" smtClean="0"/>
              <a:t>							    FM, IM and Psychiatry      </a:t>
            </a:r>
            <a:br>
              <a:rPr lang="en-US" dirty="0" smtClean="0"/>
            </a:b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500932"/>
            <a:ext cx="1671940" cy="914400"/>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287973668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7999"/>
          </a:xfrm>
        </p:spPr>
        <p:txBody>
          <a:bodyPr>
            <a:normAutofit/>
          </a:bodyPr>
          <a:lstStyle/>
          <a:p>
            <a:r>
              <a:rPr lang="en-US" dirty="0"/>
              <a:t> </a:t>
            </a:r>
            <a:r>
              <a:rPr lang="en-US" dirty="0" smtClean="0"/>
              <a:t>	  </a:t>
            </a:r>
            <a:r>
              <a:rPr lang="en-US" dirty="0" smtClean="0"/>
              <a:t>	</a:t>
            </a:r>
            <a:r>
              <a:rPr lang="en-US" sz="4000" dirty="0" smtClean="0">
                <a:solidFill>
                  <a:srgbClr val="00B050"/>
                </a:solidFill>
              </a:rPr>
              <a:t>Best</a:t>
            </a:r>
            <a:r>
              <a:rPr lang="en-US" sz="4000" dirty="0" smtClean="0"/>
              <a:t> </a:t>
            </a:r>
            <a:r>
              <a:rPr lang="en-US" sz="4000" dirty="0" smtClean="0"/>
              <a:t>and </a:t>
            </a:r>
            <a:r>
              <a:rPr lang="en-US" sz="4000" dirty="0" smtClean="0">
                <a:solidFill>
                  <a:srgbClr val="FF0000"/>
                </a:solidFill>
              </a:rPr>
              <a:t>Worst </a:t>
            </a:r>
            <a:r>
              <a:rPr lang="en-US" sz="4000" dirty="0" smtClean="0"/>
              <a:t>Practice Locations</a:t>
            </a:r>
            <a:r>
              <a:rPr lang="en-US" sz="4000" dirty="0"/>
              <a:t> </a:t>
            </a:r>
            <a:r>
              <a:rPr lang="en-US" sz="4000" dirty="0" smtClean="0"/>
              <a:t/>
            </a:r>
            <a:br>
              <a:rPr lang="en-US" sz="4000" dirty="0" smtClean="0"/>
            </a:br>
            <a:r>
              <a:rPr lang="en-US" sz="4000" dirty="0" smtClean="0"/>
              <a:t>	</a:t>
            </a:r>
            <a:r>
              <a:rPr lang="en-US" sz="4000" dirty="0"/>
              <a:t> </a:t>
            </a:r>
            <a:r>
              <a:rPr lang="en-US" sz="4000" dirty="0" smtClean="0"/>
              <a:t>     </a:t>
            </a:r>
            <a:r>
              <a:rPr lang="en-US" sz="4000" dirty="0" smtClean="0"/>
              <a:t>in </a:t>
            </a:r>
            <a:r>
              <a:rPr lang="en-US" sz="4000" dirty="0" smtClean="0"/>
              <a:t>the US Based Upon the Following:</a:t>
            </a:r>
            <a:br>
              <a:rPr lang="en-US" sz="4000" dirty="0" smtClean="0"/>
            </a:br>
            <a:r>
              <a:rPr lang="en-US" sz="4000" dirty="0" smtClean="0"/>
              <a:t/>
            </a:r>
            <a:br>
              <a:rPr lang="en-US" sz="4000" dirty="0" smtClean="0"/>
            </a:br>
            <a:r>
              <a:rPr lang="en-US" dirty="0" smtClean="0"/>
              <a:t>    	Malpractice </a:t>
            </a:r>
            <a:br>
              <a:rPr lang="en-US" dirty="0" smtClean="0"/>
            </a:br>
            <a:r>
              <a:rPr lang="en-US" dirty="0" smtClean="0"/>
              <a:t>    	Quality of Life </a:t>
            </a:r>
            <a:br>
              <a:rPr lang="en-US" dirty="0" smtClean="0"/>
            </a:br>
            <a:r>
              <a:rPr lang="en-US" dirty="0" smtClean="0"/>
              <a:t>    	Physician density </a:t>
            </a:r>
            <a:br>
              <a:rPr lang="en-US" dirty="0" smtClean="0"/>
            </a:br>
            <a:r>
              <a:rPr lang="en-US" dirty="0" smtClean="0"/>
              <a:t>    	Economic factors useful to millennials</a:t>
            </a:r>
            <a:br>
              <a:rPr lang="en-US" dirty="0" smtClean="0"/>
            </a:br>
            <a:r>
              <a:rPr lang="en-US" dirty="0" smtClean="0"/>
              <a:t>    	Assessment of dual-income households.</a:t>
            </a:r>
            <a:br>
              <a:rPr lang="en-US" dirty="0" smtClean="0"/>
            </a:br>
            <a:r>
              <a:rPr lang="en-US" dirty="0" smtClean="0"/>
              <a:t>    	Economic opportunities </a:t>
            </a:r>
            <a:r>
              <a:rPr lang="en-US" dirty="0" smtClean="0"/>
              <a:t> </a:t>
            </a:r>
            <a:br>
              <a:rPr lang="en-US" dirty="0" smtClean="0"/>
            </a:br>
            <a:r>
              <a:rPr lang="en-US" dirty="0"/>
              <a:t>	</a:t>
            </a:r>
            <a:r>
              <a:rPr lang="en-US" dirty="0" smtClean="0"/>
              <a:t>Lifestyle </a:t>
            </a:r>
            <a:r>
              <a:rPr lang="en-US" dirty="0" smtClean="0"/>
              <a:t>amenities.</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3140240108"/>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p:spPr>
        <p:txBody>
          <a:bodyPr>
            <a:normAutofit/>
          </a:bodyPr>
          <a:lstStyle/>
          <a:p>
            <a:r>
              <a:rPr lang="en-US" sz="6000" dirty="0" smtClean="0"/>
              <a:t>       </a:t>
            </a:r>
            <a:r>
              <a:rPr lang="en-US" sz="6000" dirty="0" smtClean="0"/>
              <a:t>	</a:t>
            </a:r>
            <a:r>
              <a:rPr lang="en-US" sz="7200" b="1" dirty="0" smtClean="0">
                <a:solidFill>
                  <a:schemeClr val="accent1">
                    <a:lumMod val="20000"/>
                    <a:lumOff val="80000"/>
                  </a:schemeClr>
                </a:solidFill>
              </a:rPr>
              <a:t>Best</a:t>
            </a:r>
            <a:r>
              <a:rPr lang="en-US" sz="7200" b="1" dirty="0" smtClean="0">
                <a:solidFill>
                  <a:srgbClr val="00B050"/>
                </a:solidFill>
              </a:rPr>
              <a:t>      </a:t>
            </a:r>
            <a:r>
              <a:rPr lang="en-US" dirty="0" smtClean="0"/>
              <a:t>and        </a:t>
            </a:r>
            <a:r>
              <a:rPr lang="en-US" sz="7200" b="1" dirty="0" smtClean="0">
                <a:solidFill>
                  <a:srgbClr val="FF0000"/>
                </a:solidFill>
              </a:rPr>
              <a:t>Worst</a:t>
            </a:r>
            <a:br>
              <a:rPr lang="en-US" sz="7200" b="1" dirty="0" smtClean="0">
                <a:solidFill>
                  <a:srgbClr val="FF0000"/>
                </a:solidFill>
              </a:rPr>
            </a:br>
            <a:r>
              <a:rPr lang="en-US" sz="7200" dirty="0" smtClean="0">
                <a:solidFill>
                  <a:srgbClr val="00B050"/>
                </a:solidFill>
              </a:rPr>
              <a:t> </a:t>
            </a:r>
            <a:r>
              <a:rPr lang="en-US" sz="7200" dirty="0" smtClean="0">
                <a:solidFill>
                  <a:srgbClr val="00B050"/>
                </a:solidFill>
              </a:rPr>
              <a:t>	</a:t>
            </a:r>
            <a:r>
              <a:rPr lang="en-US" sz="4400" dirty="0" smtClean="0"/>
              <a:t>States </a:t>
            </a:r>
            <a:r>
              <a:rPr lang="en-US" sz="4400" dirty="0" smtClean="0"/>
              <a:t>in Which to Practice Medscape </a:t>
            </a:r>
            <a:r>
              <a:rPr lang="en-US" sz="4400" dirty="0"/>
              <a:t>2016</a:t>
            </a:r>
            <a:r>
              <a:rPr lang="en-US" sz="4400" dirty="0" smtClean="0"/>
              <a:t/>
            </a:r>
            <a:br>
              <a:rPr lang="en-US" sz="4400" dirty="0" smtClean="0"/>
            </a:br>
            <a:r>
              <a:rPr lang="en-US" dirty="0" smtClean="0"/>
              <a:t/>
            </a:r>
            <a:br>
              <a:rPr lang="en-US" dirty="0" smtClean="0"/>
            </a:br>
            <a:r>
              <a:rPr lang="en-US" dirty="0" smtClean="0"/>
              <a:t>	</a:t>
            </a:r>
            <a:r>
              <a:rPr lang="en-US" sz="4000" dirty="0" smtClean="0">
                <a:solidFill>
                  <a:schemeClr val="accent1">
                    <a:lumMod val="20000"/>
                    <a:lumOff val="80000"/>
                  </a:schemeClr>
                </a:solidFill>
              </a:rPr>
              <a:t>1. North Carolina    </a:t>
            </a:r>
            <a:r>
              <a:rPr lang="en-US" sz="4000" dirty="0" smtClean="0">
                <a:solidFill>
                  <a:srgbClr val="00B050"/>
                </a:solidFill>
              </a:rPr>
              <a:t>		</a:t>
            </a:r>
            <a:r>
              <a:rPr lang="en-US" sz="4000" dirty="0" smtClean="0">
                <a:solidFill>
                  <a:srgbClr val="FF0000"/>
                </a:solidFill>
              </a:rPr>
              <a:t>1. New </a:t>
            </a:r>
            <a:r>
              <a:rPr lang="en-US" sz="4000" dirty="0" smtClean="0">
                <a:solidFill>
                  <a:srgbClr val="FF0000"/>
                </a:solidFill>
              </a:rPr>
              <a:t>Mexico</a:t>
            </a:r>
            <a:br>
              <a:rPr lang="en-US" sz="4000" dirty="0" smtClean="0">
                <a:solidFill>
                  <a:srgbClr val="FF0000"/>
                </a:solidFill>
              </a:rPr>
            </a:br>
            <a:r>
              <a:rPr lang="en-US" sz="4000" dirty="0">
                <a:solidFill>
                  <a:srgbClr val="FF0000"/>
                </a:solidFill>
              </a:rPr>
              <a:t>	</a:t>
            </a:r>
            <a:r>
              <a:rPr lang="en-US" sz="4000" dirty="0">
                <a:solidFill>
                  <a:schemeClr val="accent1">
                    <a:lumMod val="20000"/>
                    <a:lumOff val="80000"/>
                  </a:schemeClr>
                </a:solidFill>
              </a:rPr>
              <a:t>2. </a:t>
            </a:r>
            <a:r>
              <a:rPr lang="en-US" sz="4000" dirty="0" smtClean="0">
                <a:solidFill>
                  <a:schemeClr val="accent1">
                    <a:lumMod val="20000"/>
                    <a:lumOff val="80000"/>
                  </a:schemeClr>
                </a:solidFill>
              </a:rPr>
              <a:t>Texas					</a:t>
            </a:r>
            <a:r>
              <a:rPr lang="en-US" sz="4000" dirty="0" smtClean="0">
                <a:solidFill>
                  <a:srgbClr val="FF0000"/>
                </a:solidFill>
              </a:rPr>
              <a:t>2</a:t>
            </a:r>
            <a:r>
              <a:rPr lang="en-US" sz="4000" dirty="0">
                <a:solidFill>
                  <a:srgbClr val="FF0000"/>
                </a:solidFill>
              </a:rPr>
              <a:t>. W. Virginia</a:t>
            </a:r>
            <a:r>
              <a:rPr lang="en-US" sz="4000" dirty="0">
                <a:solidFill>
                  <a:srgbClr val="00B050"/>
                </a:solidFill>
              </a:rPr>
              <a:t>	</a:t>
            </a:r>
            <a:br>
              <a:rPr lang="en-US" sz="4000" dirty="0">
                <a:solidFill>
                  <a:srgbClr val="00B050"/>
                </a:solidFill>
              </a:rPr>
            </a:br>
            <a:r>
              <a:rPr lang="en-US" sz="4000" dirty="0">
                <a:solidFill>
                  <a:srgbClr val="00B050"/>
                </a:solidFill>
              </a:rPr>
              <a:t>	</a:t>
            </a:r>
            <a:r>
              <a:rPr lang="en-US" sz="4000" dirty="0" smtClean="0">
                <a:solidFill>
                  <a:schemeClr val="accent1">
                    <a:lumMod val="20000"/>
                    <a:lumOff val="80000"/>
                  </a:schemeClr>
                </a:solidFill>
              </a:rPr>
              <a:t>3</a:t>
            </a:r>
            <a:r>
              <a:rPr lang="en-US" sz="4000" dirty="0">
                <a:solidFill>
                  <a:schemeClr val="accent1">
                    <a:lumMod val="20000"/>
                    <a:lumOff val="80000"/>
                  </a:schemeClr>
                </a:solidFill>
              </a:rPr>
              <a:t>. Alabama </a:t>
            </a:r>
            <a:r>
              <a:rPr lang="en-US" sz="4000" dirty="0" smtClean="0">
                <a:solidFill>
                  <a:schemeClr val="accent1">
                    <a:lumMod val="20000"/>
                    <a:lumOff val="80000"/>
                  </a:schemeClr>
                </a:solidFill>
              </a:rPr>
              <a:t>				</a:t>
            </a:r>
            <a:r>
              <a:rPr lang="en-US" sz="4000" dirty="0" smtClean="0">
                <a:solidFill>
                  <a:srgbClr val="FF0000"/>
                </a:solidFill>
              </a:rPr>
              <a:t>3. Washington DC</a:t>
            </a:r>
            <a:r>
              <a:rPr lang="en-US" sz="4000" dirty="0">
                <a:solidFill>
                  <a:schemeClr val="accent1">
                    <a:lumMod val="20000"/>
                    <a:lumOff val="80000"/>
                  </a:schemeClr>
                </a:solidFill>
              </a:rPr>
              <a:t/>
            </a:r>
            <a:br>
              <a:rPr lang="en-US" sz="4000" dirty="0">
                <a:solidFill>
                  <a:schemeClr val="accent1">
                    <a:lumMod val="20000"/>
                    <a:lumOff val="80000"/>
                  </a:schemeClr>
                </a:solidFill>
              </a:rPr>
            </a:br>
            <a:r>
              <a:rPr lang="en-US" sz="4000" dirty="0">
                <a:solidFill>
                  <a:schemeClr val="accent1">
                    <a:lumMod val="20000"/>
                    <a:lumOff val="80000"/>
                  </a:schemeClr>
                </a:solidFill>
              </a:rPr>
              <a:t>	4. </a:t>
            </a:r>
            <a:r>
              <a:rPr lang="en-US" sz="4000" dirty="0" smtClean="0">
                <a:solidFill>
                  <a:schemeClr val="accent1">
                    <a:lumMod val="20000"/>
                    <a:lumOff val="80000"/>
                  </a:schemeClr>
                </a:solidFill>
              </a:rPr>
              <a:t>Idaho					</a:t>
            </a:r>
            <a:r>
              <a:rPr lang="en-US" sz="4000" dirty="0" smtClean="0">
                <a:solidFill>
                  <a:srgbClr val="FF0000"/>
                </a:solidFill>
              </a:rPr>
              <a:t>4. Mississippi </a:t>
            </a:r>
            <a:r>
              <a:rPr lang="en-US" sz="4000" dirty="0">
                <a:solidFill>
                  <a:schemeClr val="accent1">
                    <a:lumMod val="20000"/>
                    <a:lumOff val="80000"/>
                  </a:schemeClr>
                </a:solidFill>
              </a:rPr>
              <a:t/>
            </a:r>
            <a:br>
              <a:rPr lang="en-US" sz="4000" dirty="0">
                <a:solidFill>
                  <a:schemeClr val="accent1">
                    <a:lumMod val="20000"/>
                    <a:lumOff val="80000"/>
                  </a:schemeClr>
                </a:solidFill>
              </a:rPr>
            </a:br>
            <a:r>
              <a:rPr lang="en-US" sz="4000" dirty="0">
                <a:solidFill>
                  <a:schemeClr val="accent1">
                    <a:lumMod val="20000"/>
                    <a:lumOff val="80000"/>
                  </a:schemeClr>
                </a:solidFill>
              </a:rPr>
              <a:t>	5. Ohio </a:t>
            </a:r>
            <a:r>
              <a:rPr lang="en-US" sz="4000" dirty="0">
                <a:solidFill>
                  <a:srgbClr val="00B050"/>
                </a:solidFill>
              </a:rPr>
              <a:t>	</a:t>
            </a:r>
            <a:r>
              <a:rPr lang="en-US" sz="4000" dirty="0" smtClean="0">
                <a:solidFill>
                  <a:srgbClr val="00B050"/>
                </a:solidFill>
              </a:rPr>
              <a:t>				</a:t>
            </a:r>
            <a:r>
              <a:rPr lang="en-US" sz="4000" dirty="0" smtClean="0">
                <a:solidFill>
                  <a:srgbClr val="FF0000"/>
                </a:solidFill>
              </a:rPr>
              <a:t>5. Rhode Island</a:t>
            </a:r>
            <a:r>
              <a:rPr lang="en-US" sz="4000" dirty="0">
                <a:solidFill>
                  <a:srgbClr val="00B050"/>
                </a:solidFill>
              </a:rPr>
              <a:t>	</a:t>
            </a:r>
            <a:r>
              <a:rPr lang="en-US" sz="4000" dirty="0" smtClean="0">
                <a:solidFill>
                  <a:srgbClr val="FF0000"/>
                </a:solidFill>
              </a:rPr>
              <a:t>		</a:t>
            </a:r>
            <a:r>
              <a:rPr lang="en-US" sz="4000" dirty="0" smtClean="0">
                <a:solidFill>
                  <a:srgbClr val="00B050"/>
                </a:solidFill>
              </a:rPr>
              <a:t>			</a:t>
            </a:r>
            <a:endParaRPr lang="en-US" sz="4000" dirty="0">
              <a:solidFill>
                <a:srgbClr val="FF0000"/>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3172515927"/>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4197"/>
            <a:ext cx="12192000" cy="6563803"/>
          </a:xfrm>
        </p:spPr>
        <p:txBody>
          <a:bodyPr>
            <a:normAutofit fontScale="90000"/>
          </a:bodyPr>
          <a:lstStyle/>
          <a:p>
            <a:r>
              <a:rPr lang="en-US" sz="4000" dirty="0" smtClean="0">
                <a:solidFill>
                  <a:srgbClr val="00B050"/>
                </a:solidFill>
              </a:rPr>
              <a:t>	  Best</a:t>
            </a:r>
            <a:r>
              <a:rPr lang="en-US" sz="4000" dirty="0" smtClean="0"/>
              <a:t> and </a:t>
            </a:r>
            <a:r>
              <a:rPr lang="en-US" sz="4000" dirty="0" smtClean="0">
                <a:solidFill>
                  <a:srgbClr val="FF0000"/>
                </a:solidFill>
              </a:rPr>
              <a:t>Worst </a:t>
            </a:r>
            <a:r>
              <a:rPr lang="en-US" sz="4000" dirty="0" smtClean="0"/>
              <a:t>Places to Practice </a:t>
            </a:r>
            <a:r>
              <a:rPr lang="en-US" sz="4000" dirty="0" smtClean="0"/>
              <a:t>Medicine 							(</a:t>
            </a:r>
            <a:r>
              <a:rPr lang="en-US" sz="4000" dirty="0" smtClean="0"/>
              <a:t>March 2018) Based Upon:</a:t>
            </a:r>
            <a:br>
              <a:rPr lang="en-US" sz="4000" dirty="0" smtClean="0"/>
            </a:br>
            <a:r>
              <a:rPr lang="en-US" sz="4000" dirty="0" smtClean="0"/>
              <a:t/>
            </a:r>
            <a:br>
              <a:rPr lang="en-US" sz="4000" dirty="0" smtClean="0"/>
            </a:br>
            <a:r>
              <a:rPr lang="en-US" dirty="0" smtClean="0"/>
              <a:t>		Professional Opportunity</a:t>
            </a:r>
            <a:br>
              <a:rPr lang="en-US" dirty="0" smtClean="0"/>
            </a:br>
            <a:r>
              <a:rPr lang="en-US" dirty="0" smtClean="0"/>
              <a:t>		</a:t>
            </a:r>
            <a:r>
              <a:rPr lang="en-US" dirty="0" smtClean="0"/>
              <a:t>Medical </a:t>
            </a:r>
            <a:r>
              <a:rPr lang="en-US" dirty="0" smtClean="0"/>
              <a:t>Environment</a:t>
            </a:r>
            <a:br>
              <a:rPr lang="en-US" dirty="0" smtClean="0"/>
            </a:br>
            <a:r>
              <a:rPr lang="en-US" dirty="0" smtClean="0"/>
              <a:t>		Average Wages Adjusted for Cost of Living</a:t>
            </a:r>
            <a:br>
              <a:rPr lang="en-US" dirty="0" smtClean="0"/>
            </a:br>
            <a:r>
              <a:rPr lang="en-US" dirty="0" smtClean="0"/>
              <a:t>		Number of hospital beds per capita</a:t>
            </a:r>
            <a:br>
              <a:rPr lang="en-US" dirty="0" smtClean="0"/>
            </a:br>
            <a:r>
              <a:rPr lang="en-US" dirty="0" smtClean="0"/>
              <a:t>		Quality of public </a:t>
            </a:r>
            <a:r>
              <a:rPr lang="en-US" dirty="0" smtClean="0"/>
              <a:t>hospitals</a:t>
            </a:r>
            <a:r>
              <a:rPr lang="en-US" dirty="0" smtClean="0"/>
              <a:t/>
            </a:r>
            <a:br>
              <a:rPr lang="en-US" dirty="0" smtClean="0"/>
            </a:br>
            <a:r>
              <a:rPr lang="en-US" dirty="0" smtClean="0"/>
              <a:t>		Percent of Insured Population</a:t>
            </a:r>
            <a:br>
              <a:rPr lang="en-US" dirty="0" smtClean="0"/>
            </a:br>
            <a:r>
              <a:rPr lang="en-US" dirty="0" smtClean="0"/>
              <a:t>		</a:t>
            </a:r>
            <a:br>
              <a:rPr lang="en-US" dirty="0" smtClean="0"/>
            </a:br>
            <a:r>
              <a:rPr lang="en-US" dirty="0" smtClean="0"/>
              <a:t>	</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353533112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2371" y="-1"/>
            <a:ext cx="11179629" cy="5769621"/>
          </a:xfrm>
        </p:spPr>
        <p:txBody>
          <a:bodyPr>
            <a:normAutofit fontScale="90000"/>
          </a:bodyPr>
          <a:lstStyle/>
          <a:p>
            <a:r>
              <a:rPr lang="en-US" dirty="0" smtClean="0"/>
              <a:t>                   </a:t>
            </a:r>
            <a:br>
              <a:rPr lang="en-US" dirty="0" smtClean="0"/>
            </a:br>
            <a:r>
              <a:rPr lang="en-US" sz="4900" dirty="0">
                <a:solidFill>
                  <a:srgbClr val="00B050"/>
                </a:solidFill>
              </a:rPr>
              <a:t> </a:t>
            </a:r>
            <a:r>
              <a:rPr lang="en-US" sz="4900" dirty="0" smtClean="0">
                <a:solidFill>
                  <a:srgbClr val="00B050"/>
                </a:solidFill>
              </a:rPr>
              <a:t>           </a:t>
            </a:r>
            <a:br>
              <a:rPr lang="en-US" sz="4900" dirty="0" smtClean="0">
                <a:solidFill>
                  <a:srgbClr val="00B050"/>
                </a:solidFill>
              </a:rPr>
            </a:br>
            <a:r>
              <a:rPr lang="en-US" sz="4900" dirty="0">
                <a:solidFill>
                  <a:srgbClr val="00B050"/>
                </a:solidFill>
              </a:rPr>
              <a:t/>
            </a:r>
            <a:br>
              <a:rPr lang="en-US" sz="4900" dirty="0">
                <a:solidFill>
                  <a:srgbClr val="00B050"/>
                </a:solidFill>
              </a:rPr>
            </a:br>
            <a:r>
              <a:rPr lang="en-US" sz="4900" dirty="0" smtClean="0">
                <a:solidFill>
                  <a:srgbClr val="00B050"/>
                </a:solidFill>
              </a:rPr>
              <a:t>	</a:t>
            </a:r>
            <a:r>
              <a:rPr lang="en-US" sz="4900" dirty="0" smtClean="0">
                <a:solidFill>
                  <a:schemeClr val="accent1">
                    <a:lumMod val="20000"/>
                    <a:lumOff val="80000"/>
                  </a:schemeClr>
                </a:solidFill>
              </a:rPr>
              <a:t>BEST </a:t>
            </a:r>
            <a:r>
              <a:rPr lang="en-US" sz="4900" dirty="0" smtClean="0">
                <a:solidFill>
                  <a:srgbClr val="00B050"/>
                </a:solidFill>
              </a:rPr>
              <a:t>                    </a:t>
            </a:r>
            <a:r>
              <a:rPr lang="en-US" sz="4900" dirty="0" smtClean="0">
                <a:solidFill>
                  <a:srgbClr val="00B050"/>
                </a:solidFill>
              </a:rPr>
              <a:t>       </a:t>
            </a:r>
            <a:r>
              <a:rPr lang="en-US" sz="4400" dirty="0" smtClean="0">
                <a:solidFill>
                  <a:srgbClr val="FF0000"/>
                </a:solidFill>
              </a:rPr>
              <a:t>WORST</a:t>
            </a:r>
            <a:r>
              <a:rPr lang="en-US" dirty="0">
                <a:solidFill>
                  <a:srgbClr val="FF0000"/>
                </a:solidFill>
              </a:rPr>
              <a:t/>
            </a:r>
            <a:br>
              <a:rPr lang="en-US" dirty="0">
                <a:solidFill>
                  <a:srgbClr val="FF0000"/>
                </a:solidFill>
              </a:rPr>
            </a:br>
            <a:r>
              <a:rPr lang="en-US" dirty="0" smtClean="0">
                <a:solidFill>
                  <a:srgbClr val="FF0000"/>
                </a:solidFill>
              </a:rPr>
              <a:t>						</a:t>
            </a:r>
            <a:r>
              <a:rPr lang="en-US" dirty="0">
                <a:solidFill>
                  <a:srgbClr val="00B050"/>
                </a:solidFill>
              </a:rPr>
              <a:t/>
            </a:r>
            <a:br>
              <a:rPr lang="en-US" dirty="0">
                <a:solidFill>
                  <a:srgbClr val="00B050"/>
                </a:solidFill>
              </a:rPr>
            </a:br>
            <a:r>
              <a:rPr lang="en-US" dirty="0" smtClean="0">
                <a:solidFill>
                  <a:srgbClr val="00B050"/>
                </a:solidFill>
              </a:rPr>
              <a:t>       </a:t>
            </a:r>
            <a:r>
              <a:rPr lang="en-US" dirty="0" smtClean="0">
                <a:solidFill>
                  <a:schemeClr val="accent1">
                    <a:lumMod val="20000"/>
                    <a:lumOff val="80000"/>
                  </a:schemeClr>
                </a:solidFill>
              </a:rPr>
              <a:t>Nebraska</a:t>
            </a:r>
            <a:r>
              <a:rPr lang="en-US" dirty="0" smtClean="0">
                <a:solidFill>
                  <a:srgbClr val="00B050"/>
                </a:solidFill>
              </a:rPr>
              <a:t>			</a:t>
            </a:r>
            <a:r>
              <a:rPr lang="en-US" dirty="0">
                <a:solidFill>
                  <a:srgbClr val="00B050"/>
                </a:solidFill>
              </a:rPr>
              <a:t> </a:t>
            </a:r>
            <a:r>
              <a:rPr lang="en-US" dirty="0" smtClean="0">
                <a:solidFill>
                  <a:srgbClr val="00B050"/>
                </a:solidFill>
              </a:rPr>
              <a:t>       </a:t>
            </a:r>
            <a:r>
              <a:rPr lang="en-US" dirty="0" smtClean="0">
                <a:solidFill>
                  <a:srgbClr val="FF0000"/>
                </a:solidFill>
              </a:rPr>
              <a:t>Illinois</a:t>
            </a:r>
            <a:r>
              <a:rPr lang="en-US" dirty="0" smtClean="0">
                <a:solidFill>
                  <a:srgbClr val="00B050"/>
                </a:solidFill>
              </a:rPr>
              <a:t>	</a:t>
            </a:r>
            <a:br>
              <a:rPr lang="en-US" dirty="0" smtClean="0">
                <a:solidFill>
                  <a:srgbClr val="00B050"/>
                </a:solidFill>
              </a:rPr>
            </a:br>
            <a:r>
              <a:rPr lang="en-US" dirty="0" smtClean="0">
                <a:solidFill>
                  <a:srgbClr val="00B050"/>
                </a:solidFill>
              </a:rPr>
              <a:t>	</a:t>
            </a:r>
            <a:r>
              <a:rPr lang="en-US" dirty="0" smtClean="0">
                <a:solidFill>
                  <a:schemeClr val="accent1">
                    <a:lumMod val="20000"/>
                    <a:lumOff val="80000"/>
                  </a:schemeClr>
                </a:solidFill>
              </a:rPr>
              <a:t>Idaho</a:t>
            </a:r>
            <a:r>
              <a:rPr lang="en-US" dirty="0" smtClean="0">
                <a:solidFill>
                  <a:srgbClr val="00B050"/>
                </a:solidFill>
              </a:rPr>
              <a:t>				</a:t>
            </a:r>
            <a:r>
              <a:rPr lang="en-US" dirty="0" smtClean="0">
                <a:solidFill>
                  <a:srgbClr val="FF0000"/>
                </a:solidFill>
              </a:rPr>
              <a:t>California</a:t>
            </a:r>
            <a:r>
              <a:rPr lang="en-US" dirty="0" smtClean="0">
                <a:solidFill>
                  <a:srgbClr val="00B050"/>
                </a:solidFill>
              </a:rPr>
              <a:t/>
            </a:r>
            <a:br>
              <a:rPr lang="en-US" dirty="0" smtClean="0">
                <a:solidFill>
                  <a:srgbClr val="00B050"/>
                </a:solidFill>
              </a:rPr>
            </a:br>
            <a:r>
              <a:rPr lang="en-US" dirty="0" smtClean="0">
                <a:solidFill>
                  <a:srgbClr val="00B050"/>
                </a:solidFill>
              </a:rPr>
              <a:t>	</a:t>
            </a:r>
            <a:r>
              <a:rPr lang="en-US" dirty="0" smtClean="0">
                <a:solidFill>
                  <a:schemeClr val="accent1">
                    <a:lumMod val="20000"/>
                    <a:lumOff val="80000"/>
                  </a:schemeClr>
                </a:solidFill>
              </a:rPr>
              <a:t>Iowa</a:t>
            </a:r>
            <a:r>
              <a:rPr lang="en-US" dirty="0" smtClean="0">
                <a:solidFill>
                  <a:srgbClr val="00B050"/>
                </a:solidFill>
              </a:rPr>
              <a:t>				</a:t>
            </a:r>
            <a:r>
              <a:rPr lang="en-US" dirty="0" smtClean="0">
                <a:solidFill>
                  <a:srgbClr val="FF0000"/>
                </a:solidFill>
              </a:rPr>
              <a:t>Maryland</a:t>
            </a:r>
            <a:r>
              <a:rPr lang="en-US" dirty="0" smtClean="0">
                <a:solidFill>
                  <a:srgbClr val="00B050"/>
                </a:solidFill>
              </a:rPr>
              <a:t/>
            </a:r>
            <a:br>
              <a:rPr lang="en-US" dirty="0" smtClean="0">
                <a:solidFill>
                  <a:srgbClr val="00B050"/>
                </a:solidFill>
              </a:rPr>
            </a:br>
            <a:r>
              <a:rPr lang="en-US" dirty="0" smtClean="0">
                <a:solidFill>
                  <a:srgbClr val="00B050"/>
                </a:solidFill>
              </a:rPr>
              <a:t>	</a:t>
            </a:r>
            <a:r>
              <a:rPr lang="en-US" dirty="0" smtClean="0">
                <a:solidFill>
                  <a:schemeClr val="accent1">
                    <a:lumMod val="20000"/>
                    <a:lumOff val="80000"/>
                  </a:schemeClr>
                </a:solidFill>
              </a:rPr>
              <a:t>Minnesota</a:t>
            </a:r>
            <a:r>
              <a:rPr lang="en-US" dirty="0" smtClean="0">
                <a:solidFill>
                  <a:srgbClr val="00B050"/>
                </a:solidFill>
              </a:rPr>
              <a:t>			</a:t>
            </a:r>
            <a:r>
              <a:rPr lang="en-US" dirty="0" smtClean="0">
                <a:solidFill>
                  <a:srgbClr val="FF0000"/>
                </a:solidFill>
              </a:rPr>
              <a:t>Oregon</a:t>
            </a:r>
            <a:r>
              <a:rPr lang="en-US" dirty="0" smtClean="0">
                <a:solidFill>
                  <a:srgbClr val="00B050"/>
                </a:solidFill>
              </a:rPr>
              <a:t/>
            </a:r>
            <a:br>
              <a:rPr lang="en-US" dirty="0" smtClean="0">
                <a:solidFill>
                  <a:srgbClr val="00B050"/>
                </a:solidFill>
              </a:rPr>
            </a:br>
            <a:r>
              <a:rPr lang="en-US" dirty="0" smtClean="0">
                <a:solidFill>
                  <a:srgbClr val="00B050"/>
                </a:solidFill>
              </a:rPr>
              <a:t>	</a:t>
            </a:r>
            <a:r>
              <a:rPr lang="en-US" dirty="0" smtClean="0">
                <a:solidFill>
                  <a:schemeClr val="accent1">
                    <a:lumMod val="20000"/>
                    <a:lumOff val="80000"/>
                  </a:schemeClr>
                </a:solidFill>
              </a:rPr>
              <a:t>Wisconsin</a:t>
            </a:r>
            <a:r>
              <a:rPr lang="en-US" dirty="0" smtClean="0">
                <a:solidFill>
                  <a:srgbClr val="00B050"/>
                </a:solidFill>
              </a:rPr>
              <a:t>			</a:t>
            </a:r>
            <a:r>
              <a:rPr lang="en-US" dirty="0" smtClean="0">
                <a:solidFill>
                  <a:srgbClr val="FF0000"/>
                </a:solidFill>
              </a:rPr>
              <a:t>Massachusetts</a:t>
            </a:r>
            <a:r>
              <a:rPr lang="en-US" dirty="0" smtClean="0">
                <a:solidFill>
                  <a:srgbClr val="00B050"/>
                </a:solidFill>
              </a:rPr>
              <a:t/>
            </a:r>
            <a:br>
              <a:rPr lang="en-US" dirty="0" smtClean="0">
                <a:solidFill>
                  <a:srgbClr val="00B050"/>
                </a:solidFill>
              </a:rPr>
            </a:br>
            <a:r>
              <a:rPr lang="en-US" dirty="0" smtClean="0">
                <a:solidFill>
                  <a:srgbClr val="00B050"/>
                </a:solidFill>
              </a:rPr>
              <a:t>	</a:t>
            </a:r>
            <a:r>
              <a:rPr lang="en-US" dirty="0" smtClean="0">
                <a:solidFill>
                  <a:schemeClr val="accent1">
                    <a:lumMod val="20000"/>
                    <a:lumOff val="80000"/>
                  </a:schemeClr>
                </a:solidFill>
              </a:rPr>
              <a:t>Kansas</a:t>
            </a:r>
            <a:r>
              <a:rPr lang="en-US" dirty="0" smtClean="0">
                <a:solidFill>
                  <a:srgbClr val="00B050"/>
                </a:solidFill>
              </a:rPr>
              <a:t>				</a:t>
            </a:r>
            <a:r>
              <a:rPr lang="en-US" dirty="0" smtClean="0">
                <a:solidFill>
                  <a:srgbClr val="FF0000"/>
                </a:solidFill>
              </a:rPr>
              <a:t>Washington</a:t>
            </a:r>
            <a:r>
              <a:rPr lang="en-US" dirty="0" smtClean="0">
                <a:solidFill>
                  <a:srgbClr val="00B050"/>
                </a:solidFill>
              </a:rPr>
              <a:t> </a:t>
            </a:r>
            <a:r>
              <a:rPr lang="en-US" dirty="0" smtClean="0">
                <a:solidFill>
                  <a:srgbClr val="FF0000"/>
                </a:solidFill>
              </a:rPr>
              <a:t>DC</a:t>
            </a:r>
            <a:r>
              <a:rPr lang="en-US" dirty="0" smtClean="0">
                <a:solidFill>
                  <a:srgbClr val="00B050"/>
                </a:solidFill>
              </a:rPr>
              <a:t/>
            </a:r>
            <a:br>
              <a:rPr lang="en-US" dirty="0" smtClean="0">
                <a:solidFill>
                  <a:srgbClr val="00B050"/>
                </a:solidFill>
              </a:rPr>
            </a:br>
            <a:r>
              <a:rPr lang="en-US" dirty="0" smtClean="0">
                <a:solidFill>
                  <a:srgbClr val="00B050"/>
                </a:solidFill>
              </a:rPr>
              <a:t>	</a:t>
            </a:r>
            <a:r>
              <a:rPr lang="en-US" dirty="0" smtClean="0">
                <a:solidFill>
                  <a:schemeClr val="accent1">
                    <a:lumMod val="20000"/>
                    <a:lumOff val="80000"/>
                  </a:schemeClr>
                </a:solidFill>
              </a:rPr>
              <a:t>Montana</a:t>
            </a:r>
            <a:r>
              <a:rPr lang="en-US" dirty="0" smtClean="0">
                <a:solidFill>
                  <a:srgbClr val="00B050"/>
                </a:solidFill>
              </a:rPr>
              <a:t>			</a:t>
            </a:r>
            <a:r>
              <a:rPr lang="en-US" dirty="0" smtClean="0">
                <a:solidFill>
                  <a:srgbClr val="FF0000"/>
                </a:solidFill>
              </a:rPr>
              <a:t>Hawaii</a:t>
            </a:r>
            <a:r>
              <a:rPr lang="en-US" dirty="0" smtClean="0">
                <a:solidFill>
                  <a:srgbClr val="00B050"/>
                </a:solidFill>
              </a:rPr>
              <a:t/>
            </a:r>
            <a:br>
              <a:rPr lang="en-US" dirty="0" smtClean="0">
                <a:solidFill>
                  <a:srgbClr val="00B050"/>
                </a:solidFill>
              </a:rPr>
            </a:br>
            <a:r>
              <a:rPr lang="en-US" dirty="0" smtClean="0">
                <a:solidFill>
                  <a:srgbClr val="00B050"/>
                </a:solidFill>
              </a:rPr>
              <a:t>	</a:t>
            </a:r>
            <a:r>
              <a:rPr lang="en-US" dirty="0" smtClean="0">
                <a:solidFill>
                  <a:schemeClr val="accent1">
                    <a:lumMod val="20000"/>
                    <a:lumOff val="80000"/>
                  </a:schemeClr>
                </a:solidFill>
              </a:rPr>
              <a:t>N Dakota </a:t>
            </a:r>
            <a:r>
              <a:rPr lang="en-US" dirty="0" smtClean="0">
                <a:solidFill>
                  <a:srgbClr val="00B050"/>
                </a:solidFill>
              </a:rPr>
              <a:t>			</a:t>
            </a:r>
            <a:r>
              <a:rPr lang="en-US" dirty="0" smtClean="0">
                <a:solidFill>
                  <a:srgbClr val="FF0000"/>
                </a:solidFill>
              </a:rPr>
              <a:t>New </a:t>
            </a:r>
            <a:r>
              <a:rPr lang="en-US" dirty="0">
                <a:solidFill>
                  <a:srgbClr val="FF0000"/>
                </a:solidFill>
              </a:rPr>
              <a:t>York</a:t>
            </a:r>
            <a:r>
              <a:rPr lang="en-US" dirty="0" smtClean="0">
                <a:solidFill>
                  <a:srgbClr val="00B050"/>
                </a:solidFill>
              </a:rPr>
              <a:t/>
            </a:r>
            <a:br>
              <a:rPr lang="en-US" dirty="0" smtClean="0">
                <a:solidFill>
                  <a:srgbClr val="00B050"/>
                </a:solidFill>
              </a:rPr>
            </a:br>
            <a:r>
              <a:rPr lang="en-US" dirty="0" smtClean="0">
                <a:solidFill>
                  <a:srgbClr val="00B050"/>
                </a:solidFill>
              </a:rPr>
              <a:t>	</a:t>
            </a:r>
            <a:r>
              <a:rPr lang="en-US" dirty="0" smtClean="0">
                <a:solidFill>
                  <a:schemeClr val="accent1">
                    <a:lumMod val="20000"/>
                    <a:lumOff val="80000"/>
                  </a:schemeClr>
                </a:solidFill>
              </a:rPr>
              <a:t>Wyoming	</a:t>
            </a:r>
            <a:r>
              <a:rPr lang="en-US" dirty="0" smtClean="0">
                <a:solidFill>
                  <a:srgbClr val="00B050"/>
                </a:solidFill>
              </a:rPr>
              <a:t>		</a:t>
            </a:r>
            <a:r>
              <a:rPr lang="en-US" dirty="0" smtClean="0">
                <a:solidFill>
                  <a:srgbClr val="FF0000"/>
                </a:solidFill>
              </a:rPr>
              <a:t>Rhode Island</a:t>
            </a:r>
            <a:r>
              <a:rPr lang="en-US" dirty="0">
                <a:solidFill>
                  <a:srgbClr val="00B050"/>
                </a:solidFill>
              </a:rPr>
              <a:t/>
            </a:r>
            <a:br>
              <a:rPr lang="en-US" dirty="0">
                <a:solidFill>
                  <a:srgbClr val="00B050"/>
                </a:solidFill>
              </a:rPr>
            </a:br>
            <a:r>
              <a:rPr lang="en-US" dirty="0" smtClean="0">
                <a:solidFill>
                  <a:srgbClr val="00B050"/>
                </a:solidFill>
              </a:rPr>
              <a:t>	Alabama</a:t>
            </a:r>
            <a:r>
              <a:rPr lang="en-US" dirty="0" smtClean="0">
                <a:solidFill>
                  <a:srgbClr val="FF0000"/>
                </a:solidFill>
              </a:rPr>
              <a:t>		</a:t>
            </a:r>
            <a:r>
              <a:rPr lang="en-US" dirty="0" smtClean="0">
                <a:solidFill>
                  <a:srgbClr val="FF0000"/>
                </a:solidFill>
              </a:rPr>
              <a:t>		New </a:t>
            </a:r>
            <a:r>
              <a:rPr lang="en-US" dirty="0">
                <a:solidFill>
                  <a:srgbClr val="FF0000"/>
                </a:solidFill>
              </a:rPr>
              <a:t>Jersey</a:t>
            </a:r>
            <a:r>
              <a:rPr lang="en-US" dirty="0"/>
              <a:t/>
            </a:r>
            <a:br>
              <a:rPr lang="en-US" dirty="0"/>
            </a:br>
            <a:endParaRPr lang="en-US" dirty="0">
              <a:solidFill>
                <a:srgbClr val="FF0000"/>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308609024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353" y="365125"/>
            <a:ext cx="11686233" cy="5774418"/>
          </a:xfrm>
        </p:spPr>
        <p:txBody>
          <a:bodyPr>
            <a:normAutofit fontScale="90000"/>
          </a:bodyPr>
          <a:lstStyle/>
          <a:p>
            <a:r>
              <a:rPr lang="en-US" dirty="0" smtClean="0"/>
              <a:t>	          TO REDUCE THE RISK OF BURNOUT:</a:t>
            </a:r>
            <a:br>
              <a:rPr lang="en-US" dirty="0" smtClean="0"/>
            </a:br>
            <a:r>
              <a:rPr lang="en-US" dirty="0"/>
              <a:t/>
            </a:r>
            <a:br>
              <a:rPr lang="en-US" dirty="0"/>
            </a:br>
            <a:r>
              <a:rPr lang="en-US" sz="4900" dirty="0" smtClean="0"/>
              <a:t>“Physicians who, early in their career opt for a more varied practice, e.g. obstetrics and hospital work are significantly less likely to report burnout</a:t>
            </a:r>
            <a:r>
              <a:rPr lang="en-US" sz="4900" i="1" dirty="0" smtClean="0"/>
              <a:t>. There was no association noted with amount of night call, weekend </a:t>
            </a:r>
            <a:r>
              <a:rPr lang="en-US" sz="4900" i="1" dirty="0" smtClean="0"/>
              <a:t>work, income </a:t>
            </a:r>
            <a:r>
              <a:rPr lang="en-US" sz="4900" i="1" dirty="0" smtClean="0"/>
              <a:t>or number of patients seen”.</a:t>
            </a:r>
            <a:br>
              <a:rPr lang="en-US" sz="4900" i="1" dirty="0" smtClean="0"/>
            </a:br>
            <a:r>
              <a:rPr lang="en-US" sz="4900" dirty="0"/>
              <a:t/>
            </a:r>
            <a:br>
              <a:rPr lang="en-US" sz="4900" dirty="0"/>
            </a:br>
            <a:r>
              <a:rPr lang="en-US" dirty="0" smtClean="0"/>
              <a:t>	</a:t>
            </a:r>
            <a:r>
              <a:rPr lang="en-US" i="1" dirty="0" smtClean="0"/>
              <a:t>Annals of Family Medicine</a:t>
            </a:r>
            <a:r>
              <a:rPr lang="en-US" dirty="0" smtClean="0"/>
              <a:t>, May/June, 2018</a:t>
            </a:r>
            <a:endParaRPr lang="en-US" dirty="0"/>
          </a:p>
        </p:txBody>
      </p:sp>
    </p:spTree>
    <p:extLst>
      <p:ext uri="{BB962C8B-B14F-4D97-AF65-F5344CB8AC3E}">
        <p14:creationId xmlns:p14="http://schemas.microsoft.com/office/powerpoint/2010/main" val="237073892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0200"/>
            <a:ext cx="12192000" cy="6680199"/>
          </a:xfrm>
        </p:spPr>
        <p:txBody>
          <a:bodyPr>
            <a:normAutofit fontScale="90000"/>
          </a:bodyPr>
          <a:lstStyle/>
          <a:p>
            <a:r>
              <a:rPr lang="en-US" dirty="0" smtClean="0"/>
              <a:t>      Lowest               Burnout Rate                Highest</a:t>
            </a:r>
            <a:br>
              <a:rPr lang="en-US" dirty="0" smtClean="0"/>
            </a:br>
            <a:r>
              <a:rPr lang="en-US" dirty="0" smtClean="0"/>
              <a:t/>
            </a:r>
            <a:br>
              <a:rPr lang="en-US" dirty="0" smtClean="0"/>
            </a:br>
            <a:r>
              <a:rPr lang="en-US" dirty="0" smtClean="0"/>
              <a:t>    Montana							Idaho</a:t>
            </a:r>
            <a:br>
              <a:rPr lang="en-US" dirty="0" smtClean="0"/>
            </a:br>
            <a:r>
              <a:rPr lang="en-US" dirty="0" smtClean="0"/>
              <a:t>    Nebraska							Delaware</a:t>
            </a:r>
            <a:br>
              <a:rPr lang="en-US" dirty="0" smtClean="0"/>
            </a:br>
            <a:r>
              <a:rPr lang="en-US" dirty="0" smtClean="0"/>
              <a:t>    Alaska								Kentucky</a:t>
            </a:r>
            <a:br>
              <a:rPr lang="en-US" dirty="0" smtClean="0"/>
            </a:br>
            <a:r>
              <a:rPr lang="en-US" dirty="0" smtClean="0"/>
              <a:t>    Utah								New Hampshire</a:t>
            </a:r>
            <a:br>
              <a:rPr lang="en-US" dirty="0" smtClean="0"/>
            </a:br>
            <a:r>
              <a:rPr lang="en-US" dirty="0" smtClean="0"/>
              <a:t>    North Dakota						</a:t>
            </a:r>
            <a:r>
              <a:rPr lang="en-US" dirty="0" smtClean="0">
                <a:solidFill>
                  <a:srgbClr val="FF0000"/>
                </a:solidFill>
              </a:rPr>
              <a:t>Rhode Island</a:t>
            </a:r>
            <a:br>
              <a:rPr lang="en-US" dirty="0" smtClean="0">
                <a:solidFill>
                  <a:srgbClr val="FF0000"/>
                </a:solidFill>
              </a:rPr>
            </a:br>
            <a:r>
              <a:rPr lang="en-US" dirty="0" smtClean="0"/>
              <a:t>    Maine								</a:t>
            </a:r>
            <a:r>
              <a:rPr lang="en-US" dirty="0" smtClean="0">
                <a:solidFill>
                  <a:srgbClr val="FF0000"/>
                </a:solidFill>
              </a:rPr>
              <a:t>Oregon</a:t>
            </a:r>
            <a:r>
              <a:rPr lang="en-US" dirty="0" smtClean="0"/>
              <a:t/>
            </a:r>
            <a:br>
              <a:rPr lang="en-US" dirty="0" smtClean="0"/>
            </a:br>
            <a:r>
              <a:rPr lang="en-US" dirty="0" smtClean="0"/>
              <a:t>   </a:t>
            </a:r>
            <a:r>
              <a:rPr lang="en-US" dirty="0" smtClean="0">
                <a:solidFill>
                  <a:srgbClr val="00B050"/>
                </a:solidFill>
              </a:rPr>
              <a:t> Alabama</a:t>
            </a:r>
            <a:r>
              <a:rPr lang="en-US" dirty="0" smtClean="0"/>
              <a:t>							Arizona</a:t>
            </a:r>
            <a:br>
              <a:rPr lang="en-US" dirty="0" smtClean="0"/>
            </a:br>
            <a:r>
              <a:rPr lang="en-US" dirty="0" smtClean="0"/>
              <a:t>    Oklahoma							Minnesota</a:t>
            </a:r>
            <a:br>
              <a:rPr lang="en-US" dirty="0" smtClean="0"/>
            </a:br>
            <a:r>
              <a:rPr lang="en-US" dirty="0" smtClean="0"/>
              <a:t>    Hawaii								Colorado</a:t>
            </a:r>
            <a:br>
              <a:rPr lang="en-US" dirty="0" smtClean="0"/>
            </a:br>
            <a:r>
              <a:rPr lang="en-US" dirty="0"/>
              <a:t/>
            </a:r>
            <a:br>
              <a:rPr lang="en-US" dirty="0"/>
            </a:br>
            <a:endParaRPr lang="en-US" dirty="0"/>
          </a:p>
        </p:txBody>
      </p:sp>
    </p:spTree>
    <p:extLst>
      <p:ext uri="{BB962C8B-B14F-4D97-AF65-F5344CB8AC3E}">
        <p14:creationId xmlns:p14="http://schemas.microsoft.com/office/powerpoint/2010/main" val="352515966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3702" y="365125"/>
            <a:ext cx="10030097" cy="1325563"/>
          </a:xfrm>
        </p:spPr>
        <p:txBody>
          <a:bodyPr/>
          <a:lstStyle/>
          <a:p>
            <a:r>
              <a:rPr lang="en-US" dirty="0" smtClean="0"/>
              <a:t>			Tallassee, Alabama</a:t>
            </a:r>
            <a:br>
              <a:rPr lang="en-US" dirty="0" smtClean="0"/>
            </a:br>
            <a:r>
              <a:rPr lang="en-US" dirty="0" smtClean="0"/>
              <a:t>4 </a:t>
            </a:r>
            <a:r>
              <a:rPr lang="en-US" dirty="0" smtClean="0"/>
              <a:t>BR, 3 1/2 Baths, 1.6 Acres, $279,000</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7285" y="1828800"/>
            <a:ext cx="8100127" cy="5029200"/>
          </a:xfrm>
          <a:prstGeom prst="rect">
            <a:avLst/>
          </a:prstGeom>
        </p:spPr>
      </p:pic>
    </p:spTree>
    <p:extLst>
      <p:ext uri="{BB962C8B-B14F-4D97-AF65-F5344CB8AC3E}">
        <p14:creationId xmlns:p14="http://schemas.microsoft.com/office/powerpoint/2010/main" val="172882669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4 BR, 3 BA, </a:t>
            </a:r>
            <a:r>
              <a:rPr lang="en-US" dirty="0"/>
              <a:t>3,890 sq ft, $299,999</a:t>
            </a:r>
            <a:r>
              <a:rPr lang="en-US" dirty="0" smtClean="0"/>
              <a:t/>
            </a:r>
            <a:br>
              <a:rPr lang="en-US" dirty="0" smtClean="0"/>
            </a:br>
            <a:r>
              <a:rPr lang="en-US" dirty="0" smtClean="0"/>
              <a:t>                  Demopolis, Alabama</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29295" y="1690688"/>
            <a:ext cx="8138160" cy="5167312"/>
          </a:xfrm>
          <a:prstGeom prst="rect">
            <a:avLst/>
          </a:prstGeom>
        </p:spPr>
      </p:pic>
    </p:spTree>
    <p:extLst>
      <p:ext uri="{BB962C8B-B14F-4D97-AF65-F5344CB8AC3E}">
        <p14:creationId xmlns:p14="http://schemas.microsoft.com/office/powerpoint/2010/main" val="3226912433"/>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3 BR, 3 BA, 3900 sq ft, $270,000</a:t>
            </a:r>
            <a:br>
              <a:rPr lang="en-US" dirty="0" smtClean="0"/>
            </a:br>
            <a:r>
              <a:rPr lang="en-US" dirty="0" smtClean="0"/>
              <a:t>			Brewton, Alabama</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1804" y="1812174"/>
            <a:ext cx="7406640" cy="5045825"/>
          </a:xfrm>
          <a:prstGeom prst="rect">
            <a:avLst/>
          </a:prstGeom>
        </p:spPr>
      </p:pic>
    </p:spTree>
    <p:extLst>
      <p:ext uri="{BB962C8B-B14F-4D97-AF65-F5344CB8AC3E}">
        <p14:creationId xmlns:p14="http://schemas.microsoft.com/office/powerpoint/2010/main" val="2372378381"/>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2015" y="581025"/>
            <a:ext cx="10821785" cy="1428750"/>
          </a:xfrm>
        </p:spPr>
        <p:txBody>
          <a:bodyPr>
            <a:normAutofit/>
          </a:bodyPr>
          <a:lstStyle/>
          <a:p>
            <a:r>
              <a:rPr lang="en-US" dirty="0" smtClean="0"/>
              <a:t>    4 BR, 4 BA, 6,663 sq ft 2.3 acres $199,900</a:t>
            </a:r>
            <a:br>
              <a:rPr lang="en-US" dirty="0" smtClean="0"/>
            </a:br>
            <a:r>
              <a:rPr lang="en-US" dirty="0" smtClean="0"/>
              <a:t>			  Moulton, Alabama</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9276" y="2009775"/>
            <a:ext cx="7277100" cy="485227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3228010380"/>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8039" y="0"/>
            <a:ext cx="9155922" cy="685800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2445294622"/>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11085" y="-9687"/>
            <a:ext cx="9156915" cy="6867687"/>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1859275582"/>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Cycling through Alabama’s Covered Bridges</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5535" y="2009048"/>
            <a:ext cx="5832072" cy="4751423"/>
          </a:xfrm>
          <a:prstGeom prst="rect">
            <a:avLst/>
          </a:prstGeom>
        </p:spPr>
      </p:pic>
    </p:spTree>
    <p:extLst>
      <p:ext uri="{BB962C8B-B14F-4D97-AF65-F5344CB8AC3E}">
        <p14:creationId xmlns:p14="http://schemas.microsoft.com/office/powerpoint/2010/main" val="1700324550"/>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3151" y="0"/>
            <a:ext cx="8147956" cy="685800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0060" y="920548"/>
            <a:ext cx="1671940" cy="781632"/>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2235243158"/>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1911476" cy="6492875"/>
          </a:xfrm>
        </p:spPr>
        <p:txBody>
          <a:bodyPr>
            <a:normAutofit fontScale="90000"/>
          </a:bodyPr>
          <a:lstStyle/>
          <a:p>
            <a:r>
              <a:rPr lang="en-US" dirty="0" smtClean="0"/>
              <a:t/>
            </a:r>
            <a:br>
              <a:rPr lang="en-US" dirty="0" smtClean="0"/>
            </a:br>
            <a:r>
              <a:rPr lang="en-US" dirty="0"/>
              <a:t/>
            </a:r>
            <a:br>
              <a:rPr lang="en-US" dirty="0"/>
            </a:br>
            <a:r>
              <a:rPr lang="en-US" dirty="0" smtClean="0"/>
              <a:t>					</a:t>
            </a:r>
            <a:r>
              <a:rPr lang="en-US" sz="4900" dirty="0" smtClean="0"/>
              <a:t>Need </a:t>
            </a:r>
            <a:br>
              <a:rPr lang="en-US" sz="4900" dirty="0" smtClean="0"/>
            </a:br>
            <a:r>
              <a:rPr lang="en-US" sz="4900" dirty="0"/>
              <a:t/>
            </a:r>
            <a:br>
              <a:rPr lang="en-US" sz="4900" dirty="0"/>
            </a:br>
            <a:r>
              <a:rPr lang="en-US" sz="4900" dirty="0" smtClean="0"/>
              <a:t>					Programs </a:t>
            </a:r>
            <a:br>
              <a:rPr lang="en-US" sz="4900" dirty="0" smtClean="0"/>
            </a:br>
            <a:r>
              <a:rPr lang="en-US" sz="4900" dirty="0"/>
              <a:t/>
            </a:r>
            <a:br>
              <a:rPr lang="en-US" sz="4900" dirty="0"/>
            </a:br>
            <a:r>
              <a:rPr lang="en-US" sz="4900" dirty="0" smtClean="0"/>
              <a:t>					Outcome data.</a:t>
            </a:r>
            <a:br>
              <a:rPr lang="en-US" sz="4900" dirty="0" smtClean="0"/>
            </a:br>
            <a:r>
              <a:rPr lang="en-US" sz="4900" dirty="0"/>
              <a:t/>
            </a:r>
            <a:br>
              <a:rPr lang="en-US" sz="4900" dirty="0"/>
            </a:br>
            <a:r>
              <a:rPr lang="en-US" sz="4900" dirty="0" smtClean="0"/>
              <a:t>					Recruiting efforts.</a:t>
            </a:r>
            <a:br>
              <a:rPr lang="en-US" sz="4900" dirty="0" smtClean="0"/>
            </a:br>
            <a:r>
              <a:rPr lang="en-US" sz="4900" dirty="0"/>
              <a:t/>
            </a:r>
            <a:br>
              <a:rPr lang="en-US" sz="4900" dirty="0"/>
            </a:br>
            <a:endParaRPr lang="en-US" sz="4900" dirty="0"/>
          </a:p>
        </p:txBody>
      </p:sp>
    </p:spTree>
    <p:extLst>
      <p:ext uri="{BB962C8B-B14F-4D97-AF65-F5344CB8AC3E}">
        <p14:creationId xmlns:p14="http://schemas.microsoft.com/office/powerpoint/2010/main" val="243622613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546740"/>
          </a:xfrm>
        </p:spPr>
        <p:txBody>
          <a:bodyPr/>
          <a:lstStyle/>
          <a:p>
            <a:r>
              <a:rPr lang="en-US" dirty="0" smtClean="0"/>
              <a:t>				QUESTIONS?</a:t>
            </a:r>
            <a:endParaRPr lang="en-US" dirty="0"/>
          </a:p>
        </p:txBody>
      </p:sp>
    </p:spTree>
    <p:extLst>
      <p:ext uri="{BB962C8B-B14F-4D97-AF65-F5344CB8AC3E}">
        <p14:creationId xmlns:p14="http://schemas.microsoft.com/office/powerpoint/2010/main" val="102930077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244</TotalTime>
  <Words>619</Words>
  <Application>Microsoft Office PowerPoint</Application>
  <PresentationFormat>Widescreen</PresentationFormat>
  <Paragraphs>187</Paragraphs>
  <Slides>98</Slides>
  <Notes>5</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98</vt:i4>
      </vt:variant>
    </vt:vector>
  </HeadingPairs>
  <TitlesOfParts>
    <vt:vector size="104" baseType="lpstr">
      <vt:lpstr>Arial</vt:lpstr>
      <vt:lpstr>Calibri</vt:lpstr>
      <vt:lpstr>Calibri Light</vt:lpstr>
      <vt:lpstr>Times New Roman</vt:lpstr>
      <vt:lpstr>Office Theme</vt:lpstr>
      <vt:lpstr>Document</vt:lpstr>
      <vt:lpstr>New Opportunities for Rural Students</vt:lpstr>
      <vt:lpstr>      Need       Programs (Current and Future)      Outcome data.      Recruiting efforts.  </vt:lpstr>
      <vt:lpstr>PowerPoint Presentation</vt:lpstr>
      <vt:lpstr>What is the specialist who?</vt:lpstr>
      <vt:lpstr>What is the specialist who?</vt:lpstr>
      <vt:lpstr>What is the specialist who?</vt:lpstr>
      <vt:lpstr>What is the specialist who?</vt:lpstr>
      <vt:lpstr>What is the specialist who?</vt:lpstr>
      <vt:lpstr>What is the specialist who?</vt:lpstr>
      <vt:lpstr>What is the specialist who?</vt:lpstr>
      <vt:lpstr>What is the specialist who?</vt:lpstr>
      <vt:lpstr>         Rural Family Physicians</vt:lpstr>
      <vt:lpstr>  Rural health disparity is not    defined by distance alone.   Access to transportation, food security,    sanitation and other things are part of   the equation.</vt:lpstr>
      <vt:lpstr>             The Economic Policy Institute        Estimated that, following the NAFTA      851,700 net jobs had been displaced      by the U.S.'s trade deficit with Mexico.       “…especially in industries exposed to the      removal of trade barriers: textile, apparel,      automotive, and agriculture."</vt:lpstr>
      <vt:lpstr>Characteristics of Rural Alabama</vt:lpstr>
      <vt:lpstr>Characteristics of Rural Alabama</vt:lpstr>
      <vt:lpstr>Characteristics of Rural Alabama</vt:lpstr>
      <vt:lpstr>Characteristics of Rural Alabama</vt:lpstr>
      <vt:lpstr>Characteristics of Rural Alabama</vt:lpstr>
      <vt:lpstr>         United Nations Rapporteur, Philip Alston             Toured rural Alabama communities and        said of the shocking poverty:        “I had never before seen conditions like that                in the developed world”.           December 15, 2017</vt:lpstr>
      <vt:lpstr>PowerPoint Presentation</vt:lpstr>
      <vt:lpstr>PowerPoint Presentation</vt:lpstr>
      <vt:lpstr>PowerPoint Presentation</vt:lpstr>
      <vt:lpstr> CENTREVILLE DEMOGRAPHICS</vt:lpstr>
      <vt:lpstr>PowerPoint Presentation</vt:lpstr>
      <vt:lpstr>          Challenges to Rural MD Recruitment:   Substantial school debt  </vt:lpstr>
      <vt:lpstr>          Challenges to Rural MD Recruitment:   Substantial school debt  Opportunities for spousal employment  </vt:lpstr>
      <vt:lpstr>          Challenges to Rural MD Recruitment:   Substantial school debt  Opportunities for spousal employment  Opportunities for professional associations  </vt:lpstr>
      <vt:lpstr>          Challenges to Rural MD Recruitment:   Substantial school debt  Opportunities for spousal employment  Opportunities for professional associations  Lack of urban amenities   </vt:lpstr>
      <vt:lpstr>          Challenges to Rural MD Recruitment:   Substantial school debt  Opportunities for spousal employment  Opportunities for professional associations  Lack of urban amenities   Competition from urban recruiters</vt:lpstr>
      <vt:lpstr>   Overcoming Challenges    It is axiomatic that the doctor most   likely to return to rural Alabama is one  who is from rural Alabama.</vt:lpstr>
      <vt:lpstr> This phenomenon has been reaffirmed in  Washington, Idaho, Alaska, Montana,   Wisconsin, New Mexico, Arizona, Texas,  Mississippi,  Kentucky, Tennessee, Georgia,  Minnesota,  Pennsylvania, Scotland, Australia,  Northern Ontario, and Japan.</vt:lpstr>
      <vt:lpstr>UAB SOM Rural Pipeline Targets only Alabama Students </vt:lpstr>
      <vt:lpstr>UAB SOM Rural Pipeline Targets only Alabama Students </vt:lpstr>
      <vt:lpstr>     Began in 1992      Stipend is $3,000      Curriculum     Clinical training     Medical Education     Shadowing     Research   </vt:lpstr>
      <vt:lpstr>PowerPoint Presentation</vt:lpstr>
      <vt:lpstr>PowerPoint Presentation</vt:lpstr>
      <vt:lpstr> Tuscaloosa Campus pre-college programs       Rural Minority Health Scholars        Rural Health Scholars</vt:lpstr>
      <vt:lpstr>UAB SOM Rural Pipeline Targets only Alabama Students </vt:lpstr>
      <vt:lpstr>    Rural Medical Scholars Program                        Tuscaloosa            Rural Medicine Program                                             Huntsville</vt:lpstr>
      <vt:lpstr>   UAB SOM Rural Programs (Medical School)     Assured Admission to UAB SOM    May require a post graduate year    Students are exclusively from rural Alabama</vt:lpstr>
      <vt:lpstr>               For Whom are we Looking?     First in the family to go to college  </vt:lpstr>
      <vt:lpstr>               For Whom are we Looking?     First in the family to go to college   Was cared for by a rural Family Physician  </vt:lpstr>
      <vt:lpstr>               For Whom are we Looking?     First in the family to go to college   Was cared for by a rural Family Physician   Lower GPA and ACT/MCAT scores  </vt:lpstr>
      <vt:lpstr>               For Whom are we Looking?     First in the family to go to college   Was cared for by a rural Family Physician   Lower GPA and ACT scores   Lack of internet in the home  </vt:lpstr>
      <vt:lpstr>               For Whom are we Looking?     First in the family to go to college   Was cared for by a rural Family Physician   Lower GPA and ACT scores   Lack of internet in the home   Lower income expectations  </vt:lpstr>
      <vt:lpstr>                   For Whom are we Looking?    First in the family to go to college   Was cared for by a rural Family Physician   Lower GPA and ACT scores   Lack of internet in the home   Lower income expectations   Experiences demonstrating a rural     sense of place</vt:lpstr>
      <vt:lpstr>              Rural Identity    When asked, “What elements of your    background suggest to the committee   that you are rural?”   </vt:lpstr>
      <vt:lpstr>     “ I won the National Delo antique     tractor restoration competition”.</vt:lpstr>
      <vt:lpstr>PowerPoint Presentation</vt:lpstr>
      <vt:lpstr> Why do you consider yourself rural?     “I was bitten by a water moccasin at   my community pool and momma had             to drive me 35 miles to the doctor”</vt:lpstr>
      <vt:lpstr>PowerPoint Presentation</vt:lpstr>
      <vt:lpstr>PowerPoint Presentation</vt:lpstr>
      <vt:lpstr>Why do you consider yourself rural?    I Was Ranked by the NBHA</vt:lpstr>
      <vt:lpstr>  </vt:lpstr>
      <vt:lpstr>         Why do you consider yourself rural?     I was selected to be the judge at the        Clio, Alabama Chitlin’ Cook-off.</vt:lpstr>
      <vt:lpstr>PowerPoint Presentation</vt:lpstr>
      <vt:lpstr>PowerPoint Presentation</vt:lpstr>
      <vt:lpstr>PowerPoint Presentation</vt:lpstr>
      <vt:lpstr>     HRPI &amp; Rural Track Program    Currently in practice      FM                   80%     FM Rural         67% </vt:lpstr>
      <vt:lpstr>         AL College of Osteopathic Medicine, Dothan   Part of the ACOM mission places “emphasis on  patient-centered primary care to serve the  underserved areas of Alabama and the nation”.        </vt:lpstr>
      <vt:lpstr>Edward Via College of Osteopathic Medicine  Auburn, Alabama  (established 2015)  The focus is to “train primary care physicians to serve a rural population (Appalachia)”.  </vt:lpstr>
      <vt:lpstr>  Tuscaloosa Based Primary Care Track     Community Based Education       Leverages quality primary care role models</vt:lpstr>
      <vt:lpstr>UAB SOM Rural Pipeline Targets only Alabama Students </vt:lpstr>
      <vt:lpstr>       There are 73 first year FM residents in Alabama         Only 32 are FROM Alabama.      There are 73 second year FM residents in           Alabama and only 27 are FROM Alabama.                       </vt:lpstr>
      <vt:lpstr>PowerPoint Presentation</vt:lpstr>
      <vt:lpstr>PowerPoint Presentation</vt:lpstr>
      <vt:lpstr>PowerPoint Presentation</vt:lpstr>
      <vt:lpstr>      The Board of Medical Scholarship Awards (BMSA)        Unaffiliated with any school     Open to all DO and MD students from Alabama   $160,000 typically awarded in FM residency   The BMSA has representation from each school.   </vt:lpstr>
      <vt:lpstr>                                       BMSA Results  The Data Speaks for Itself :      109 have completed service 96.3% remain in AL   </vt:lpstr>
      <vt:lpstr>                                       BMSA Results  The Data Speaks for Itself :   109 have completed service 96.3% remain in AL   97.9% remain in primary care   </vt:lpstr>
      <vt:lpstr>                                       BMSA Results  The Data Speaks for Itself :   109 have completed service 96.3% remain in AL   97.9% remain in primary care    90% (129/143) are in rural practice   </vt:lpstr>
      <vt:lpstr>                                       BMSA Results  The Data Speaks for Itself :   109 have completed service 96.3% remain in AL   97.9% remain in primary care    90% (129/143) are in rural practice   BMSA doctors practice in 76 towns in 49 counties   </vt:lpstr>
      <vt:lpstr>                                       BMSA Results  The Data Speaks for Itself :   109 have completed service 96.3% remain in AL   97.9% remain in primary care    90% (129/143) are in rural practice   BMSA doctors practice in 76 towns in 49 counties   79% are under age 50, 41% under age 40  </vt:lpstr>
      <vt:lpstr>PowerPoint Presentation</vt:lpstr>
      <vt:lpstr>    As one state senator said of the BMSA,  “They have given us as many rural physicians     as we have given them money for”.</vt:lpstr>
      <vt:lpstr>     New Training Programs are Coming:  North Alabama Medical Center   IM    12 Residents </vt:lpstr>
      <vt:lpstr> New Training Programs are Coming:  North Alabama Medical Center   IM    12 Residents Marshall Medical Center North FM     6 Residents </vt:lpstr>
      <vt:lpstr> New Training Programs are Coming:  North Alabama Medical Center   IM    12 Residents Marshall Medical North     FM     6 Residents Thomas Hospital Fairhope            IM      9 Residents </vt:lpstr>
      <vt:lpstr> New Training Programs are Coming:  North Alabama Medical Center   IM    12 Residents Marshall Medical North     FM     6 Residents Thomas Hospital Fairhope            IM      9 Residents Crestwood Hospital Huntsville     FM     6 Residents </vt:lpstr>
      <vt:lpstr> New Training Programs are Coming:  North Alabama Medical Center   IM    12 Residents Marshall Medical North     FM     6 Residents Thomas Hospital Fairhope            IM      9 Residents Crestwood Hospital Huntsville     FM     6 Residents SE AL Med Center Dothan             IM   13 Residents </vt:lpstr>
      <vt:lpstr> New Training Programs are Coming:  North Alabama Medical Center   IM    12 Residents Marshall Medical North     FM     6 Residents Thomas Hospital Fairhope            IM      9 Residents Crestwood Hospital Huntsville     FM     6 Residents SE AL Med Center Dothan             IM   13 Residents E AL Med Center &amp; Gadsden        70 total positions in            FM, IM and Psychiatry       </vt:lpstr>
      <vt:lpstr>     Best and Worst Practice Locations         in the US Based Upon the Following:       Malpractice       Quality of Life       Physician density       Economic factors useful to millennials      Assessment of dual-income households.      Economic opportunities    Lifestyle amenities.</vt:lpstr>
      <vt:lpstr>        Best      and        Worst   States in Which to Practice Medscape 2016   1. North Carolina      1. New Mexico  2. Texas     2. W. Virginia   3. Alabama     3. Washington DC  4. Idaho     4. Mississippi   5. Ohio      5. Rhode Island      </vt:lpstr>
      <vt:lpstr>   Best and Worst Places to Practice Medicine        (March 2018) Based Upon:    Professional Opportunity   Medical Environment   Average Wages Adjusted for Cost of Living   Number of hospital beds per capita   Quality of public hospitals   Percent of Insured Population     </vt:lpstr>
      <vt:lpstr>                                   BEST                            WORST               Nebraska           Illinois   Idaho    California  Iowa    Maryland  Minnesota   Oregon  Wisconsin   Massachusetts  Kansas    Washington DC  Montana   Hawaii  N Dakota    New York  Wyoming   Rhode Island  Alabama    New Jersey </vt:lpstr>
      <vt:lpstr>           TO REDUCE THE RISK OF BURNOUT:  “Physicians who, early in their career opt for a more varied practice, e.g. obstetrics and hospital work are significantly less likely to report burnout. There was no association noted with amount of night call, weekend work, income or number of patients seen”.   Annals of Family Medicine, May/June, 2018</vt:lpstr>
      <vt:lpstr>      Lowest               Burnout Rate                Highest      Montana       Idaho     Nebraska       Delaware     Alaska        Kentucky     Utah        New Hampshire     North Dakota      Rhode Island     Maine        Oregon     Alabama       Arizona     Oklahoma       Minnesota     Hawaii        Colorado  </vt:lpstr>
      <vt:lpstr>   Tallassee, Alabama 4 BR, 3 1/2 Baths, 1.6 Acres, $279,000</vt:lpstr>
      <vt:lpstr>        4 BR, 3 BA, 3,890 sq ft, $299,999                   Demopolis, Alabama</vt:lpstr>
      <vt:lpstr> 3 BR, 3 BA, 3900 sq ft, $270,000    Brewton, Alabama</vt:lpstr>
      <vt:lpstr>    4 BR, 4 BA, 6,663 sq ft 2.3 acres $199,900      Moulton, Alabama</vt:lpstr>
      <vt:lpstr>PowerPoint Presentation</vt:lpstr>
      <vt:lpstr>PowerPoint Presentation</vt:lpstr>
      <vt:lpstr>Cycling through Alabama’s Covered Bridges</vt:lpstr>
      <vt:lpstr>PowerPoint Presentation</vt:lpstr>
      <vt:lpstr>       Need        Programs        Outcome data.       Recruiting efforts.  </vt:lpstr>
      <vt:lpstr>    QUESTIONS?</vt:lpstr>
    </vt:vector>
  </TitlesOfParts>
  <Company>UAB Huntsville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Opportunities for Rural Students</dc:title>
  <dc:creator>David Bramm</dc:creator>
  <cp:lastModifiedBy>David Bramm</cp:lastModifiedBy>
  <cp:revision>13</cp:revision>
  <dcterms:created xsi:type="dcterms:W3CDTF">2019-04-23T13:54:39Z</dcterms:created>
  <dcterms:modified xsi:type="dcterms:W3CDTF">2019-04-23T17:59:17Z</dcterms:modified>
</cp:coreProperties>
</file>